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38"/>
  </p:notesMasterIdLst>
  <p:handoutMasterIdLst>
    <p:handoutMasterId r:id="rId39"/>
  </p:handoutMasterIdLst>
  <p:sldIdLst>
    <p:sldId id="450" r:id="rId2"/>
    <p:sldId id="623" r:id="rId3"/>
    <p:sldId id="624" r:id="rId4"/>
    <p:sldId id="453" r:id="rId5"/>
    <p:sldId id="454" r:id="rId6"/>
    <p:sldId id="691" r:id="rId7"/>
    <p:sldId id="465" r:id="rId8"/>
    <p:sldId id="633" r:id="rId9"/>
    <p:sldId id="635" r:id="rId10"/>
    <p:sldId id="636" r:id="rId11"/>
    <p:sldId id="637" r:id="rId12"/>
    <p:sldId id="640" r:id="rId13"/>
    <p:sldId id="642" r:id="rId14"/>
    <p:sldId id="648" r:id="rId15"/>
    <p:sldId id="649" r:id="rId16"/>
    <p:sldId id="650" r:id="rId17"/>
    <p:sldId id="655" r:id="rId18"/>
    <p:sldId id="662" r:id="rId19"/>
    <p:sldId id="664" r:id="rId20"/>
    <p:sldId id="499" r:id="rId21"/>
    <p:sldId id="666" r:id="rId22"/>
    <p:sldId id="667" r:id="rId23"/>
    <p:sldId id="668" r:id="rId24"/>
    <p:sldId id="669" r:id="rId25"/>
    <p:sldId id="685" r:id="rId26"/>
    <p:sldId id="695" r:id="rId27"/>
    <p:sldId id="697" r:id="rId28"/>
    <p:sldId id="699" r:id="rId29"/>
    <p:sldId id="701" r:id="rId30"/>
    <p:sldId id="700" r:id="rId31"/>
    <p:sldId id="692" r:id="rId32"/>
    <p:sldId id="693" r:id="rId33"/>
    <p:sldId id="690" r:id="rId34"/>
    <p:sldId id="688" r:id="rId35"/>
    <p:sldId id="689" r:id="rId36"/>
    <p:sldId id="563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CCFF"/>
    <a:srgbClr val="FF9900"/>
    <a:srgbClr val="FE0ACA"/>
    <a:srgbClr val="00FF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9" autoAdjust="0"/>
    <p:restoredTop sz="94660"/>
  </p:normalViewPr>
  <p:slideViewPr>
    <p:cSldViewPr snapToGrid="0">
      <p:cViewPr>
        <p:scale>
          <a:sx n="56" d="100"/>
          <a:sy n="56" d="100"/>
        </p:scale>
        <p:origin x="-2694" y="-14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684602-C056-4911-9FC9-8CF33D3E8AC7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CA06719D-D295-46BE-9AB4-F940618EF79E}">
      <dgm:prSet phldrT="[Text]"/>
      <dgm:spPr/>
      <dgm:t>
        <a:bodyPr/>
        <a:lstStyle/>
        <a:p>
          <a:r>
            <a:rPr lang="en-US" dirty="0" err="1"/>
            <a:t>Tính</a:t>
          </a:r>
          <a:r>
            <a:rPr lang="en-US" dirty="0"/>
            <a:t> </a:t>
          </a:r>
          <a:r>
            <a:rPr lang="en-US" dirty="0" err="1"/>
            <a:t>hiệu</a:t>
          </a:r>
          <a:r>
            <a:rPr lang="en-US" dirty="0"/>
            <a:t> </a:t>
          </a:r>
          <a:r>
            <a:rPr lang="en-US" dirty="0" err="1"/>
            <a:t>quả</a:t>
          </a:r>
          <a:r>
            <a:rPr lang="en-US" dirty="0"/>
            <a:t> </a:t>
          </a:r>
          <a:r>
            <a:rPr lang="en-US" dirty="0" err="1"/>
            <a:t>của</a:t>
          </a:r>
          <a:r>
            <a:rPr lang="en-US" dirty="0"/>
            <a:t> </a:t>
          </a:r>
          <a:r>
            <a:rPr lang="en-US" dirty="0" err="1"/>
            <a:t>hệ</a:t>
          </a:r>
          <a:r>
            <a:rPr lang="en-US" dirty="0"/>
            <a:t> </a:t>
          </a:r>
          <a:r>
            <a:rPr lang="en-US" dirty="0" err="1"/>
            <a:t>thống</a:t>
          </a:r>
          <a:r>
            <a:rPr lang="en-US" dirty="0"/>
            <a:t> </a:t>
          </a:r>
          <a:r>
            <a:rPr lang="en-US" dirty="0" err="1"/>
            <a:t>hải</a:t>
          </a:r>
          <a:r>
            <a:rPr lang="en-US" dirty="0"/>
            <a:t> </a:t>
          </a:r>
          <a:r>
            <a:rPr lang="en-US" dirty="0" err="1"/>
            <a:t>quan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các</a:t>
          </a:r>
          <a:r>
            <a:rPr lang="en-US" dirty="0"/>
            <a:t> ban </a:t>
          </a:r>
          <a:r>
            <a:rPr lang="en-US" dirty="0" err="1"/>
            <a:t>ngành</a:t>
          </a:r>
          <a:r>
            <a:rPr lang="en-US" dirty="0"/>
            <a:t> </a:t>
          </a:r>
          <a:r>
            <a:rPr lang="en-US" dirty="0" err="1"/>
            <a:t>liên</a:t>
          </a:r>
          <a:r>
            <a:rPr lang="en-US" dirty="0"/>
            <a:t> </a:t>
          </a:r>
          <a:r>
            <a:rPr lang="en-US" dirty="0" err="1"/>
            <a:t>quan</a:t>
          </a:r>
          <a:endParaRPr lang="en-US" dirty="0"/>
        </a:p>
        <a:p>
          <a:r>
            <a:rPr lang="en-SG" i="1" dirty="0"/>
            <a:t>(</a:t>
          </a:r>
          <a:r>
            <a:rPr lang="en-SG" b="1" i="1" dirty="0"/>
            <a:t>Customs</a:t>
          </a:r>
          <a:r>
            <a:rPr lang="en-SG" i="1" dirty="0"/>
            <a:t>)</a:t>
          </a:r>
          <a:endParaRPr lang="en-US" i="1" dirty="0"/>
        </a:p>
      </dgm:t>
    </dgm:pt>
    <dgm:pt modelId="{CC6C3AD1-D688-4287-95CB-D95DE6504829}" type="parTrans" cxnId="{1C1560A7-1132-4540-B335-9B074DE08F59}">
      <dgm:prSet/>
      <dgm:spPr/>
      <dgm:t>
        <a:bodyPr/>
        <a:lstStyle/>
        <a:p>
          <a:endParaRPr lang="en-US"/>
        </a:p>
      </dgm:t>
    </dgm:pt>
    <dgm:pt modelId="{C4EFD285-25D3-44EA-9F4F-3BBA42877F38}" type="sibTrans" cxnId="{1C1560A7-1132-4540-B335-9B074DE08F59}">
      <dgm:prSet/>
      <dgm:spPr/>
      <dgm:t>
        <a:bodyPr/>
        <a:lstStyle/>
        <a:p>
          <a:endParaRPr lang="en-US"/>
        </a:p>
      </dgm:t>
    </dgm:pt>
    <dgm:pt modelId="{A6492A56-2C0E-4147-8C57-1141167181A7}">
      <dgm:prSet phldrT="[Text]"/>
      <dgm:spPr/>
      <dgm:t>
        <a:bodyPr/>
        <a:lstStyle/>
        <a:p>
          <a:r>
            <a:rPr lang="en-US" dirty="0" err="1" smtClean="0"/>
            <a:t>Chất</a:t>
          </a:r>
          <a:r>
            <a:rPr lang="en-US" dirty="0" smtClean="0"/>
            <a:t> </a:t>
          </a:r>
          <a:r>
            <a:rPr lang="en-US" dirty="0" err="1" smtClean="0"/>
            <a:t>lượng</a:t>
          </a:r>
          <a:r>
            <a:rPr lang="en-US" dirty="0" smtClean="0"/>
            <a:t> </a:t>
          </a:r>
          <a:r>
            <a:rPr lang="en-US" dirty="0" err="1" smtClean="0"/>
            <a:t>hệ</a:t>
          </a:r>
          <a:r>
            <a:rPr lang="en-US" dirty="0" smtClean="0"/>
            <a:t> </a:t>
          </a:r>
          <a:r>
            <a:rPr lang="en-US" dirty="0" err="1" smtClean="0"/>
            <a:t>thống</a:t>
          </a:r>
          <a:r>
            <a:rPr lang="en-US" dirty="0" smtClean="0"/>
            <a:t> </a:t>
          </a:r>
          <a:r>
            <a:rPr lang="en-US" dirty="0" err="1" smtClean="0"/>
            <a:t>cơ</a:t>
          </a:r>
          <a:r>
            <a:rPr lang="en-US" dirty="0" smtClean="0"/>
            <a:t> </a:t>
          </a:r>
          <a:r>
            <a:rPr lang="en-US" dirty="0" err="1" smtClean="0"/>
            <a:t>sở</a:t>
          </a:r>
          <a:r>
            <a:rPr lang="en-US" dirty="0" smtClean="0"/>
            <a:t> </a:t>
          </a:r>
          <a:r>
            <a:rPr lang="en-US" dirty="0" err="1" smtClean="0"/>
            <a:t>hạ</a:t>
          </a:r>
          <a:r>
            <a:rPr lang="en-US" dirty="0" smtClean="0"/>
            <a:t> </a:t>
          </a:r>
          <a:r>
            <a:rPr lang="en-US" dirty="0" err="1" smtClean="0"/>
            <a:t>tầng</a:t>
          </a:r>
          <a:r>
            <a:rPr lang="en-US" dirty="0" smtClean="0"/>
            <a:t> </a:t>
          </a:r>
          <a:r>
            <a:rPr lang="en-US" dirty="0" err="1" smtClean="0"/>
            <a:t>vận</a:t>
          </a:r>
          <a:r>
            <a:rPr lang="en-US" dirty="0" smtClean="0"/>
            <a:t> </a:t>
          </a:r>
          <a:r>
            <a:rPr lang="en-US" dirty="0" err="1" smtClean="0"/>
            <a:t>tải</a:t>
          </a:r>
          <a:r>
            <a:rPr lang="en-US" dirty="0" smtClean="0"/>
            <a:t> </a:t>
          </a:r>
          <a:r>
            <a:rPr lang="en-US" dirty="0" err="1" smtClean="0"/>
            <a:t>và</a:t>
          </a:r>
          <a:r>
            <a:rPr lang="en-US" dirty="0" smtClean="0"/>
            <a:t> IT </a:t>
          </a:r>
        </a:p>
        <a:p>
          <a:r>
            <a:rPr lang="en-US" i="1" dirty="0" smtClean="0"/>
            <a:t>(</a:t>
          </a:r>
          <a:r>
            <a:rPr lang="en-US" b="1" i="1" dirty="0" smtClean="0"/>
            <a:t>Infrastructure</a:t>
          </a:r>
          <a:r>
            <a:rPr lang="en-US" i="1" dirty="0" smtClean="0"/>
            <a:t>)</a:t>
          </a:r>
          <a:endParaRPr lang="en-US" i="1" dirty="0"/>
        </a:p>
      </dgm:t>
    </dgm:pt>
    <dgm:pt modelId="{D8C53622-2DFD-4D7C-8B3F-DE79142B7C31}" type="parTrans" cxnId="{1590F1D0-2508-43A8-BD20-F57CC2F1BCB2}">
      <dgm:prSet/>
      <dgm:spPr/>
      <dgm:t>
        <a:bodyPr/>
        <a:lstStyle/>
        <a:p>
          <a:endParaRPr lang="en-US"/>
        </a:p>
      </dgm:t>
    </dgm:pt>
    <dgm:pt modelId="{AB49F1F7-2407-4FC4-8F5E-F6751B7579E3}" type="sibTrans" cxnId="{1590F1D0-2508-43A8-BD20-F57CC2F1BCB2}">
      <dgm:prSet/>
      <dgm:spPr/>
      <dgm:t>
        <a:bodyPr/>
        <a:lstStyle/>
        <a:p>
          <a:endParaRPr lang="en-US"/>
        </a:p>
      </dgm:t>
    </dgm:pt>
    <dgm:pt modelId="{2C52C9BE-FC1A-4568-8C6C-6C8024857A56}">
      <dgm:prSet phldrT="[Text]"/>
      <dgm:spPr/>
      <dgm:t>
        <a:bodyPr/>
        <a:lstStyle/>
        <a:p>
          <a:r>
            <a:rPr lang="en-US" smtClean="0"/>
            <a:t>Sự thuận lợi khi gửi hàng quốc tế </a:t>
          </a:r>
          <a:r>
            <a:rPr lang="en-US" i="1" smtClean="0"/>
            <a:t>(</a:t>
          </a:r>
          <a:r>
            <a:rPr lang="en-US" b="1" i="1" smtClean="0"/>
            <a:t>International shipment</a:t>
          </a:r>
          <a:r>
            <a:rPr lang="en-US" i="1" smtClean="0"/>
            <a:t>)</a:t>
          </a:r>
          <a:endParaRPr lang="en-US" i="1" dirty="0"/>
        </a:p>
      </dgm:t>
    </dgm:pt>
    <dgm:pt modelId="{EDC97BE0-26EC-4BB0-83D1-A166C138C173}" type="parTrans" cxnId="{49E6399E-84E1-4BAC-9C4A-BBE8E9F40514}">
      <dgm:prSet/>
      <dgm:spPr/>
      <dgm:t>
        <a:bodyPr/>
        <a:lstStyle/>
        <a:p>
          <a:endParaRPr lang="en-US"/>
        </a:p>
      </dgm:t>
    </dgm:pt>
    <dgm:pt modelId="{42ECBD6A-F5D2-4D49-AA50-89024B896AF3}" type="sibTrans" cxnId="{49E6399E-84E1-4BAC-9C4A-BBE8E9F40514}">
      <dgm:prSet/>
      <dgm:spPr/>
      <dgm:t>
        <a:bodyPr/>
        <a:lstStyle/>
        <a:p>
          <a:endParaRPr lang="en-US"/>
        </a:p>
      </dgm:t>
    </dgm:pt>
    <dgm:pt modelId="{72A87FC9-E519-41FD-954B-3C871F716693}">
      <dgm:prSet phldrT="[Text]"/>
      <dgm:spPr/>
      <dgm:t>
        <a:bodyPr/>
        <a:lstStyle/>
        <a:p>
          <a:r>
            <a:rPr lang="en-US" dirty="0" err="1"/>
            <a:t>Khả</a:t>
          </a:r>
          <a:r>
            <a:rPr lang="en-US" dirty="0"/>
            <a:t> </a:t>
          </a:r>
          <a:r>
            <a:rPr lang="en-US" dirty="0" err="1"/>
            <a:t>năng</a:t>
          </a:r>
          <a:r>
            <a:rPr lang="en-US" dirty="0"/>
            <a:t> </a:t>
          </a:r>
          <a:r>
            <a:rPr lang="en-US" dirty="0" err="1"/>
            <a:t>của</a:t>
          </a:r>
          <a:r>
            <a:rPr lang="en-US" dirty="0"/>
            <a:t> </a:t>
          </a:r>
          <a:r>
            <a:rPr lang="en-US" dirty="0" err="1"/>
            <a:t>hệ</a:t>
          </a:r>
          <a:r>
            <a:rPr lang="en-US" dirty="0"/>
            <a:t> </a:t>
          </a:r>
          <a:r>
            <a:rPr lang="en-US" dirty="0" err="1"/>
            <a:t>thống</a:t>
          </a:r>
          <a:r>
            <a:rPr lang="en-US" dirty="0"/>
            <a:t> logistics </a:t>
          </a:r>
          <a:r>
            <a:rPr lang="en-US" i="1" dirty="0"/>
            <a:t>(</a:t>
          </a:r>
          <a:r>
            <a:rPr lang="en-US" b="1" i="1" dirty="0"/>
            <a:t>Logistics competence</a:t>
          </a:r>
          <a:r>
            <a:rPr lang="en-US" i="1" dirty="0"/>
            <a:t>)</a:t>
          </a:r>
        </a:p>
      </dgm:t>
    </dgm:pt>
    <dgm:pt modelId="{A34B914E-CBB3-477D-8AA6-5DC014ED446A}" type="parTrans" cxnId="{4B1DB018-4455-42A0-AA03-44520B20F54D}">
      <dgm:prSet/>
      <dgm:spPr/>
      <dgm:t>
        <a:bodyPr/>
        <a:lstStyle/>
        <a:p>
          <a:endParaRPr lang="en-US"/>
        </a:p>
      </dgm:t>
    </dgm:pt>
    <dgm:pt modelId="{C4052BFD-36BF-4E9F-ABCB-35D3BCEB7679}" type="sibTrans" cxnId="{4B1DB018-4455-42A0-AA03-44520B20F54D}">
      <dgm:prSet/>
      <dgm:spPr/>
      <dgm:t>
        <a:bodyPr/>
        <a:lstStyle/>
        <a:p>
          <a:endParaRPr lang="en-US"/>
        </a:p>
      </dgm:t>
    </dgm:pt>
    <dgm:pt modelId="{03E19C61-64C4-4FFC-B5E8-614D922FED23}">
      <dgm:prSet phldrT="[Text]"/>
      <dgm:spPr/>
      <dgm:t>
        <a:bodyPr/>
        <a:lstStyle/>
        <a:p>
          <a:r>
            <a:rPr lang="en-US" dirty="0" err="1"/>
            <a:t>Khả</a:t>
          </a:r>
          <a:r>
            <a:rPr lang="en-US" dirty="0"/>
            <a:t> </a:t>
          </a:r>
          <a:r>
            <a:rPr lang="en-US" dirty="0" err="1"/>
            <a:t>năng</a:t>
          </a:r>
          <a:r>
            <a:rPr lang="en-US" dirty="0"/>
            <a:t> </a:t>
          </a:r>
          <a:r>
            <a:rPr lang="en-US" dirty="0" err="1"/>
            <a:t>theo</a:t>
          </a:r>
          <a:r>
            <a:rPr lang="en-US" dirty="0"/>
            <a:t> </a:t>
          </a:r>
          <a:r>
            <a:rPr lang="en-US" dirty="0" err="1"/>
            <a:t>dõi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truy</a:t>
          </a:r>
          <a:r>
            <a:rPr lang="en-US" dirty="0"/>
            <a:t> </a:t>
          </a:r>
          <a:r>
            <a:rPr lang="en-US" dirty="0" err="1"/>
            <a:t>xuất</a:t>
          </a:r>
          <a:r>
            <a:rPr lang="en-US" dirty="0"/>
            <a:t> </a:t>
          </a:r>
          <a:r>
            <a:rPr lang="en-US" dirty="0" err="1"/>
            <a:t>hàng</a:t>
          </a:r>
          <a:r>
            <a:rPr lang="en-US" dirty="0"/>
            <a:t> </a:t>
          </a:r>
          <a:r>
            <a:rPr lang="en-US" dirty="0" err="1"/>
            <a:t>hóa</a:t>
          </a:r>
          <a:r>
            <a:rPr lang="en-US" dirty="0"/>
            <a:t> </a:t>
          </a:r>
          <a:r>
            <a:rPr lang="en-US" i="1" dirty="0"/>
            <a:t>(</a:t>
          </a:r>
          <a:r>
            <a:rPr lang="en-US" b="1" i="1" dirty="0"/>
            <a:t>Tracking &amp; Tracing</a:t>
          </a:r>
          <a:r>
            <a:rPr lang="en-US" i="1" dirty="0"/>
            <a:t>)</a:t>
          </a:r>
        </a:p>
      </dgm:t>
    </dgm:pt>
    <dgm:pt modelId="{9ACDC192-D553-4560-9281-7F31EC1ED842}" type="parTrans" cxnId="{3509E99D-66DC-4B49-BFF9-FFB2CC868061}">
      <dgm:prSet/>
      <dgm:spPr/>
      <dgm:t>
        <a:bodyPr/>
        <a:lstStyle/>
        <a:p>
          <a:endParaRPr lang="en-US"/>
        </a:p>
      </dgm:t>
    </dgm:pt>
    <dgm:pt modelId="{5CC37726-1E70-4D71-9321-66D3FB70B055}" type="sibTrans" cxnId="{3509E99D-66DC-4B49-BFF9-FFB2CC868061}">
      <dgm:prSet/>
      <dgm:spPr/>
      <dgm:t>
        <a:bodyPr/>
        <a:lstStyle/>
        <a:p>
          <a:endParaRPr lang="en-US"/>
        </a:p>
      </dgm:t>
    </dgm:pt>
    <dgm:pt modelId="{A6D107DA-A23D-4107-8C35-BBE9105E3D01}">
      <dgm:prSet phldrT="[Text]"/>
      <dgm:spPr/>
      <dgm:t>
        <a:bodyPr/>
        <a:lstStyle/>
        <a:p>
          <a:r>
            <a:rPr lang="en-US" smtClean="0"/>
            <a:t>Thời gian giao hàng đến đích cuối cùng </a:t>
          </a:r>
          <a:r>
            <a:rPr lang="en-US" i="1" smtClean="0"/>
            <a:t>(</a:t>
          </a:r>
          <a:r>
            <a:rPr lang="en-US" b="1" i="1" smtClean="0"/>
            <a:t>Timeliness</a:t>
          </a:r>
          <a:r>
            <a:rPr lang="en-US" i="1" smtClean="0"/>
            <a:t>)</a:t>
          </a:r>
          <a:endParaRPr lang="en-US" i="1" dirty="0"/>
        </a:p>
      </dgm:t>
    </dgm:pt>
    <dgm:pt modelId="{25D6F1FD-BBB7-4AFD-A7F7-45F62454068B}" type="parTrans" cxnId="{FEF4EEBE-4959-4A04-B7B6-35DDA1D008EF}">
      <dgm:prSet/>
      <dgm:spPr/>
      <dgm:t>
        <a:bodyPr/>
        <a:lstStyle/>
        <a:p>
          <a:endParaRPr lang="en-US"/>
        </a:p>
      </dgm:t>
    </dgm:pt>
    <dgm:pt modelId="{C72FE110-8D03-4E15-AFBB-C341FA9EAB69}" type="sibTrans" cxnId="{FEF4EEBE-4959-4A04-B7B6-35DDA1D008EF}">
      <dgm:prSet/>
      <dgm:spPr/>
      <dgm:t>
        <a:bodyPr/>
        <a:lstStyle/>
        <a:p>
          <a:endParaRPr lang="en-US"/>
        </a:p>
      </dgm:t>
    </dgm:pt>
    <dgm:pt modelId="{87ACBD46-EED7-4516-8411-FF355530BA25}" type="pres">
      <dgm:prSet presAssocID="{9C684602-C056-4911-9FC9-8CF33D3E8AC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DCFFC1-0D0F-4F85-A697-47A89967F820}" type="pres">
      <dgm:prSet presAssocID="{CA06719D-D295-46BE-9AB4-F940618EF79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8A8ADE-3764-4119-BE47-1AA81A30B005}" type="pres">
      <dgm:prSet presAssocID="{C4EFD285-25D3-44EA-9F4F-3BBA42877F38}" presName="sibTrans" presStyleCnt="0"/>
      <dgm:spPr/>
      <dgm:t>
        <a:bodyPr/>
        <a:lstStyle/>
        <a:p>
          <a:endParaRPr lang="en-US"/>
        </a:p>
      </dgm:t>
    </dgm:pt>
    <dgm:pt modelId="{84D4D38F-F758-4663-AFF2-829D244FA3F7}" type="pres">
      <dgm:prSet presAssocID="{A6492A56-2C0E-4147-8C57-1141167181A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3CE027-0B89-4A62-AD39-75BA25FE8227}" type="pres">
      <dgm:prSet presAssocID="{AB49F1F7-2407-4FC4-8F5E-F6751B7579E3}" presName="sibTrans" presStyleCnt="0"/>
      <dgm:spPr/>
      <dgm:t>
        <a:bodyPr/>
        <a:lstStyle/>
        <a:p>
          <a:endParaRPr lang="en-US"/>
        </a:p>
      </dgm:t>
    </dgm:pt>
    <dgm:pt modelId="{2177AADA-98AE-49B3-B457-5C137B8CB86F}" type="pres">
      <dgm:prSet presAssocID="{2C52C9BE-FC1A-4568-8C6C-6C8024857A5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44EED5-30EF-423B-B69B-FD88081A0172}" type="pres">
      <dgm:prSet presAssocID="{42ECBD6A-F5D2-4D49-AA50-89024B896AF3}" presName="sibTrans" presStyleCnt="0"/>
      <dgm:spPr/>
      <dgm:t>
        <a:bodyPr/>
        <a:lstStyle/>
        <a:p>
          <a:endParaRPr lang="en-US"/>
        </a:p>
      </dgm:t>
    </dgm:pt>
    <dgm:pt modelId="{0548C0C2-8F05-4F33-856D-C28FC4B64D9E}" type="pres">
      <dgm:prSet presAssocID="{72A87FC9-E519-41FD-954B-3C871F71669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FD3D05-503F-4243-9BA8-7EA5C6A259E7}" type="pres">
      <dgm:prSet presAssocID="{C4052BFD-36BF-4E9F-ABCB-35D3BCEB7679}" presName="sibTrans" presStyleCnt="0"/>
      <dgm:spPr/>
      <dgm:t>
        <a:bodyPr/>
        <a:lstStyle/>
        <a:p>
          <a:endParaRPr lang="en-US"/>
        </a:p>
      </dgm:t>
    </dgm:pt>
    <dgm:pt modelId="{3E4C6964-B088-43E1-B8BA-89C11A72BB20}" type="pres">
      <dgm:prSet presAssocID="{03E19C61-64C4-4FFC-B5E8-614D922FED2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08A0A0-8F5A-4EAF-AE33-65A81FFF282E}" type="pres">
      <dgm:prSet presAssocID="{5CC37726-1E70-4D71-9321-66D3FB70B055}" presName="sibTrans" presStyleCnt="0"/>
      <dgm:spPr/>
      <dgm:t>
        <a:bodyPr/>
        <a:lstStyle/>
        <a:p>
          <a:endParaRPr lang="en-US"/>
        </a:p>
      </dgm:t>
    </dgm:pt>
    <dgm:pt modelId="{97BACA98-4EAF-4EE3-93B8-64CDB59FF3B7}" type="pres">
      <dgm:prSet presAssocID="{A6D107DA-A23D-4107-8C35-BBE9105E3D0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1AF14A-3BAC-4AED-B368-A1FE06A7B4A6}" type="presOf" srcId="{A6D107DA-A23D-4107-8C35-BBE9105E3D01}" destId="{97BACA98-4EAF-4EE3-93B8-64CDB59FF3B7}" srcOrd="0" destOrd="0" presId="urn:microsoft.com/office/officeart/2005/8/layout/default"/>
    <dgm:cxn modelId="{4B1DB018-4455-42A0-AA03-44520B20F54D}" srcId="{9C684602-C056-4911-9FC9-8CF33D3E8AC7}" destId="{72A87FC9-E519-41FD-954B-3C871F716693}" srcOrd="3" destOrd="0" parTransId="{A34B914E-CBB3-477D-8AA6-5DC014ED446A}" sibTransId="{C4052BFD-36BF-4E9F-ABCB-35D3BCEB7679}"/>
    <dgm:cxn modelId="{1590F1D0-2508-43A8-BD20-F57CC2F1BCB2}" srcId="{9C684602-C056-4911-9FC9-8CF33D3E8AC7}" destId="{A6492A56-2C0E-4147-8C57-1141167181A7}" srcOrd="1" destOrd="0" parTransId="{D8C53622-2DFD-4D7C-8B3F-DE79142B7C31}" sibTransId="{AB49F1F7-2407-4FC4-8F5E-F6751B7579E3}"/>
    <dgm:cxn modelId="{1C1560A7-1132-4540-B335-9B074DE08F59}" srcId="{9C684602-C056-4911-9FC9-8CF33D3E8AC7}" destId="{CA06719D-D295-46BE-9AB4-F940618EF79E}" srcOrd="0" destOrd="0" parTransId="{CC6C3AD1-D688-4287-95CB-D95DE6504829}" sibTransId="{C4EFD285-25D3-44EA-9F4F-3BBA42877F38}"/>
    <dgm:cxn modelId="{7F129DEB-791E-44C5-A199-15400717800C}" type="presOf" srcId="{72A87FC9-E519-41FD-954B-3C871F716693}" destId="{0548C0C2-8F05-4F33-856D-C28FC4B64D9E}" srcOrd="0" destOrd="0" presId="urn:microsoft.com/office/officeart/2005/8/layout/default"/>
    <dgm:cxn modelId="{B82FF924-F3C7-4B83-8FF9-F8C09A88C324}" type="presOf" srcId="{03E19C61-64C4-4FFC-B5E8-614D922FED23}" destId="{3E4C6964-B088-43E1-B8BA-89C11A72BB20}" srcOrd="0" destOrd="0" presId="urn:microsoft.com/office/officeart/2005/8/layout/default"/>
    <dgm:cxn modelId="{A4F1DA9D-3DEF-40E4-A7AC-395D7DC5F0CB}" type="presOf" srcId="{2C52C9BE-FC1A-4568-8C6C-6C8024857A56}" destId="{2177AADA-98AE-49B3-B457-5C137B8CB86F}" srcOrd="0" destOrd="0" presId="urn:microsoft.com/office/officeart/2005/8/layout/default"/>
    <dgm:cxn modelId="{1C23E73E-223F-4183-8BFE-8581343FEEFD}" type="presOf" srcId="{CA06719D-D295-46BE-9AB4-F940618EF79E}" destId="{BBDCFFC1-0D0F-4F85-A697-47A89967F820}" srcOrd="0" destOrd="0" presId="urn:microsoft.com/office/officeart/2005/8/layout/default"/>
    <dgm:cxn modelId="{FEF4EEBE-4959-4A04-B7B6-35DDA1D008EF}" srcId="{9C684602-C056-4911-9FC9-8CF33D3E8AC7}" destId="{A6D107DA-A23D-4107-8C35-BBE9105E3D01}" srcOrd="5" destOrd="0" parTransId="{25D6F1FD-BBB7-4AFD-A7F7-45F62454068B}" sibTransId="{C72FE110-8D03-4E15-AFBB-C341FA9EAB69}"/>
    <dgm:cxn modelId="{3509E99D-66DC-4B49-BFF9-FFB2CC868061}" srcId="{9C684602-C056-4911-9FC9-8CF33D3E8AC7}" destId="{03E19C61-64C4-4FFC-B5E8-614D922FED23}" srcOrd="4" destOrd="0" parTransId="{9ACDC192-D553-4560-9281-7F31EC1ED842}" sibTransId="{5CC37726-1E70-4D71-9321-66D3FB70B055}"/>
    <dgm:cxn modelId="{49E6399E-84E1-4BAC-9C4A-BBE8E9F40514}" srcId="{9C684602-C056-4911-9FC9-8CF33D3E8AC7}" destId="{2C52C9BE-FC1A-4568-8C6C-6C8024857A56}" srcOrd="2" destOrd="0" parTransId="{EDC97BE0-26EC-4BB0-83D1-A166C138C173}" sibTransId="{42ECBD6A-F5D2-4D49-AA50-89024B896AF3}"/>
    <dgm:cxn modelId="{71481154-4C32-4478-B82B-46FB1029E2FB}" type="presOf" srcId="{A6492A56-2C0E-4147-8C57-1141167181A7}" destId="{84D4D38F-F758-4663-AFF2-829D244FA3F7}" srcOrd="0" destOrd="0" presId="urn:microsoft.com/office/officeart/2005/8/layout/default"/>
    <dgm:cxn modelId="{9AD1AAD7-1EC9-485D-9AD0-20595A8B7D4D}" type="presOf" srcId="{9C684602-C056-4911-9FC9-8CF33D3E8AC7}" destId="{87ACBD46-EED7-4516-8411-FF355530BA25}" srcOrd="0" destOrd="0" presId="urn:microsoft.com/office/officeart/2005/8/layout/default"/>
    <dgm:cxn modelId="{10E85FBA-7EC8-4C5A-AF0A-5063FA7C903D}" type="presParOf" srcId="{87ACBD46-EED7-4516-8411-FF355530BA25}" destId="{BBDCFFC1-0D0F-4F85-A697-47A89967F820}" srcOrd="0" destOrd="0" presId="urn:microsoft.com/office/officeart/2005/8/layout/default"/>
    <dgm:cxn modelId="{ADF89D39-17F8-4D23-8731-CA25A77E4137}" type="presParOf" srcId="{87ACBD46-EED7-4516-8411-FF355530BA25}" destId="{C98A8ADE-3764-4119-BE47-1AA81A30B005}" srcOrd="1" destOrd="0" presId="urn:microsoft.com/office/officeart/2005/8/layout/default"/>
    <dgm:cxn modelId="{58198399-73FB-4FD1-A40F-DB6AE64AD71F}" type="presParOf" srcId="{87ACBD46-EED7-4516-8411-FF355530BA25}" destId="{84D4D38F-F758-4663-AFF2-829D244FA3F7}" srcOrd="2" destOrd="0" presId="urn:microsoft.com/office/officeart/2005/8/layout/default"/>
    <dgm:cxn modelId="{1EE3846C-6C7C-4000-BBA6-B79F7C4B2AB8}" type="presParOf" srcId="{87ACBD46-EED7-4516-8411-FF355530BA25}" destId="{7E3CE027-0B89-4A62-AD39-75BA25FE8227}" srcOrd="3" destOrd="0" presId="urn:microsoft.com/office/officeart/2005/8/layout/default"/>
    <dgm:cxn modelId="{39E5D47D-3430-4474-84CE-F5A0FA6DFA37}" type="presParOf" srcId="{87ACBD46-EED7-4516-8411-FF355530BA25}" destId="{2177AADA-98AE-49B3-B457-5C137B8CB86F}" srcOrd="4" destOrd="0" presId="urn:microsoft.com/office/officeart/2005/8/layout/default"/>
    <dgm:cxn modelId="{CC3464D5-BD5B-40FA-A23A-7BE2C0675BC8}" type="presParOf" srcId="{87ACBD46-EED7-4516-8411-FF355530BA25}" destId="{7E44EED5-30EF-423B-B69B-FD88081A0172}" srcOrd="5" destOrd="0" presId="urn:microsoft.com/office/officeart/2005/8/layout/default"/>
    <dgm:cxn modelId="{6E34DEDE-871D-46A8-AD0D-BB70D7B1F63A}" type="presParOf" srcId="{87ACBD46-EED7-4516-8411-FF355530BA25}" destId="{0548C0C2-8F05-4F33-856D-C28FC4B64D9E}" srcOrd="6" destOrd="0" presId="urn:microsoft.com/office/officeart/2005/8/layout/default"/>
    <dgm:cxn modelId="{17BD9600-FFE5-44E4-B6E3-17D0729CA925}" type="presParOf" srcId="{87ACBD46-EED7-4516-8411-FF355530BA25}" destId="{57FD3D05-503F-4243-9BA8-7EA5C6A259E7}" srcOrd="7" destOrd="0" presId="urn:microsoft.com/office/officeart/2005/8/layout/default"/>
    <dgm:cxn modelId="{5BD1F808-199C-45C6-A740-606AA9A4080A}" type="presParOf" srcId="{87ACBD46-EED7-4516-8411-FF355530BA25}" destId="{3E4C6964-B088-43E1-B8BA-89C11A72BB20}" srcOrd="8" destOrd="0" presId="urn:microsoft.com/office/officeart/2005/8/layout/default"/>
    <dgm:cxn modelId="{209202B1-640B-4387-906B-7BDE7ED09EEE}" type="presParOf" srcId="{87ACBD46-EED7-4516-8411-FF355530BA25}" destId="{F008A0A0-8F5A-4EAF-AE33-65A81FFF282E}" srcOrd="9" destOrd="0" presId="urn:microsoft.com/office/officeart/2005/8/layout/default"/>
    <dgm:cxn modelId="{02A9D88E-95BF-4D68-B610-B39070A9F003}" type="presParOf" srcId="{87ACBD46-EED7-4516-8411-FF355530BA25}" destId="{97BACA98-4EAF-4EE3-93B8-64CDB59FF3B7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57F7BF-6BDA-476A-B10A-98C5FEC83708}" type="doc">
      <dgm:prSet loTypeId="urn:microsoft.com/office/officeart/2005/8/layout/hProcess9" loCatId="process" qsTypeId="urn:microsoft.com/office/officeart/2005/8/quickstyle/simple3" qsCatId="simple" csTypeId="urn:microsoft.com/office/officeart/2005/8/colors/accent0_1" csCatId="mainScheme" phldr="1"/>
      <dgm:spPr/>
    </dgm:pt>
    <dgm:pt modelId="{F8071B01-3497-49BE-8487-BC21EAE7A43F}">
      <dgm:prSet phldrT="[Text]" custT="1"/>
      <dgm:spPr/>
      <dgm:t>
        <a:bodyPr/>
        <a:lstStyle/>
        <a:p>
          <a:r>
            <a:rPr lang="en-US" sz="2800" smtClean="0"/>
            <a:t>containerization</a:t>
          </a:r>
          <a:endParaRPr lang="en-US" sz="2800" dirty="0"/>
        </a:p>
      </dgm:t>
    </dgm:pt>
    <dgm:pt modelId="{56FA4E38-90FE-48FB-9413-80F02721825E}" type="parTrans" cxnId="{1D9A530C-B9E2-42B4-B44C-A9CFAA30F5CF}">
      <dgm:prSet/>
      <dgm:spPr/>
      <dgm:t>
        <a:bodyPr/>
        <a:lstStyle/>
        <a:p>
          <a:endParaRPr lang="en-US" sz="2800"/>
        </a:p>
      </dgm:t>
    </dgm:pt>
    <dgm:pt modelId="{D58BA227-3883-4C7E-8D88-4CC7B83D8F54}" type="sibTrans" cxnId="{1D9A530C-B9E2-42B4-B44C-A9CFAA30F5CF}">
      <dgm:prSet/>
      <dgm:spPr/>
      <dgm:t>
        <a:bodyPr/>
        <a:lstStyle/>
        <a:p>
          <a:endParaRPr lang="en-US" sz="2800"/>
        </a:p>
      </dgm:t>
    </dgm:pt>
    <dgm:pt modelId="{B4F1A8D6-A1C7-4CFE-BA40-97DCD111B745}">
      <dgm:prSet phldrT="[Text]" custT="1"/>
      <dgm:spPr/>
      <dgm:t>
        <a:bodyPr/>
        <a:lstStyle/>
        <a:p>
          <a:r>
            <a:rPr lang="en-US" sz="2800" smtClean="0"/>
            <a:t>digitalization</a:t>
          </a:r>
          <a:endParaRPr lang="en-US" sz="2800" dirty="0"/>
        </a:p>
      </dgm:t>
    </dgm:pt>
    <dgm:pt modelId="{26361F76-A6F4-45AE-B812-9C625634E2CC}" type="parTrans" cxnId="{EC76F13B-44B6-4EAD-87F0-66B6FE872FEC}">
      <dgm:prSet/>
      <dgm:spPr/>
      <dgm:t>
        <a:bodyPr/>
        <a:lstStyle/>
        <a:p>
          <a:endParaRPr lang="en-US" sz="2800"/>
        </a:p>
      </dgm:t>
    </dgm:pt>
    <dgm:pt modelId="{49865916-2ED2-474C-85D6-D728A2868A88}" type="sibTrans" cxnId="{EC76F13B-44B6-4EAD-87F0-66B6FE872FEC}">
      <dgm:prSet/>
      <dgm:spPr/>
      <dgm:t>
        <a:bodyPr/>
        <a:lstStyle/>
        <a:p>
          <a:endParaRPr lang="en-US" sz="2800"/>
        </a:p>
      </dgm:t>
    </dgm:pt>
    <dgm:pt modelId="{FD3F014F-6860-4C6F-9A13-36864C2FEF13}">
      <dgm:prSet phldrT="[Text]" custT="1"/>
      <dgm:spPr/>
      <dgm:t>
        <a:bodyPr/>
        <a:lstStyle/>
        <a:p>
          <a:r>
            <a:rPr lang="en-US" sz="2800" smtClean="0"/>
            <a:t>decentralization</a:t>
          </a:r>
          <a:endParaRPr lang="en-US" sz="2800" dirty="0"/>
        </a:p>
      </dgm:t>
    </dgm:pt>
    <dgm:pt modelId="{85581DAA-FFB8-4DD4-A487-C727D5ED9AD2}" type="parTrans" cxnId="{779E1CEB-DFE1-4923-AE69-24820A221AFB}">
      <dgm:prSet/>
      <dgm:spPr/>
      <dgm:t>
        <a:bodyPr/>
        <a:lstStyle/>
        <a:p>
          <a:endParaRPr lang="en-US" sz="2800"/>
        </a:p>
      </dgm:t>
    </dgm:pt>
    <dgm:pt modelId="{0BDAC48F-B184-490C-B6C6-840D8B82899F}" type="sibTrans" cxnId="{779E1CEB-DFE1-4923-AE69-24820A221AFB}">
      <dgm:prSet/>
      <dgm:spPr/>
      <dgm:t>
        <a:bodyPr/>
        <a:lstStyle/>
        <a:p>
          <a:endParaRPr lang="en-US" sz="2800"/>
        </a:p>
      </dgm:t>
    </dgm:pt>
    <dgm:pt modelId="{E83A6E2B-AB79-49C6-A761-54376A8E0E76}" type="pres">
      <dgm:prSet presAssocID="{5857F7BF-6BDA-476A-B10A-98C5FEC83708}" presName="CompostProcess" presStyleCnt="0">
        <dgm:presLayoutVars>
          <dgm:dir/>
          <dgm:resizeHandles val="exact"/>
        </dgm:presLayoutVars>
      </dgm:prSet>
      <dgm:spPr/>
    </dgm:pt>
    <dgm:pt modelId="{4968507E-64CB-403D-8814-742A633ABC53}" type="pres">
      <dgm:prSet presAssocID="{5857F7BF-6BDA-476A-B10A-98C5FEC83708}" presName="arrow" presStyleLbl="bgShp" presStyleIdx="0" presStyleCnt="1"/>
      <dgm:spPr/>
    </dgm:pt>
    <dgm:pt modelId="{761D6362-EA9F-4EC6-9DA7-A7EAA47D4313}" type="pres">
      <dgm:prSet presAssocID="{5857F7BF-6BDA-476A-B10A-98C5FEC83708}" presName="linearProcess" presStyleCnt="0"/>
      <dgm:spPr/>
    </dgm:pt>
    <dgm:pt modelId="{81439B75-6E15-42F5-8474-E9692ED4580D}" type="pres">
      <dgm:prSet presAssocID="{F8071B01-3497-49BE-8487-BC21EAE7A43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F95A60-C4AF-4A3E-9D01-7827AD7A672E}" type="pres">
      <dgm:prSet presAssocID="{D58BA227-3883-4C7E-8D88-4CC7B83D8F54}" presName="sibTrans" presStyleCnt="0"/>
      <dgm:spPr/>
    </dgm:pt>
    <dgm:pt modelId="{7102239E-D21C-4767-ADB5-DFE38B28AC82}" type="pres">
      <dgm:prSet presAssocID="{B4F1A8D6-A1C7-4CFE-BA40-97DCD111B74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6DA15-1580-432A-9D95-72EE6BE2DCEE}" type="pres">
      <dgm:prSet presAssocID="{49865916-2ED2-474C-85D6-D728A2868A88}" presName="sibTrans" presStyleCnt="0"/>
      <dgm:spPr/>
    </dgm:pt>
    <dgm:pt modelId="{8509C807-76E6-48F3-8366-F2E5DA8C6BC7}" type="pres">
      <dgm:prSet presAssocID="{FD3F014F-6860-4C6F-9A13-36864C2FEF1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DBFF24-5FF5-49F5-96F1-0AECCCD7684A}" type="presOf" srcId="{5857F7BF-6BDA-476A-B10A-98C5FEC83708}" destId="{E83A6E2B-AB79-49C6-A761-54376A8E0E76}" srcOrd="0" destOrd="0" presId="urn:microsoft.com/office/officeart/2005/8/layout/hProcess9"/>
    <dgm:cxn modelId="{779E1CEB-DFE1-4923-AE69-24820A221AFB}" srcId="{5857F7BF-6BDA-476A-B10A-98C5FEC83708}" destId="{FD3F014F-6860-4C6F-9A13-36864C2FEF13}" srcOrd="2" destOrd="0" parTransId="{85581DAA-FFB8-4DD4-A487-C727D5ED9AD2}" sibTransId="{0BDAC48F-B184-490C-B6C6-840D8B82899F}"/>
    <dgm:cxn modelId="{9879BD74-0440-4E4F-B865-A6C1C8D34FBF}" type="presOf" srcId="{B4F1A8D6-A1C7-4CFE-BA40-97DCD111B745}" destId="{7102239E-D21C-4767-ADB5-DFE38B28AC82}" srcOrd="0" destOrd="0" presId="urn:microsoft.com/office/officeart/2005/8/layout/hProcess9"/>
    <dgm:cxn modelId="{E6D2917A-D93D-4D9F-BEA6-1ADAF8EF13FD}" type="presOf" srcId="{F8071B01-3497-49BE-8487-BC21EAE7A43F}" destId="{81439B75-6E15-42F5-8474-E9692ED4580D}" srcOrd="0" destOrd="0" presId="urn:microsoft.com/office/officeart/2005/8/layout/hProcess9"/>
    <dgm:cxn modelId="{1D9A530C-B9E2-42B4-B44C-A9CFAA30F5CF}" srcId="{5857F7BF-6BDA-476A-B10A-98C5FEC83708}" destId="{F8071B01-3497-49BE-8487-BC21EAE7A43F}" srcOrd="0" destOrd="0" parTransId="{56FA4E38-90FE-48FB-9413-80F02721825E}" sibTransId="{D58BA227-3883-4C7E-8D88-4CC7B83D8F54}"/>
    <dgm:cxn modelId="{1B8D02B1-51D1-4903-8479-1BAF0BA34C62}" type="presOf" srcId="{FD3F014F-6860-4C6F-9A13-36864C2FEF13}" destId="{8509C807-76E6-48F3-8366-F2E5DA8C6BC7}" srcOrd="0" destOrd="0" presId="urn:microsoft.com/office/officeart/2005/8/layout/hProcess9"/>
    <dgm:cxn modelId="{EC76F13B-44B6-4EAD-87F0-66B6FE872FEC}" srcId="{5857F7BF-6BDA-476A-B10A-98C5FEC83708}" destId="{B4F1A8D6-A1C7-4CFE-BA40-97DCD111B745}" srcOrd="1" destOrd="0" parTransId="{26361F76-A6F4-45AE-B812-9C625634E2CC}" sibTransId="{49865916-2ED2-474C-85D6-D728A2868A88}"/>
    <dgm:cxn modelId="{91DD13BD-631E-4D20-9CAD-B308FAB978F9}" type="presParOf" srcId="{E83A6E2B-AB79-49C6-A761-54376A8E0E76}" destId="{4968507E-64CB-403D-8814-742A633ABC53}" srcOrd="0" destOrd="0" presId="urn:microsoft.com/office/officeart/2005/8/layout/hProcess9"/>
    <dgm:cxn modelId="{2CE8A8BC-0323-4467-B4A4-6A9655BD8156}" type="presParOf" srcId="{E83A6E2B-AB79-49C6-A761-54376A8E0E76}" destId="{761D6362-EA9F-4EC6-9DA7-A7EAA47D4313}" srcOrd="1" destOrd="0" presId="urn:microsoft.com/office/officeart/2005/8/layout/hProcess9"/>
    <dgm:cxn modelId="{52BFEFAE-1B2F-4EEE-A4A5-D6145C733B21}" type="presParOf" srcId="{761D6362-EA9F-4EC6-9DA7-A7EAA47D4313}" destId="{81439B75-6E15-42F5-8474-E9692ED4580D}" srcOrd="0" destOrd="0" presId="urn:microsoft.com/office/officeart/2005/8/layout/hProcess9"/>
    <dgm:cxn modelId="{7F7389F7-27D6-4503-BB1A-6BA45D67A9C7}" type="presParOf" srcId="{761D6362-EA9F-4EC6-9DA7-A7EAA47D4313}" destId="{68F95A60-C4AF-4A3E-9D01-7827AD7A672E}" srcOrd="1" destOrd="0" presId="urn:microsoft.com/office/officeart/2005/8/layout/hProcess9"/>
    <dgm:cxn modelId="{4B0F36D4-6F74-40C4-A24F-73327E2EB94A}" type="presParOf" srcId="{761D6362-EA9F-4EC6-9DA7-A7EAA47D4313}" destId="{7102239E-D21C-4767-ADB5-DFE38B28AC82}" srcOrd="2" destOrd="0" presId="urn:microsoft.com/office/officeart/2005/8/layout/hProcess9"/>
    <dgm:cxn modelId="{77FA4DD2-5383-4A28-AB52-3181B6C631E7}" type="presParOf" srcId="{761D6362-EA9F-4EC6-9DA7-A7EAA47D4313}" destId="{C1C6DA15-1580-432A-9D95-72EE6BE2DCEE}" srcOrd="3" destOrd="0" presId="urn:microsoft.com/office/officeart/2005/8/layout/hProcess9"/>
    <dgm:cxn modelId="{01F6BCC8-C20D-49C8-A71C-487BBE624641}" type="presParOf" srcId="{761D6362-EA9F-4EC6-9DA7-A7EAA47D4313}" destId="{8509C807-76E6-48F3-8366-F2E5DA8C6BC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A98D91-8EE3-4BC5-A719-EBD40A1048B8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B3176F-79D8-4657-9957-654B0AE122B4}">
      <dgm:prSet phldrT="[Text]"/>
      <dgm:spPr>
        <a:solidFill>
          <a:srgbClr val="FF99FF"/>
        </a:solidFill>
      </dgm:spPr>
      <dgm:t>
        <a:bodyPr/>
        <a:lstStyle/>
        <a:p>
          <a:r>
            <a:rPr lang="en-US" dirty="0" err="1"/>
            <a:t>Ứng</a:t>
          </a:r>
          <a:r>
            <a:rPr lang="en-US" dirty="0"/>
            <a:t> </a:t>
          </a:r>
          <a:r>
            <a:rPr lang="en-US" dirty="0" err="1"/>
            <a:t>dụng</a:t>
          </a:r>
          <a:r>
            <a:rPr lang="en-US" dirty="0"/>
            <a:t> IT</a:t>
          </a:r>
        </a:p>
      </dgm:t>
    </dgm:pt>
    <dgm:pt modelId="{555891EC-8889-4158-B195-1CB5C98F3F08}" type="parTrans" cxnId="{21C0AE83-7845-40CA-9C7A-FB7B21F5A8D4}">
      <dgm:prSet/>
      <dgm:spPr/>
      <dgm:t>
        <a:bodyPr/>
        <a:lstStyle/>
        <a:p>
          <a:endParaRPr lang="en-US"/>
        </a:p>
      </dgm:t>
    </dgm:pt>
    <dgm:pt modelId="{19922438-76E4-44BB-9C7B-6CE6C42483A2}" type="sibTrans" cxnId="{21C0AE83-7845-40CA-9C7A-FB7B21F5A8D4}">
      <dgm:prSet/>
      <dgm:spPr/>
      <dgm:t>
        <a:bodyPr/>
        <a:lstStyle/>
        <a:p>
          <a:endParaRPr lang="en-US"/>
        </a:p>
      </dgm:t>
    </dgm:pt>
    <dgm:pt modelId="{753A716C-F769-49CC-BCC1-B2D7F12A4BD5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altLang="en-US" sz="2400" dirty="0" err="1">
              <a:solidFill>
                <a:schemeClr val="tx1"/>
              </a:solidFill>
            </a:rPr>
            <a:t>Vận</a:t>
          </a:r>
          <a:r>
            <a:rPr lang="en-US" altLang="en-US" sz="2400" dirty="0">
              <a:solidFill>
                <a:schemeClr val="tx1"/>
              </a:solidFill>
            </a:rPr>
            <a:t> </a:t>
          </a:r>
          <a:r>
            <a:rPr lang="en-US" altLang="en-US" sz="2400" dirty="0" err="1">
              <a:solidFill>
                <a:schemeClr val="tx1"/>
              </a:solidFill>
            </a:rPr>
            <a:t>tải</a:t>
          </a:r>
          <a:endParaRPr lang="en-US" sz="2400" dirty="0">
            <a:solidFill>
              <a:schemeClr val="tx1"/>
            </a:solidFill>
          </a:endParaRPr>
        </a:p>
      </dgm:t>
    </dgm:pt>
    <dgm:pt modelId="{1CAF0AC9-B7DB-405D-84C1-12A82C3CCD9A}" type="parTrans" cxnId="{7D2938FA-E8FE-46C7-A9DC-636AE68D793D}">
      <dgm:prSet/>
      <dgm:spPr/>
      <dgm:t>
        <a:bodyPr/>
        <a:lstStyle/>
        <a:p>
          <a:endParaRPr lang="en-US"/>
        </a:p>
      </dgm:t>
    </dgm:pt>
    <dgm:pt modelId="{73201E53-FC1E-4784-8E20-471AC371B556}" type="sibTrans" cxnId="{7D2938FA-E8FE-46C7-A9DC-636AE68D793D}">
      <dgm:prSet/>
      <dgm:spPr/>
      <dgm:t>
        <a:bodyPr/>
        <a:lstStyle/>
        <a:p>
          <a:endParaRPr lang="en-US"/>
        </a:p>
      </dgm:t>
    </dgm:pt>
    <dgm:pt modelId="{DAD3EF34-D3C6-49CC-96FD-9F12BD872874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altLang="en-US" sz="2400" dirty="0">
              <a:solidFill>
                <a:schemeClr val="tx1"/>
              </a:solidFill>
            </a:rPr>
            <a:t>Kho </a:t>
          </a:r>
          <a:r>
            <a:rPr lang="en-US" altLang="en-US" sz="2400" dirty="0" err="1">
              <a:solidFill>
                <a:schemeClr val="tx1"/>
              </a:solidFill>
            </a:rPr>
            <a:t>hàng</a:t>
          </a:r>
          <a:endParaRPr lang="en-US" sz="2400" dirty="0">
            <a:solidFill>
              <a:schemeClr val="tx1"/>
            </a:solidFill>
          </a:endParaRPr>
        </a:p>
      </dgm:t>
    </dgm:pt>
    <dgm:pt modelId="{CE404C20-3802-4AE1-A344-9309B7CCFD22}" type="parTrans" cxnId="{17550BC0-2CD9-45AE-8985-E0CA32B72E4D}">
      <dgm:prSet/>
      <dgm:spPr/>
      <dgm:t>
        <a:bodyPr/>
        <a:lstStyle/>
        <a:p>
          <a:endParaRPr lang="en-US"/>
        </a:p>
      </dgm:t>
    </dgm:pt>
    <dgm:pt modelId="{72728795-101A-4339-ACC7-14171A2FD566}" type="sibTrans" cxnId="{17550BC0-2CD9-45AE-8985-E0CA32B72E4D}">
      <dgm:prSet/>
      <dgm:spPr/>
      <dgm:t>
        <a:bodyPr/>
        <a:lstStyle/>
        <a:p>
          <a:endParaRPr lang="en-US"/>
        </a:p>
      </dgm:t>
    </dgm:pt>
    <dgm:pt modelId="{3A7D4513-79CE-461B-BE6A-1BEFCC08D9D9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altLang="en-US" sz="1600" dirty="0" err="1">
              <a:solidFill>
                <a:schemeClr val="tx1"/>
              </a:solidFill>
            </a:rPr>
            <a:t>Thực</a:t>
          </a:r>
          <a:r>
            <a:rPr lang="en-US" altLang="en-US" sz="1600" dirty="0">
              <a:solidFill>
                <a:schemeClr val="tx1"/>
              </a:solidFill>
            </a:rPr>
            <a:t> </a:t>
          </a:r>
          <a:r>
            <a:rPr lang="en-US" altLang="en-US" sz="1600" dirty="0" err="1">
              <a:solidFill>
                <a:schemeClr val="tx1"/>
              </a:solidFill>
            </a:rPr>
            <a:t>hiện</a:t>
          </a:r>
          <a:r>
            <a:rPr lang="en-US" altLang="en-US" sz="1600" dirty="0">
              <a:solidFill>
                <a:schemeClr val="tx1"/>
              </a:solidFill>
            </a:rPr>
            <a:t> </a:t>
          </a:r>
          <a:r>
            <a:rPr lang="en-US" altLang="en-US" sz="1600" dirty="0" err="1">
              <a:solidFill>
                <a:schemeClr val="tx1"/>
              </a:solidFill>
            </a:rPr>
            <a:t>đơn</a:t>
          </a:r>
          <a:r>
            <a:rPr lang="en-US" altLang="en-US" sz="1600" dirty="0">
              <a:solidFill>
                <a:schemeClr val="tx1"/>
              </a:solidFill>
            </a:rPr>
            <a:t> </a:t>
          </a:r>
          <a:r>
            <a:rPr lang="en-US" altLang="en-US" sz="1600" dirty="0" err="1">
              <a:solidFill>
                <a:schemeClr val="tx1"/>
              </a:solidFill>
            </a:rPr>
            <a:t>hàng</a:t>
          </a:r>
          <a:r>
            <a:rPr lang="en-US" altLang="en-US" sz="1600" dirty="0">
              <a:solidFill>
                <a:schemeClr val="tx1"/>
              </a:solidFill>
            </a:rPr>
            <a:t>: </a:t>
          </a:r>
          <a:r>
            <a:rPr lang="en-US" altLang="en-US" sz="1600" dirty="0" err="1">
              <a:solidFill>
                <a:schemeClr val="tx1"/>
              </a:solidFill>
            </a:rPr>
            <a:t>giao</a:t>
          </a:r>
          <a:r>
            <a:rPr lang="en-US" altLang="en-US" sz="1600" dirty="0">
              <a:solidFill>
                <a:schemeClr val="tx1"/>
              </a:solidFill>
            </a:rPr>
            <a:t> </a:t>
          </a:r>
          <a:r>
            <a:rPr lang="en-US" altLang="en-US" sz="1600" dirty="0" err="1">
              <a:solidFill>
                <a:schemeClr val="tx1"/>
              </a:solidFill>
            </a:rPr>
            <a:t>hàng</a:t>
          </a:r>
          <a:r>
            <a:rPr lang="en-US" altLang="en-US" sz="1600" dirty="0">
              <a:solidFill>
                <a:schemeClr val="tx1"/>
              </a:solidFill>
            </a:rPr>
            <a:t> </a:t>
          </a:r>
          <a:r>
            <a:rPr lang="en-US" altLang="en-US" sz="1600" dirty="0" err="1">
              <a:solidFill>
                <a:schemeClr val="tx1"/>
              </a:solidFill>
            </a:rPr>
            <a:t>chặng</a:t>
          </a:r>
          <a:r>
            <a:rPr lang="en-US" altLang="en-US" sz="1600" dirty="0">
              <a:solidFill>
                <a:schemeClr val="tx1"/>
              </a:solidFill>
            </a:rPr>
            <a:t> </a:t>
          </a:r>
          <a:r>
            <a:rPr lang="en-US" altLang="en-US" sz="1600" dirty="0" err="1">
              <a:solidFill>
                <a:schemeClr val="tx1"/>
              </a:solidFill>
            </a:rPr>
            <a:t>cuối</a:t>
          </a:r>
          <a:endParaRPr lang="en-US" sz="1600" dirty="0">
            <a:solidFill>
              <a:schemeClr val="tx1"/>
            </a:solidFill>
          </a:endParaRPr>
        </a:p>
      </dgm:t>
    </dgm:pt>
    <dgm:pt modelId="{B536F015-279E-425C-A63E-C61719D96097}" type="parTrans" cxnId="{483B5617-7AEA-4F17-A720-396D48E60621}">
      <dgm:prSet/>
      <dgm:spPr/>
      <dgm:t>
        <a:bodyPr/>
        <a:lstStyle/>
        <a:p>
          <a:endParaRPr lang="en-US"/>
        </a:p>
      </dgm:t>
    </dgm:pt>
    <dgm:pt modelId="{EC013C93-24AB-4524-93D6-3B939EA3D597}" type="sibTrans" cxnId="{483B5617-7AEA-4F17-A720-396D48E60621}">
      <dgm:prSet/>
      <dgm:spPr/>
      <dgm:t>
        <a:bodyPr/>
        <a:lstStyle/>
        <a:p>
          <a:endParaRPr lang="en-US"/>
        </a:p>
      </dgm:t>
    </dgm:pt>
    <dgm:pt modelId="{F6B3054A-A7D7-410E-82D2-6CFC97593F03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altLang="en-US" sz="1400" dirty="0" err="1">
              <a:solidFill>
                <a:schemeClr val="tx1"/>
              </a:solidFill>
            </a:rPr>
            <a:t>Tổ</a:t>
          </a:r>
          <a:r>
            <a:rPr lang="en-US" altLang="en-US" sz="1400" dirty="0">
              <a:solidFill>
                <a:schemeClr val="tx1"/>
              </a:solidFill>
            </a:rPr>
            <a:t> </a:t>
          </a:r>
          <a:r>
            <a:rPr lang="en-US" altLang="en-US" sz="1400" dirty="0" err="1">
              <a:solidFill>
                <a:schemeClr val="tx1"/>
              </a:solidFill>
            </a:rPr>
            <a:t>chức</a:t>
          </a:r>
          <a:r>
            <a:rPr lang="en-US" altLang="en-US" sz="1400" dirty="0">
              <a:solidFill>
                <a:schemeClr val="tx1"/>
              </a:solidFill>
            </a:rPr>
            <a:t> </a:t>
          </a:r>
          <a:r>
            <a:rPr lang="en-US" altLang="en-US" sz="1400" dirty="0" err="1">
              <a:solidFill>
                <a:schemeClr val="tx1"/>
              </a:solidFill>
            </a:rPr>
            <a:t>công</a:t>
          </a:r>
          <a:r>
            <a:rPr lang="en-US" altLang="en-US" sz="1400" dirty="0">
              <a:solidFill>
                <a:schemeClr val="tx1"/>
              </a:solidFill>
            </a:rPr>
            <a:t> </a:t>
          </a:r>
          <a:r>
            <a:rPr lang="en-US" altLang="en-US" sz="1400" dirty="0" err="1">
              <a:solidFill>
                <a:schemeClr val="tx1"/>
              </a:solidFill>
            </a:rPr>
            <a:t>việc</a:t>
          </a:r>
          <a:r>
            <a:rPr lang="en-US" altLang="en-US" sz="1400" dirty="0">
              <a:solidFill>
                <a:schemeClr val="tx1"/>
              </a:solidFill>
            </a:rPr>
            <a:t>: </a:t>
          </a:r>
          <a:r>
            <a:rPr lang="en-US" altLang="en-US" sz="1400" dirty="0" err="1">
              <a:solidFill>
                <a:schemeClr val="tx1"/>
              </a:solidFill>
            </a:rPr>
            <a:t>làm</a:t>
          </a:r>
          <a:r>
            <a:rPr lang="en-US" altLang="en-US" sz="1400" dirty="0">
              <a:solidFill>
                <a:schemeClr val="tx1"/>
              </a:solidFill>
            </a:rPr>
            <a:t> </a:t>
          </a:r>
          <a:r>
            <a:rPr lang="en-US" altLang="en-US" sz="1400" dirty="0" err="1">
              <a:solidFill>
                <a:schemeClr val="tx1"/>
              </a:solidFill>
            </a:rPr>
            <a:t>việc</a:t>
          </a:r>
          <a:r>
            <a:rPr lang="en-US" altLang="en-US" sz="1400" dirty="0">
              <a:solidFill>
                <a:schemeClr val="tx1"/>
              </a:solidFill>
            </a:rPr>
            <a:t> di </a:t>
          </a:r>
          <a:r>
            <a:rPr lang="en-US" altLang="en-US" sz="1400" dirty="0" err="1">
              <a:solidFill>
                <a:schemeClr val="tx1"/>
              </a:solidFill>
            </a:rPr>
            <a:t>động</a:t>
          </a:r>
          <a:r>
            <a:rPr lang="en-US" altLang="en-US" sz="1400" dirty="0">
              <a:solidFill>
                <a:schemeClr val="tx1"/>
              </a:solidFill>
            </a:rPr>
            <a:t> </a:t>
          </a:r>
          <a:r>
            <a:rPr lang="en-US" altLang="en-US" sz="1400" dirty="0" err="1">
              <a:solidFill>
                <a:schemeClr val="tx1"/>
              </a:solidFill>
            </a:rPr>
            <a:t>trong</a:t>
          </a:r>
          <a:r>
            <a:rPr lang="en-US" altLang="en-US" sz="1400" dirty="0">
              <a:solidFill>
                <a:schemeClr val="tx1"/>
              </a:solidFill>
            </a:rPr>
            <a:t> </a:t>
          </a:r>
          <a:r>
            <a:rPr lang="en-US" altLang="en-US" sz="1400" dirty="0" err="1">
              <a:solidFill>
                <a:schemeClr val="tx1"/>
              </a:solidFill>
            </a:rPr>
            <a:t>ngành</a:t>
          </a:r>
          <a:r>
            <a:rPr lang="en-US" altLang="en-US" sz="1400" dirty="0">
              <a:solidFill>
                <a:schemeClr val="tx1"/>
              </a:solidFill>
            </a:rPr>
            <a:t> logistics</a:t>
          </a:r>
          <a:endParaRPr lang="en-US" sz="1400" dirty="0">
            <a:solidFill>
              <a:schemeClr val="tx1"/>
            </a:solidFill>
          </a:endParaRPr>
        </a:p>
      </dgm:t>
    </dgm:pt>
    <dgm:pt modelId="{B180D9C4-47D2-4BC1-B727-DD22F74ED767}" type="parTrans" cxnId="{FC4E1F0B-FDAF-41D5-AF36-56941DB0A387}">
      <dgm:prSet/>
      <dgm:spPr/>
      <dgm:t>
        <a:bodyPr/>
        <a:lstStyle/>
        <a:p>
          <a:endParaRPr lang="en-US"/>
        </a:p>
      </dgm:t>
    </dgm:pt>
    <dgm:pt modelId="{BE7220E9-9BAF-4884-A1AA-5956D6E0C931}" type="sibTrans" cxnId="{FC4E1F0B-FDAF-41D5-AF36-56941DB0A387}">
      <dgm:prSet/>
      <dgm:spPr/>
      <dgm:t>
        <a:bodyPr/>
        <a:lstStyle/>
        <a:p>
          <a:endParaRPr lang="en-US"/>
        </a:p>
      </dgm:t>
    </dgm:pt>
    <dgm:pt modelId="{4C95795F-4FC1-4726-ADB1-F9E974AF1B07}" type="pres">
      <dgm:prSet presAssocID="{C7A98D91-8EE3-4BC5-A719-EBD40A1048B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505315-DCFD-4070-A821-1B685809453C}" type="pres">
      <dgm:prSet presAssocID="{CBB3176F-79D8-4657-9957-654B0AE122B4}" presName="centerShape" presStyleLbl="node0" presStyleIdx="0" presStyleCnt="1"/>
      <dgm:spPr/>
      <dgm:t>
        <a:bodyPr/>
        <a:lstStyle/>
        <a:p>
          <a:endParaRPr lang="en-US"/>
        </a:p>
      </dgm:t>
    </dgm:pt>
    <dgm:pt modelId="{E54AB0A4-B121-4E77-A2DA-B284FA18D831}" type="pres">
      <dgm:prSet presAssocID="{753A716C-F769-49CC-BCC1-B2D7F12A4BD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A333B-B803-4E73-8596-F555761ECFDB}" type="pres">
      <dgm:prSet presAssocID="{753A716C-F769-49CC-BCC1-B2D7F12A4BD5}" presName="dummy" presStyleCnt="0"/>
      <dgm:spPr/>
    </dgm:pt>
    <dgm:pt modelId="{D8ABE6E7-8D6E-49C3-ACA0-5F3E2D32703F}" type="pres">
      <dgm:prSet presAssocID="{73201E53-FC1E-4784-8E20-471AC371B55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448C656-2C33-40CD-A411-8798220CD638}" type="pres">
      <dgm:prSet presAssocID="{DAD3EF34-D3C6-49CC-96FD-9F12BD87287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0B066-32C9-4785-9170-DF92C29BF9CC}" type="pres">
      <dgm:prSet presAssocID="{DAD3EF34-D3C6-49CC-96FD-9F12BD872874}" presName="dummy" presStyleCnt="0"/>
      <dgm:spPr/>
    </dgm:pt>
    <dgm:pt modelId="{B2CF84A4-BA56-46BC-89EE-B19E936A8C29}" type="pres">
      <dgm:prSet presAssocID="{72728795-101A-4339-ACC7-14171A2FD566}" presName="sibTrans" presStyleLbl="sibTrans2D1" presStyleIdx="1" presStyleCnt="4"/>
      <dgm:spPr/>
      <dgm:t>
        <a:bodyPr/>
        <a:lstStyle/>
        <a:p>
          <a:endParaRPr lang="en-US"/>
        </a:p>
      </dgm:t>
    </dgm:pt>
    <dgm:pt modelId="{9E02B556-A209-4544-A1DA-4D51BB64D9AD}" type="pres">
      <dgm:prSet presAssocID="{3A7D4513-79CE-461B-BE6A-1BEFCC08D9D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BFA6D2-C12B-44F6-AB46-16491AD04AA2}" type="pres">
      <dgm:prSet presAssocID="{3A7D4513-79CE-461B-BE6A-1BEFCC08D9D9}" presName="dummy" presStyleCnt="0"/>
      <dgm:spPr/>
    </dgm:pt>
    <dgm:pt modelId="{7BEC1C8C-0AA1-40F1-9E0C-92E8CE68403E}" type="pres">
      <dgm:prSet presAssocID="{EC013C93-24AB-4524-93D6-3B939EA3D597}" presName="sibTrans" presStyleLbl="sibTrans2D1" presStyleIdx="2" presStyleCnt="4"/>
      <dgm:spPr/>
      <dgm:t>
        <a:bodyPr/>
        <a:lstStyle/>
        <a:p>
          <a:endParaRPr lang="en-US"/>
        </a:p>
      </dgm:t>
    </dgm:pt>
    <dgm:pt modelId="{9497B977-AD69-4948-8805-6B137F0CC54D}" type="pres">
      <dgm:prSet presAssocID="{F6B3054A-A7D7-410E-82D2-6CFC97593F0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33C6B0-C242-4F74-B4DA-02745CC60EF7}" type="pres">
      <dgm:prSet presAssocID="{F6B3054A-A7D7-410E-82D2-6CFC97593F03}" presName="dummy" presStyleCnt="0"/>
      <dgm:spPr/>
    </dgm:pt>
    <dgm:pt modelId="{A5FBE3B3-7DBB-4C00-8845-0ECBC7D14A34}" type="pres">
      <dgm:prSet presAssocID="{BE7220E9-9BAF-4884-A1AA-5956D6E0C93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D9847CAA-5D88-4416-B441-C9090E4787C3}" type="presOf" srcId="{C7A98D91-8EE3-4BC5-A719-EBD40A1048B8}" destId="{4C95795F-4FC1-4726-ADB1-F9E974AF1B07}" srcOrd="0" destOrd="0" presId="urn:microsoft.com/office/officeart/2005/8/layout/radial6"/>
    <dgm:cxn modelId="{4E2913A1-81ED-4F4B-9CAA-24D8ECD4CC1B}" type="presOf" srcId="{CBB3176F-79D8-4657-9957-654B0AE122B4}" destId="{05505315-DCFD-4070-A821-1B685809453C}" srcOrd="0" destOrd="0" presId="urn:microsoft.com/office/officeart/2005/8/layout/radial6"/>
    <dgm:cxn modelId="{FC4E1F0B-FDAF-41D5-AF36-56941DB0A387}" srcId="{CBB3176F-79D8-4657-9957-654B0AE122B4}" destId="{F6B3054A-A7D7-410E-82D2-6CFC97593F03}" srcOrd="3" destOrd="0" parTransId="{B180D9C4-47D2-4BC1-B727-DD22F74ED767}" sibTransId="{BE7220E9-9BAF-4884-A1AA-5956D6E0C931}"/>
    <dgm:cxn modelId="{221A9833-578D-4EA6-B46F-45D83CA23D9B}" type="presOf" srcId="{DAD3EF34-D3C6-49CC-96FD-9F12BD872874}" destId="{C448C656-2C33-40CD-A411-8798220CD638}" srcOrd="0" destOrd="0" presId="urn:microsoft.com/office/officeart/2005/8/layout/radial6"/>
    <dgm:cxn modelId="{8891A77A-AF88-4AC9-9218-218F73850B76}" type="presOf" srcId="{EC013C93-24AB-4524-93D6-3B939EA3D597}" destId="{7BEC1C8C-0AA1-40F1-9E0C-92E8CE68403E}" srcOrd="0" destOrd="0" presId="urn:microsoft.com/office/officeart/2005/8/layout/radial6"/>
    <dgm:cxn modelId="{EE03DCF8-EB7F-4BBD-BC92-A5B0938DC7B9}" type="presOf" srcId="{72728795-101A-4339-ACC7-14171A2FD566}" destId="{B2CF84A4-BA56-46BC-89EE-B19E936A8C29}" srcOrd="0" destOrd="0" presId="urn:microsoft.com/office/officeart/2005/8/layout/radial6"/>
    <dgm:cxn modelId="{19A44C97-79C4-4CA5-A525-114BEB8A18F1}" type="presOf" srcId="{753A716C-F769-49CC-BCC1-B2D7F12A4BD5}" destId="{E54AB0A4-B121-4E77-A2DA-B284FA18D831}" srcOrd="0" destOrd="0" presId="urn:microsoft.com/office/officeart/2005/8/layout/radial6"/>
    <dgm:cxn modelId="{17550BC0-2CD9-45AE-8985-E0CA32B72E4D}" srcId="{CBB3176F-79D8-4657-9957-654B0AE122B4}" destId="{DAD3EF34-D3C6-49CC-96FD-9F12BD872874}" srcOrd="1" destOrd="0" parTransId="{CE404C20-3802-4AE1-A344-9309B7CCFD22}" sibTransId="{72728795-101A-4339-ACC7-14171A2FD566}"/>
    <dgm:cxn modelId="{1F7B3796-F13E-4660-BF4B-BBF2093DD129}" type="presOf" srcId="{F6B3054A-A7D7-410E-82D2-6CFC97593F03}" destId="{9497B977-AD69-4948-8805-6B137F0CC54D}" srcOrd="0" destOrd="0" presId="urn:microsoft.com/office/officeart/2005/8/layout/radial6"/>
    <dgm:cxn modelId="{CA6C1689-C395-487A-B228-2C72F973DCD7}" type="presOf" srcId="{73201E53-FC1E-4784-8E20-471AC371B556}" destId="{D8ABE6E7-8D6E-49C3-ACA0-5F3E2D32703F}" srcOrd="0" destOrd="0" presId="urn:microsoft.com/office/officeart/2005/8/layout/radial6"/>
    <dgm:cxn modelId="{483B5617-7AEA-4F17-A720-396D48E60621}" srcId="{CBB3176F-79D8-4657-9957-654B0AE122B4}" destId="{3A7D4513-79CE-461B-BE6A-1BEFCC08D9D9}" srcOrd="2" destOrd="0" parTransId="{B536F015-279E-425C-A63E-C61719D96097}" sibTransId="{EC013C93-24AB-4524-93D6-3B939EA3D597}"/>
    <dgm:cxn modelId="{21C0AE83-7845-40CA-9C7A-FB7B21F5A8D4}" srcId="{C7A98D91-8EE3-4BC5-A719-EBD40A1048B8}" destId="{CBB3176F-79D8-4657-9957-654B0AE122B4}" srcOrd="0" destOrd="0" parTransId="{555891EC-8889-4158-B195-1CB5C98F3F08}" sibTransId="{19922438-76E4-44BB-9C7B-6CE6C42483A2}"/>
    <dgm:cxn modelId="{59108E66-1083-4588-8140-9A511C2DCB22}" type="presOf" srcId="{BE7220E9-9BAF-4884-A1AA-5956D6E0C931}" destId="{A5FBE3B3-7DBB-4C00-8845-0ECBC7D14A34}" srcOrd="0" destOrd="0" presId="urn:microsoft.com/office/officeart/2005/8/layout/radial6"/>
    <dgm:cxn modelId="{7D2938FA-E8FE-46C7-A9DC-636AE68D793D}" srcId="{CBB3176F-79D8-4657-9957-654B0AE122B4}" destId="{753A716C-F769-49CC-BCC1-B2D7F12A4BD5}" srcOrd="0" destOrd="0" parTransId="{1CAF0AC9-B7DB-405D-84C1-12A82C3CCD9A}" sibTransId="{73201E53-FC1E-4784-8E20-471AC371B556}"/>
    <dgm:cxn modelId="{0819EFE0-48AE-4349-A84A-F2D9E80C381B}" type="presOf" srcId="{3A7D4513-79CE-461B-BE6A-1BEFCC08D9D9}" destId="{9E02B556-A209-4544-A1DA-4D51BB64D9AD}" srcOrd="0" destOrd="0" presId="urn:microsoft.com/office/officeart/2005/8/layout/radial6"/>
    <dgm:cxn modelId="{2C0263F7-0371-449C-9187-4AAC1D7C0115}" type="presParOf" srcId="{4C95795F-4FC1-4726-ADB1-F9E974AF1B07}" destId="{05505315-DCFD-4070-A821-1B685809453C}" srcOrd="0" destOrd="0" presId="urn:microsoft.com/office/officeart/2005/8/layout/radial6"/>
    <dgm:cxn modelId="{8012F5D0-4688-4DEE-89C5-18420043D8A1}" type="presParOf" srcId="{4C95795F-4FC1-4726-ADB1-F9E974AF1B07}" destId="{E54AB0A4-B121-4E77-A2DA-B284FA18D831}" srcOrd="1" destOrd="0" presId="urn:microsoft.com/office/officeart/2005/8/layout/radial6"/>
    <dgm:cxn modelId="{EB2F8CF1-10FD-4907-8D6D-479441C93EEC}" type="presParOf" srcId="{4C95795F-4FC1-4726-ADB1-F9E974AF1B07}" destId="{C1CA333B-B803-4E73-8596-F555761ECFDB}" srcOrd="2" destOrd="0" presId="urn:microsoft.com/office/officeart/2005/8/layout/radial6"/>
    <dgm:cxn modelId="{001CBA76-4A09-4CFE-965B-68FA83BD048C}" type="presParOf" srcId="{4C95795F-4FC1-4726-ADB1-F9E974AF1B07}" destId="{D8ABE6E7-8D6E-49C3-ACA0-5F3E2D32703F}" srcOrd="3" destOrd="0" presId="urn:microsoft.com/office/officeart/2005/8/layout/radial6"/>
    <dgm:cxn modelId="{3D7E2C7B-9CBE-4E62-A9A0-36E638E3467B}" type="presParOf" srcId="{4C95795F-4FC1-4726-ADB1-F9E974AF1B07}" destId="{C448C656-2C33-40CD-A411-8798220CD638}" srcOrd="4" destOrd="0" presId="urn:microsoft.com/office/officeart/2005/8/layout/radial6"/>
    <dgm:cxn modelId="{078CEDB2-84D6-4C29-AAD3-44F533A1253B}" type="presParOf" srcId="{4C95795F-4FC1-4726-ADB1-F9E974AF1B07}" destId="{9B90B066-32C9-4785-9170-DF92C29BF9CC}" srcOrd="5" destOrd="0" presId="urn:microsoft.com/office/officeart/2005/8/layout/radial6"/>
    <dgm:cxn modelId="{D8B307F1-098C-4703-BA0E-93B37C7956FF}" type="presParOf" srcId="{4C95795F-4FC1-4726-ADB1-F9E974AF1B07}" destId="{B2CF84A4-BA56-46BC-89EE-B19E936A8C29}" srcOrd="6" destOrd="0" presId="urn:microsoft.com/office/officeart/2005/8/layout/radial6"/>
    <dgm:cxn modelId="{D512DDEB-676A-404A-8FD7-795692524ADE}" type="presParOf" srcId="{4C95795F-4FC1-4726-ADB1-F9E974AF1B07}" destId="{9E02B556-A209-4544-A1DA-4D51BB64D9AD}" srcOrd="7" destOrd="0" presId="urn:microsoft.com/office/officeart/2005/8/layout/radial6"/>
    <dgm:cxn modelId="{C72B85E6-4D40-4D16-BFA6-DAB4E524DBAE}" type="presParOf" srcId="{4C95795F-4FC1-4726-ADB1-F9E974AF1B07}" destId="{0DBFA6D2-C12B-44F6-AB46-16491AD04AA2}" srcOrd="8" destOrd="0" presId="urn:microsoft.com/office/officeart/2005/8/layout/radial6"/>
    <dgm:cxn modelId="{4524F086-83BE-48AE-9F96-68611E819DFE}" type="presParOf" srcId="{4C95795F-4FC1-4726-ADB1-F9E974AF1B07}" destId="{7BEC1C8C-0AA1-40F1-9E0C-92E8CE68403E}" srcOrd="9" destOrd="0" presId="urn:microsoft.com/office/officeart/2005/8/layout/radial6"/>
    <dgm:cxn modelId="{F20BDBBB-62F3-4DDA-883E-D6A50394A577}" type="presParOf" srcId="{4C95795F-4FC1-4726-ADB1-F9E974AF1B07}" destId="{9497B977-AD69-4948-8805-6B137F0CC54D}" srcOrd="10" destOrd="0" presId="urn:microsoft.com/office/officeart/2005/8/layout/radial6"/>
    <dgm:cxn modelId="{0706B5AC-8121-4568-B690-AFB5F3E6A1D4}" type="presParOf" srcId="{4C95795F-4FC1-4726-ADB1-F9E974AF1B07}" destId="{2633C6B0-C242-4F74-B4DA-02745CC60EF7}" srcOrd="11" destOrd="0" presId="urn:microsoft.com/office/officeart/2005/8/layout/radial6"/>
    <dgm:cxn modelId="{DEAEDF70-4772-4BA1-883B-433AD5718D9B}" type="presParOf" srcId="{4C95795F-4FC1-4726-ADB1-F9E974AF1B07}" destId="{A5FBE3B3-7DBB-4C00-8845-0ECBC7D14A3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9A0A65-B37E-4054-8647-93E584BE15FB}" type="doc">
      <dgm:prSet loTypeId="urn:microsoft.com/office/officeart/2005/8/layout/gear1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F14ECB3-AF00-4A97-B729-C0E8AB877819}">
      <dgm:prSet phldrT="[Text]"/>
      <dgm:spPr/>
      <dgm:t>
        <a:bodyPr/>
        <a:lstStyle/>
        <a:p>
          <a:r>
            <a:rPr lang="en-US" dirty="0"/>
            <a:t>Ý </a:t>
          </a:r>
          <a:r>
            <a:rPr lang="en-US" dirty="0" err="1"/>
            <a:t>chí</a:t>
          </a:r>
          <a:r>
            <a:rPr lang="en-US" dirty="0"/>
            <a:t> </a:t>
          </a:r>
          <a:r>
            <a:rPr lang="en-US" dirty="0" err="1"/>
            <a:t>lãnh</a:t>
          </a:r>
          <a:r>
            <a:rPr lang="en-US" dirty="0"/>
            <a:t> </a:t>
          </a:r>
          <a:r>
            <a:rPr lang="en-US" dirty="0" err="1"/>
            <a:t>đạo</a:t>
          </a:r>
          <a:endParaRPr lang="en-US" dirty="0"/>
        </a:p>
      </dgm:t>
    </dgm:pt>
    <dgm:pt modelId="{69ED47B3-55A8-47E4-A3A5-68A9C4D83707}" type="parTrans" cxnId="{813E7D8B-C3FC-47FF-9F40-8766C87B294D}">
      <dgm:prSet/>
      <dgm:spPr/>
      <dgm:t>
        <a:bodyPr/>
        <a:lstStyle/>
        <a:p>
          <a:endParaRPr lang="en-US"/>
        </a:p>
      </dgm:t>
    </dgm:pt>
    <dgm:pt modelId="{8E98B515-DC80-4788-AE17-ADB2CD6D719E}" type="sibTrans" cxnId="{813E7D8B-C3FC-47FF-9F40-8766C87B294D}">
      <dgm:prSet/>
      <dgm:spPr/>
      <dgm:t>
        <a:bodyPr/>
        <a:lstStyle/>
        <a:p>
          <a:endParaRPr lang="en-US"/>
        </a:p>
      </dgm:t>
    </dgm:pt>
    <dgm:pt modelId="{4F4731AA-823A-4B86-9E33-DBCF2607EA94}">
      <dgm:prSet phldrT="[Text]"/>
      <dgm:spPr/>
      <dgm:t>
        <a:bodyPr/>
        <a:lstStyle/>
        <a:p>
          <a:r>
            <a:rPr lang="en-US" dirty="0" err="1"/>
            <a:t>Người</a:t>
          </a:r>
          <a:r>
            <a:rPr lang="en-US" dirty="0"/>
            <a:t> </a:t>
          </a:r>
          <a:r>
            <a:rPr lang="en-US" dirty="0" err="1"/>
            <a:t>dùng</a:t>
          </a:r>
          <a:endParaRPr lang="en-US" dirty="0"/>
        </a:p>
      </dgm:t>
    </dgm:pt>
    <dgm:pt modelId="{DAEA7286-DF85-42B8-9373-8D277D0FA6D6}" type="parTrans" cxnId="{EF920242-3332-46B8-A9E8-7D66802DBFCE}">
      <dgm:prSet/>
      <dgm:spPr/>
      <dgm:t>
        <a:bodyPr/>
        <a:lstStyle/>
        <a:p>
          <a:endParaRPr lang="en-US"/>
        </a:p>
      </dgm:t>
    </dgm:pt>
    <dgm:pt modelId="{3BC4A4EA-A00E-4543-8303-85A52324D1FC}" type="sibTrans" cxnId="{EF920242-3332-46B8-A9E8-7D66802DBFCE}">
      <dgm:prSet/>
      <dgm:spPr/>
      <dgm:t>
        <a:bodyPr/>
        <a:lstStyle/>
        <a:p>
          <a:endParaRPr lang="en-US"/>
        </a:p>
      </dgm:t>
    </dgm:pt>
    <dgm:pt modelId="{99A9BF48-5BC3-425F-A062-EFD1BD64A639}">
      <dgm:prSet phldrT="[Text]"/>
      <dgm:spPr/>
      <dgm:t>
        <a:bodyPr/>
        <a:lstStyle/>
        <a:p>
          <a:r>
            <a:rPr lang="en-US" dirty="0" err="1"/>
            <a:t>Quy</a:t>
          </a:r>
          <a:r>
            <a:rPr lang="en-US" dirty="0"/>
            <a:t> </a:t>
          </a:r>
          <a:r>
            <a:rPr lang="en-US" dirty="0" err="1"/>
            <a:t>trình</a:t>
          </a:r>
          <a:endParaRPr lang="en-US" dirty="0"/>
        </a:p>
      </dgm:t>
    </dgm:pt>
    <dgm:pt modelId="{6C478AF8-DE0F-465A-87B8-D6885424A0DC}" type="parTrans" cxnId="{B67DBDC6-D1F3-4667-852E-EAB2262B175C}">
      <dgm:prSet/>
      <dgm:spPr/>
      <dgm:t>
        <a:bodyPr/>
        <a:lstStyle/>
        <a:p>
          <a:endParaRPr lang="en-US"/>
        </a:p>
      </dgm:t>
    </dgm:pt>
    <dgm:pt modelId="{6C34149D-E2FE-437B-A48E-E8575D969D9F}" type="sibTrans" cxnId="{B67DBDC6-D1F3-4667-852E-EAB2262B175C}">
      <dgm:prSet/>
      <dgm:spPr/>
      <dgm:t>
        <a:bodyPr/>
        <a:lstStyle/>
        <a:p>
          <a:endParaRPr lang="en-US"/>
        </a:p>
      </dgm:t>
    </dgm:pt>
    <dgm:pt modelId="{22492E5C-422A-4FB5-94DB-8BEF95A75EED}">
      <dgm:prSet/>
      <dgm:spPr/>
      <dgm:t>
        <a:bodyPr/>
        <a:lstStyle/>
        <a:p>
          <a:endParaRPr lang="en-US"/>
        </a:p>
      </dgm:t>
    </dgm:pt>
    <dgm:pt modelId="{E040FC5F-B088-4FDB-AF36-ECBF3B7B3D79}" type="parTrans" cxnId="{024AA4CB-9E55-416F-9832-A2B363747E91}">
      <dgm:prSet/>
      <dgm:spPr/>
      <dgm:t>
        <a:bodyPr/>
        <a:lstStyle/>
        <a:p>
          <a:endParaRPr lang="en-US"/>
        </a:p>
      </dgm:t>
    </dgm:pt>
    <dgm:pt modelId="{726A036D-24A4-4600-9426-52E60905A699}" type="sibTrans" cxnId="{024AA4CB-9E55-416F-9832-A2B363747E91}">
      <dgm:prSet/>
      <dgm:spPr/>
      <dgm:t>
        <a:bodyPr/>
        <a:lstStyle/>
        <a:p>
          <a:endParaRPr lang="en-US"/>
        </a:p>
      </dgm:t>
    </dgm:pt>
    <dgm:pt modelId="{38482A50-D891-45B2-B693-0F1F69603BB8}" type="pres">
      <dgm:prSet presAssocID="{7E9A0A65-B37E-4054-8647-93E584BE15FB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786A1D6-A038-43DE-AB3D-36F2B6A2236F}" type="pres">
      <dgm:prSet presAssocID="{1F14ECB3-AF00-4A97-B729-C0E8AB87781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BA106D-7BBF-42FF-B215-E4D16C34B082}" type="pres">
      <dgm:prSet presAssocID="{1F14ECB3-AF00-4A97-B729-C0E8AB877819}" presName="gear1srcNode" presStyleLbl="node1" presStyleIdx="0" presStyleCnt="3"/>
      <dgm:spPr/>
      <dgm:t>
        <a:bodyPr/>
        <a:lstStyle/>
        <a:p>
          <a:endParaRPr lang="en-US"/>
        </a:p>
      </dgm:t>
    </dgm:pt>
    <dgm:pt modelId="{DEAAF696-C7DF-4577-BCC7-DB3EFB00A6DB}" type="pres">
      <dgm:prSet presAssocID="{1F14ECB3-AF00-4A97-B729-C0E8AB877819}" presName="gear1dstNode" presStyleLbl="node1" presStyleIdx="0" presStyleCnt="3"/>
      <dgm:spPr/>
      <dgm:t>
        <a:bodyPr/>
        <a:lstStyle/>
        <a:p>
          <a:endParaRPr lang="en-US"/>
        </a:p>
      </dgm:t>
    </dgm:pt>
    <dgm:pt modelId="{1C55FC2F-3F7E-4718-9452-1B649FB4C35C}" type="pres">
      <dgm:prSet presAssocID="{4F4731AA-823A-4B86-9E33-DBCF2607EA94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3DE1E3-9E13-4170-8B6A-363951B0AC7A}" type="pres">
      <dgm:prSet presAssocID="{4F4731AA-823A-4B86-9E33-DBCF2607EA94}" presName="gear2srcNode" presStyleLbl="node1" presStyleIdx="1" presStyleCnt="3"/>
      <dgm:spPr/>
      <dgm:t>
        <a:bodyPr/>
        <a:lstStyle/>
        <a:p>
          <a:endParaRPr lang="en-US"/>
        </a:p>
      </dgm:t>
    </dgm:pt>
    <dgm:pt modelId="{9095D32C-2855-4FCF-A08F-310C87AAC8A1}" type="pres">
      <dgm:prSet presAssocID="{4F4731AA-823A-4B86-9E33-DBCF2607EA94}" presName="gear2dstNode" presStyleLbl="node1" presStyleIdx="1" presStyleCnt="3"/>
      <dgm:spPr/>
      <dgm:t>
        <a:bodyPr/>
        <a:lstStyle/>
        <a:p>
          <a:endParaRPr lang="en-US"/>
        </a:p>
      </dgm:t>
    </dgm:pt>
    <dgm:pt modelId="{64702744-A8C1-4E16-A33C-6B100384AB0C}" type="pres">
      <dgm:prSet presAssocID="{99A9BF48-5BC3-425F-A062-EFD1BD64A639}" presName="gear3" presStyleLbl="node1" presStyleIdx="2" presStyleCnt="3"/>
      <dgm:spPr/>
      <dgm:t>
        <a:bodyPr/>
        <a:lstStyle/>
        <a:p>
          <a:endParaRPr lang="en-US"/>
        </a:p>
      </dgm:t>
    </dgm:pt>
    <dgm:pt modelId="{B77E02A6-C737-452D-ABC1-96CFFCB2650C}" type="pres">
      <dgm:prSet presAssocID="{99A9BF48-5BC3-425F-A062-EFD1BD64A639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289A3-A184-4965-A056-A26145F80677}" type="pres">
      <dgm:prSet presAssocID="{99A9BF48-5BC3-425F-A062-EFD1BD64A639}" presName="gear3srcNode" presStyleLbl="node1" presStyleIdx="2" presStyleCnt="3"/>
      <dgm:spPr/>
      <dgm:t>
        <a:bodyPr/>
        <a:lstStyle/>
        <a:p>
          <a:endParaRPr lang="en-US"/>
        </a:p>
      </dgm:t>
    </dgm:pt>
    <dgm:pt modelId="{622125F7-46DB-469B-9B75-FA2FE5CD5CA2}" type="pres">
      <dgm:prSet presAssocID="{99A9BF48-5BC3-425F-A062-EFD1BD64A639}" presName="gear3dstNode" presStyleLbl="node1" presStyleIdx="2" presStyleCnt="3"/>
      <dgm:spPr/>
      <dgm:t>
        <a:bodyPr/>
        <a:lstStyle/>
        <a:p>
          <a:endParaRPr lang="en-US"/>
        </a:p>
      </dgm:t>
    </dgm:pt>
    <dgm:pt modelId="{DE77DF5A-311A-456D-AFB6-2EA7CE64F0B7}" type="pres">
      <dgm:prSet presAssocID="{8E98B515-DC80-4788-AE17-ADB2CD6D719E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E5A297FE-35B7-4E47-AE5A-62A32771BD1A}" type="pres">
      <dgm:prSet presAssocID="{3BC4A4EA-A00E-4543-8303-85A52324D1FC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8F2D85F0-E792-49F1-A7B9-5937BE8D9802}" type="pres">
      <dgm:prSet presAssocID="{6C34149D-E2FE-437B-A48E-E8575D969D9F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8C8F68F0-291A-40C8-B442-2063E54A8C2D}" type="presOf" srcId="{1F14ECB3-AF00-4A97-B729-C0E8AB877819}" destId="{9786A1D6-A038-43DE-AB3D-36F2B6A2236F}" srcOrd="0" destOrd="0" presId="urn:microsoft.com/office/officeart/2005/8/layout/gear1"/>
    <dgm:cxn modelId="{C7B7E779-A26D-4B7B-ACCD-37CFE75C34A1}" type="presOf" srcId="{4F4731AA-823A-4B86-9E33-DBCF2607EA94}" destId="{9095D32C-2855-4FCF-A08F-310C87AAC8A1}" srcOrd="2" destOrd="0" presId="urn:microsoft.com/office/officeart/2005/8/layout/gear1"/>
    <dgm:cxn modelId="{1FFCA809-B0D1-4D5D-812F-A253A4D74343}" type="presOf" srcId="{1F14ECB3-AF00-4A97-B729-C0E8AB877819}" destId="{DEAAF696-C7DF-4577-BCC7-DB3EFB00A6DB}" srcOrd="2" destOrd="0" presId="urn:microsoft.com/office/officeart/2005/8/layout/gear1"/>
    <dgm:cxn modelId="{9C481EFA-A945-4F37-B6C8-C16F561EC088}" type="presOf" srcId="{7E9A0A65-B37E-4054-8647-93E584BE15FB}" destId="{38482A50-D891-45B2-B693-0F1F69603BB8}" srcOrd="0" destOrd="0" presId="urn:microsoft.com/office/officeart/2005/8/layout/gear1"/>
    <dgm:cxn modelId="{E3F40175-06CE-4E9F-B3E5-EC0702577F0A}" type="presOf" srcId="{4F4731AA-823A-4B86-9E33-DBCF2607EA94}" destId="{1C55FC2F-3F7E-4718-9452-1B649FB4C35C}" srcOrd="0" destOrd="0" presId="urn:microsoft.com/office/officeart/2005/8/layout/gear1"/>
    <dgm:cxn modelId="{A4B860AD-E93D-4155-BBCD-B8ADC3819678}" type="presOf" srcId="{4F4731AA-823A-4B86-9E33-DBCF2607EA94}" destId="{163DE1E3-9E13-4170-8B6A-363951B0AC7A}" srcOrd="1" destOrd="0" presId="urn:microsoft.com/office/officeart/2005/8/layout/gear1"/>
    <dgm:cxn modelId="{5E616997-75E9-41AA-9CB0-CBE9FB353536}" type="presOf" srcId="{1F14ECB3-AF00-4A97-B729-C0E8AB877819}" destId="{65BA106D-7BBF-42FF-B215-E4D16C34B082}" srcOrd="1" destOrd="0" presId="urn:microsoft.com/office/officeart/2005/8/layout/gear1"/>
    <dgm:cxn modelId="{813E7D8B-C3FC-47FF-9F40-8766C87B294D}" srcId="{7E9A0A65-B37E-4054-8647-93E584BE15FB}" destId="{1F14ECB3-AF00-4A97-B729-C0E8AB877819}" srcOrd="0" destOrd="0" parTransId="{69ED47B3-55A8-47E4-A3A5-68A9C4D83707}" sibTransId="{8E98B515-DC80-4788-AE17-ADB2CD6D719E}"/>
    <dgm:cxn modelId="{CDEDFB82-1177-4B47-9BF8-020F8761840A}" type="presOf" srcId="{99A9BF48-5BC3-425F-A062-EFD1BD64A639}" destId="{53C289A3-A184-4965-A056-A26145F80677}" srcOrd="2" destOrd="0" presId="urn:microsoft.com/office/officeart/2005/8/layout/gear1"/>
    <dgm:cxn modelId="{3AC9938A-3691-4854-9DF3-B4C4107232DE}" type="presOf" srcId="{99A9BF48-5BC3-425F-A062-EFD1BD64A639}" destId="{64702744-A8C1-4E16-A33C-6B100384AB0C}" srcOrd="0" destOrd="0" presId="urn:microsoft.com/office/officeart/2005/8/layout/gear1"/>
    <dgm:cxn modelId="{BA63BE18-1179-4910-A12E-5F646F8C3AFF}" type="presOf" srcId="{6C34149D-E2FE-437B-A48E-E8575D969D9F}" destId="{8F2D85F0-E792-49F1-A7B9-5937BE8D9802}" srcOrd="0" destOrd="0" presId="urn:microsoft.com/office/officeart/2005/8/layout/gear1"/>
    <dgm:cxn modelId="{C29C0990-E4FF-44C9-B472-26CC2F8F1C7E}" type="presOf" srcId="{8E98B515-DC80-4788-AE17-ADB2CD6D719E}" destId="{DE77DF5A-311A-456D-AFB6-2EA7CE64F0B7}" srcOrd="0" destOrd="0" presId="urn:microsoft.com/office/officeart/2005/8/layout/gear1"/>
    <dgm:cxn modelId="{E1FF54C4-259F-4B00-9677-635C9DD79870}" type="presOf" srcId="{99A9BF48-5BC3-425F-A062-EFD1BD64A639}" destId="{622125F7-46DB-469B-9B75-FA2FE5CD5CA2}" srcOrd="3" destOrd="0" presId="urn:microsoft.com/office/officeart/2005/8/layout/gear1"/>
    <dgm:cxn modelId="{51A65E6E-5FB2-4B7C-A7D2-053D8AF6E433}" type="presOf" srcId="{3BC4A4EA-A00E-4543-8303-85A52324D1FC}" destId="{E5A297FE-35B7-4E47-AE5A-62A32771BD1A}" srcOrd="0" destOrd="0" presId="urn:microsoft.com/office/officeart/2005/8/layout/gear1"/>
    <dgm:cxn modelId="{EF920242-3332-46B8-A9E8-7D66802DBFCE}" srcId="{7E9A0A65-B37E-4054-8647-93E584BE15FB}" destId="{4F4731AA-823A-4B86-9E33-DBCF2607EA94}" srcOrd="1" destOrd="0" parTransId="{DAEA7286-DF85-42B8-9373-8D277D0FA6D6}" sibTransId="{3BC4A4EA-A00E-4543-8303-85A52324D1FC}"/>
    <dgm:cxn modelId="{B67DBDC6-D1F3-4667-852E-EAB2262B175C}" srcId="{7E9A0A65-B37E-4054-8647-93E584BE15FB}" destId="{99A9BF48-5BC3-425F-A062-EFD1BD64A639}" srcOrd="2" destOrd="0" parTransId="{6C478AF8-DE0F-465A-87B8-D6885424A0DC}" sibTransId="{6C34149D-E2FE-437B-A48E-E8575D969D9F}"/>
    <dgm:cxn modelId="{024AA4CB-9E55-416F-9832-A2B363747E91}" srcId="{7E9A0A65-B37E-4054-8647-93E584BE15FB}" destId="{22492E5C-422A-4FB5-94DB-8BEF95A75EED}" srcOrd="3" destOrd="0" parTransId="{E040FC5F-B088-4FDB-AF36-ECBF3B7B3D79}" sibTransId="{726A036D-24A4-4600-9426-52E60905A699}"/>
    <dgm:cxn modelId="{8379BC99-05C5-4C39-9D4D-DBCBF72FE832}" type="presOf" srcId="{99A9BF48-5BC3-425F-A062-EFD1BD64A639}" destId="{B77E02A6-C737-452D-ABC1-96CFFCB2650C}" srcOrd="1" destOrd="0" presId="urn:microsoft.com/office/officeart/2005/8/layout/gear1"/>
    <dgm:cxn modelId="{B2D35E12-B13A-4C4B-997E-7429E5CEF0F8}" type="presParOf" srcId="{38482A50-D891-45B2-B693-0F1F69603BB8}" destId="{9786A1D6-A038-43DE-AB3D-36F2B6A2236F}" srcOrd="0" destOrd="0" presId="urn:microsoft.com/office/officeart/2005/8/layout/gear1"/>
    <dgm:cxn modelId="{1E4A54CB-C0F0-4F8C-86EC-09539739E471}" type="presParOf" srcId="{38482A50-D891-45B2-B693-0F1F69603BB8}" destId="{65BA106D-7BBF-42FF-B215-E4D16C34B082}" srcOrd="1" destOrd="0" presId="urn:microsoft.com/office/officeart/2005/8/layout/gear1"/>
    <dgm:cxn modelId="{0B9D6DE3-6D7F-4C6D-AF61-3A3B150D91F6}" type="presParOf" srcId="{38482A50-D891-45B2-B693-0F1F69603BB8}" destId="{DEAAF696-C7DF-4577-BCC7-DB3EFB00A6DB}" srcOrd="2" destOrd="0" presId="urn:microsoft.com/office/officeart/2005/8/layout/gear1"/>
    <dgm:cxn modelId="{A7189896-E584-433B-B799-C96C4669DB93}" type="presParOf" srcId="{38482A50-D891-45B2-B693-0F1F69603BB8}" destId="{1C55FC2F-3F7E-4718-9452-1B649FB4C35C}" srcOrd="3" destOrd="0" presId="urn:microsoft.com/office/officeart/2005/8/layout/gear1"/>
    <dgm:cxn modelId="{11958D0A-DE67-42F4-8862-BFDB44414974}" type="presParOf" srcId="{38482A50-D891-45B2-B693-0F1F69603BB8}" destId="{163DE1E3-9E13-4170-8B6A-363951B0AC7A}" srcOrd="4" destOrd="0" presId="urn:microsoft.com/office/officeart/2005/8/layout/gear1"/>
    <dgm:cxn modelId="{AF308C48-AC38-4A5C-A779-30B3F5826724}" type="presParOf" srcId="{38482A50-D891-45B2-B693-0F1F69603BB8}" destId="{9095D32C-2855-4FCF-A08F-310C87AAC8A1}" srcOrd="5" destOrd="0" presId="urn:microsoft.com/office/officeart/2005/8/layout/gear1"/>
    <dgm:cxn modelId="{0E288473-F733-4BF5-A29D-46E95A77B8DF}" type="presParOf" srcId="{38482A50-D891-45B2-B693-0F1F69603BB8}" destId="{64702744-A8C1-4E16-A33C-6B100384AB0C}" srcOrd="6" destOrd="0" presId="urn:microsoft.com/office/officeart/2005/8/layout/gear1"/>
    <dgm:cxn modelId="{7FEE7CC1-B04A-4BF4-BBC8-304132C8DBB2}" type="presParOf" srcId="{38482A50-D891-45B2-B693-0F1F69603BB8}" destId="{B77E02A6-C737-452D-ABC1-96CFFCB2650C}" srcOrd="7" destOrd="0" presId="urn:microsoft.com/office/officeart/2005/8/layout/gear1"/>
    <dgm:cxn modelId="{73CD5C7F-EC63-4A80-9C12-089E22FE72F6}" type="presParOf" srcId="{38482A50-D891-45B2-B693-0F1F69603BB8}" destId="{53C289A3-A184-4965-A056-A26145F80677}" srcOrd="8" destOrd="0" presId="urn:microsoft.com/office/officeart/2005/8/layout/gear1"/>
    <dgm:cxn modelId="{9005B940-058D-439A-8AF9-AE331026E0B5}" type="presParOf" srcId="{38482A50-D891-45B2-B693-0F1F69603BB8}" destId="{622125F7-46DB-469B-9B75-FA2FE5CD5CA2}" srcOrd="9" destOrd="0" presId="urn:microsoft.com/office/officeart/2005/8/layout/gear1"/>
    <dgm:cxn modelId="{7EA0745D-7AF4-48C0-97DD-04393ADD8409}" type="presParOf" srcId="{38482A50-D891-45B2-B693-0F1F69603BB8}" destId="{DE77DF5A-311A-456D-AFB6-2EA7CE64F0B7}" srcOrd="10" destOrd="0" presId="urn:microsoft.com/office/officeart/2005/8/layout/gear1"/>
    <dgm:cxn modelId="{E9867954-614C-4162-84CE-4B256EC3A3BA}" type="presParOf" srcId="{38482A50-D891-45B2-B693-0F1F69603BB8}" destId="{E5A297FE-35B7-4E47-AE5A-62A32771BD1A}" srcOrd="11" destOrd="0" presId="urn:microsoft.com/office/officeart/2005/8/layout/gear1"/>
    <dgm:cxn modelId="{9E8B06D7-8F7C-4E39-B616-C76C837AD460}" type="presParOf" srcId="{38482A50-D891-45B2-B693-0F1F69603BB8}" destId="{8F2D85F0-E792-49F1-A7B9-5937BE8D980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CFFC1-0D0F-4F85-A697-47A89967F820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Tính</a:t>
          </a:r>
          <a:r>
            <a:rPr lang="en-US" sz="2400" kern="1200" dirty="0"/>
            <a:t> </a:t>
          </a:r>
          <a:r>
            <a:rPr lang="en-US" sz="2400" kern="1200" dirty="0" err="1"/>
            <a:t>hiệu</a:t>
          </a:r>
          <a:r>
            <a:rPr lang="en-US" sz="2400" kern="1200" dirty="0"/>
            <a:t> </a:t>
          </a:r>
          <a:r>
            <a:rPr lang="en-US" sz="2400" kern="1200" dirty="0" err="1"/>
            <a:t>quả</a:t>
          </a:r>
          <a:r>
            <a:rPr lang="en-US" sz="2400" kern="1200" dirty="0"/>
            <a:t> </a:t>
          </a:r>
          <a:r>
            <a:rPr lang="en-US" sz="2400" kern="1200" dirty="0" err="1"/>
            <a:t>của</a:t>
          </a:r>
          <a:r>
            <a:rPr lang="en-US" sz="2400" kern="1200" dirty="0"/>
            <a:t> </a:t>
          </a:r>
          <a:r>
            <a:rPr lang="en-US" sz="2400" kern="1200" dirty="0" err="1"/>
            <a:t>hệ</a:t>
          </a:r>
          <a:r>
            <a:rPr lang="en-US" sz="2400" kern="1200" dirty="0"/>
            <a:t> </a:t>
          </a:r>
          <a:r>
            <a:rPr lang="en-US" sz="2400" kern="1200" dirty="0" err="1"/>
            <a:t>thống</a:t>
          </a:r>
          <a:r>
            <a:rPr lang="en-US" sz="2400" kern="1200" dirty="0"/>
            <a:t> </a:t>
          </a:r>
          <a:r>
            <a:rPr lang="en-US" sz="2400" kern="1200" dirty="0" err="1"/>
            <a:t>hải</a:t>
          </a:r>
          <a:r>
            <a:rPr lang="en-US" sz="2400" kern="1200" dirty="0"/>
            <a:t> </a:t>
          </a:r>
          <a:r>
            <a:rPr lang="en-US" sz="2400" kern="1200" dirty="0" err="1"/>
            <a:t>quan</a:t>
          </a:r>
          <a:r>
            <a:rPr lang="en-US" sz="2400" kern="1200" dirty="0"/>
            <a:t> </a:t>
          </a:r>
          <a:r>
            <a:rPr lang="en-US" sz="2400" kern="1200" dirty="0" err="1"/>
            <a:t>và</a:t>
          </a:r>
          <a:r>
            <a:rPr lang="en-US" sz="2400" kern="1200" dirty="0"/>
            <a:t> </a:t>
          </a:r>
          <a:r>
            <a:rPr lang="en-US" sz="2400" kern="1200" dirty="0" err="1"/>
            <a:t>các</a:t>
          </a:r>
          <a:r>
            <a:rPr lang="en-US" sz="2400" kern="1200" dirty="0"/>
            <a:t> ban </a:t>
          </a:r>
          <a:r>
            <a:rPr lang="en-US" sz="2400" kern="1200" dirty="0" err="1"/>
            <a:t>ngành</a:t>
          </a:r>
          <a:r>
            <a:rPr lang="en-US" sz="2400" kern="1200" dirty="0"/>
            <a:t> </a:t>
          </a:r>
          <a:r>
            <a:rPr lang="en-US" sz="2400" kern="1200" dirty="0" err="1"/>
            <a:t>liên</a:t>
          </a:r>
          <a:r>
            <a:rPr lang="en-US" sz="2400" kern="1200" dirty="0"/>
            <a:t> </a:t>
          </a:r>
          <a:r>
            <a:rPr lang="en-US" sz="2400" kern="1200" dirty="0" err="1"/>
            <a:t>quan</a:t>
          </a:r>
          <a:endParaRPr lang="en-US" sz="2400" kern="1200" dirty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2400" i="1" kern="1200" dirty="0"/>
            <a:t>(</a:t>
          </a:r>
          <a:r>
            <a:rPr lang="en-SG" sz="2400" b="1" i="1" kern="1200" dirty="0"/>
            <a:t>Customs</a:t>
          </a:r>
          <a:r>
            <a:rPr lang="en-SG" sz="2400" i="1" kern="1200" dirty="0"/>
            <a:t>)</a:t>
          </a:r>
          <a:endParaRPr lang="en-US" sz="2400" i="1" kern="1200" dirty="0"/>
        </a:p>
      </dsp:txBody>
      <dsp:txXfrm>
        <a:off x="0" y="39687"/>
        <a:ext cx="3286125" cy="1971675"/>
      </dsp:txXfrm>
    </dsp:sp>
    <dsp:sp modelId="{84D4D38F-F758-4663-AFF2-829D244FA3F7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Chất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lượng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hệ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thống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cơ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sở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hạ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tầng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vận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tải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và</a:t>
          </a:r>
          <a:r>
            <a:rPr lang="en-US" sz="2400" kern="1200" dirty="0" smtClean="0"/>
            <a:t> IT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/>
            <a:t>(</a:t>
          </a:r>
          <a:r>
            <a:rPr lang="en-US" sz="2400" b="1" i="1" kern="1200" dirty="0" smtClean="0"/>
            <a:t>Infrastructure</a:t>
          </a:r>
          <a:r>
            <a:rPr lang="en-US" sz="2400" i="1" kern="1200" dirty="0" smtClean="0"/>
            <a:t>)</a:t>
          </a:r>
          <a:endParaRPr lang="en-US" sz="2400" i="1" kern="1200" dirty="0"/>
        </a:p>
      </dsp:txBody>
      <dsp:txXfrm>
        <a:off x="3614737" y="39687"/>
        <a:ext cx="3286125" cy="1971675"/>
      </dsp:txXfrm>
    </dsp:sp>
    <dsp:sp modelId="{2177AADA-98AE-49B3-B457-5C137B8CB86F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Sự thuận lợi khi gửi hàng quốc tế </a:t>
          </a:r>
          <a:r>
            <a:rPr lang="en-US" sz="2400" i="1" kern="1200" smtClean="0"/>
            <a:t>(</a:t>
          </a:r>
          <a:r>
            <a:rPr lang="en-US" sz="2400" b="1" i="1" kern="1200" smtClean="0"/>
            <a:t>International shipment</a:t>
          </a:r>
          <a:r>
            <a:rPr lang="en-US" sz="2400" i="1" kern="1200" smtClean="0"/>
            <a:t>)</a:t>
          </a:r>
          <a:endParaRPr lang="en-US" sz="2400" i="1" kern="1200" dirty="0"/>
        </a:p>
      </dsp:txBody>
      <dsp:txXfrm>
        <a:off x="7229475" y="39687"/>
        <a:ext cx="3286125" cy="1971675"/>
      </dsp:txXfrm>
    </dsp:sp>
    <dsp:sp modelId="{0548C0C2-8F05-4F33-856D-C28FC4B64D9E}">
      <dsp:nvSpPr>
        <dsp:cNvPr id="0" name=""/>
        <dsp:cNvSpPr/>
      </dsp:nvSpPr>
      <dsp:spPr>
        <a:xfrm>
          <a:off x="0" y="2339975"/>
          <a:ext cx="3286125" cy="1971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Khả</a:t>
          </a:r>
          <a:r>
            <a:rPr lang="en-US" sz="2400" kern="1200" dirty="0"/>
            <a:t> </a:t>
          </a:r>
          <a:r>
            <a:rPr lang="en-US" sz="2400" kern="1200" dirty="0" err="1"/>
            <a:t>năng</a:t>
          </a:r>
          <a:r>
            <a:rPr lang="en-US" sz="2400" kern="1200" dirty="0"/>
            <a:t> </a:t>
          </a:r>
          <a:r>
            <a:rPr lang="en-US" sz="2400" kern="1200" dirty="0" err="1"/>
            <a:t>của</a:t>
          </a:r>
          <a:r>
            <a:rPr lang="en-US" sz="2400" kern="1200" dirty="0"/>
            <a:t> </a:t>
          </a:r>
          <a:r>
            <a:rPr lang="en-US" sz="2400" kern="1200" dirty="0" err="1"/>
            <a:t>hệ</a:t>
          </a:r>
          <a:r>
            <a:rPr lang="en-US" sz="2400" kern="1200" dirty="0"/>
            <a:t> </a:t>
          </a:r>
          <a:r>
            <a:rPr lang="en-US" sz="2400" kern="1200" dirty="0" err="1"/>
            <a:t>thống</a:t>
          </a:r>
          <a:r>
            <a:rPr lang="en-US" sz="2400" kern="1200" dirty="0"/>
            <a:t> logistics </a:t>
          </a:r>
          <a:r>
            <a:rPr lang="en-US" sz="2400" i="1" kern="1200" dirty="0"/>
            <a:t>(</a:t>
          </a:r>
          <a:r>
            <a:rPr lang="en-US" sz="2400" b="1" i="1" kern="1200" dirty="0"/>
            <a:t>Logistics competence</a:t>
          </a:r>
          <a:r>
            <a:rPr lang="en-US" sz="2400" i="1" kern="1200" dirty="0"/>
            <a:t>)</a:t>
          </a:r>
        </a:p>
      </dsp:txBody>
      <dsp:txXfrm>
        <a:off x="0" y="2339975"/>
        <a:ext cx="3286125" cy="1971675"/>
      </dsp:txXfrm>
    </dsp:sp>
    <dsp:sp modelId="{3E4C6964-B088-43E1-B8BA-89C11A72BB20}">
      <dsp:nvSpPr>
        <dsp:cNvPr id="0" name=""/>
        <dsp:cNvSpPr/>
      </dsp:nvSpPr>
      <dsp:spPr>
        <a:xfrm>
          <a:off x="3614737" y="2339975"/>
          <a:ext cx="3286125" cy="1971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Khả</a:t>
          </a:r>
          <a:r>
            <a:rPr lang="en-US" sz="2400" kern="1200" dirty="0"/>
            <a:t> </a:t>
          </a:r>
          <a:r>
            <a:rPr lang="en-US" sz="2400" kern="1200" dirty="0" err="1"/>
            <a:t>năng</a:t>
          </a:r>
          <a:r>
            <a:rPr lang="en-US" sz="2400" kern="1200" dirty="0"/>
            <a:t> </a:t>
          </a:r>
          <a:r>
            <a:rPr lang="en-US" sz="2400" kern="1200" dirty="0" err="1"/>
            <a:t>theo</a:t>
          </a:r>
          <a:r>
            <a:rPr lang="en-US" sz="2400" kern="1200" dirty="0"/>
            <a:t> </a:t>
          </a:r>
          <a:r>
            <a:rPr lang="en-US" sz="2400" kern="1200" dirty="0" err="1"/>
            <a:t>dõi</a:t>
          </a:r>
          <a:r>
            <a:rPr lang="en-US" sz="2400" kern="1200" dirty="0"/>
            <a:t> </a:t>
          </a:r>
          <a:r>
            <a:rPr lang="en-US" sz="2400" kern="1200" dirty="0" err="1"/>
            <a:t>và</a:t>
          </a:r>
          <a:r>
            <a:rPr lang="en-US" sz="2400" kern="1200" dirty="0"/>
            <a:t> </a:t>
          </a:r>
          <a:r>
            <a:rPr lang="en-US" sz="2400" kern="1200" dirty="0" err="1"/>
            <a:t>truy</a:t>
          </a:r>
          <a:r>
            <a:rPr lang="en-US" sz="2400" kern="1200" dirty="0"/>
            <a:t> </a:t>
          </a:r>
          <a:r>
            <a:rPr lang="en-US" sz="2400" kern="1200" dirty="0" err="1"/>
            <a:t>xuất</a:t>
          </a:r>
          <a:r>
            <a:rPr lang="en-US" sz="2400" kern="1200" dirty="0"/>
            <a:t> </a:t>
          </a:r>
          <a:r>
            <a:rPr lang="en-US" sz="2400" kern="1200" dirty="0" err="1"/>
            <a:t>hàng</a:t>
          </a:r>
          <a:r>
            <a:rPr lang="en-US" sz="2400" kern="1200" dirty="0"/>
            <a:t> </a:t>
          </a:r>
          <a:r>
            <a:rPr lang="en-US" sz="2400" kern="1200" dirty="0" err="1"/>
            <a:t>hóa</a:t>
          </a:r>
          <a:r>
            <a:rPr lang="en-US" sz="2400" kern="1200" dirty="0"/>
            <a:t> </a:t>
          </a:r>
          <a:r>
            <a:rPr lang="en-US" sz="2400" i="1" kern="1200" dirty="0"/>
            <a:t>(</a:t>
          </a:r>
          <a:r>
            <a:rPr lang="en-US" sz="2400" b="1" i="1" kern="1200" dirty="0"/>
            <a:t>Tracking &amp; Tracing</a:t>
          </a:r>
          <a:r>
            <a:rPr lang="en-US" sz="2400" i="1" kern="1200" dirty="0"/>
            <a:t>)</a:t>
          </a:r>
        </a:p>
      </dsp:txBody>
      <dsp:txXfrm>
        <a:off x="3614737" y="2339975"/>
        <a:ext cx="3286125" cy="1971675"/>
      </dsp:txXfrm>
    </dsp:sp>
    <dsp:sp modelId="{97BACA98-4EAF-4EE3-93B8-64CDB59FF3B7}">
      <dsp:nvSpPr>
        <dsp:cNvPr id="0" name=""/>
        <dsp:cNvSpPr/>
      </dsp:nvSpPr>
      <dsp:spPr>
        <a:xfrm>
          <a:off x="7229475" y="2339975"/>
          <a:ext cx="3286125" cy="1971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Thời gian giao hàng đến đích cuối cùng </a:t>
          </a:r>
          <a:r>
            <a:rPr lang="en-US" sz="2400" i="1" kern="1200" smtClean="0"/>
            <a:t>(</a:t>
          </a:r>
          <a:r>
            <a:rPr lang="en-US" sz="2400" b="1" i="1" kern="1200" smtClean="0"/>
            <a:t>Timeliness</a:t>
          </a:r>
          <a:r>
            <a:rPr lang="en-US" sz="2400" i="1" kern="1200" smtClean="0"/>
            <a:t>)</a:t>
          </a:r>
          <a:endParaRPr lang="en-US" sz="2400" i="1" kern="1200" dirty="0"/>
        </a:p>
      </dsp:txBody>
      <dsp:txXfrm>
        <a:off x="7229475" y="2339975"/>
        <a:ext cx="3286125" cy="19716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EF871-9A75-4E00-B892-F6BF123C1A5F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A3AC7-80B6-44B8-929E-D7F7E9FB7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22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9A7C1-EC51-4CDD-A19F-C336B80D6D6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7854E-1A16-4E27-AC8E-8EAE041A0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72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601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39205468-A8E1-4C18-B976-D5455283C003}" type="slidenum">
              <a:rPr lang="en-US" altLang="en-US"/>
              <a:pPr/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arenR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Myanmar acceded to the TFA in December 2015, and as it is classified by the WTO as a Least Developed Country it qualified for an extended period of grace in terms of compliance with the articles. The TFA came into force on the 23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rd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February 2017 when 2/3 of the WTO membership acceded. This meant that Myanmar had until 23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rd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February 2018 to notify the classification of each of the Articles into Category A,B and C.</a:t>
            </a:r>
            <a:endParaRPr lang="en-US" dirty="0"/>
          </a:p>
          <a:p>
            <a:pPr marL="228600" indent="-228600">
              <a:buFont typeface="+mj-lt"/>
              <a:buAutoNum type="arabicParenR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notification was submitted to the WTO by the due date and published on the WTO TFA Facility website on 27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February 2018 which is publicly available for members to see.  </a:t>
            </a:r>
            <a:endParaRPr lang="en-US" dirty="0"/>
          </a:p>
          <a:p>
            <a:pPr marL="228600" indent="-228600">
              <a:buFont typeface="+mj-lt"/>
              <a:buAutoNum type="arabicParenR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only a few Category A articles (immediate compliance) – the remainder being Category B – those articles which Myanmar has undertaken to implement without external assistance, and Category C articles – those which Myanmar has determined that external assistance is required. E.g. Single National Window which will be a 5-10 year project which the World Bank has undertaken to provide assistance.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872CB-1342-4433-B5EF-1E05C7764CB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731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arenR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Myanmar acceded to the TFA in December 2015, and as it is classified by the WTO as a Least Developed Country it qualified for an extended period of grace in terms of compliance with the articles. The TFA came into force on the 23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rd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February 2017 when 2/3 of the WTO membership acceded. This meant that Myanmar had until 23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rd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February 2018 to notify the classification of each of the Articles into Category A,B and C.</a:t>
            </a:r>
            <a:endParaRPr lang="en-US" dirty="0"/>
          </a:p>
          <a:p>
            <a:pPr marL="228600" indent="-228600">
              <a:buFont typeface="+mj-lt"/>
              <a:buAutoNum type="arabicParenR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notification was submitted to the WTO by the due date and published on the WTO TFA Facility website on 27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February 2018 which is publicly available for members to see.  </a:t>
            </a:r>
            <a:endParaRPr lang="en-US" dirty="0"/>
          </a:p>
          <a:p>
            <a:pPr marL="228600" indent="-228600">
              <a:buFont typeface="+mj-lt"/>
              <a:buAutoNum type="arabicParenR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only a few Category A articles (immediate compliance) – the remainder being Category B – those articles which Myanmar has undertaken to implement without external assistance, and Category C articles – those which Myanmar has determined that external assistance is required. E.g. Single National Window which will be a 5-10 year project which the World Bank has undertaken to provide assistance.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872CB-1342-4433-B5EF-1E05C7764CB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73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1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9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1986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61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2083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99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44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835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3083373" y="3144602"/>
            <a:ext cx="2952058" cy="370678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9239942" y="3144602"/>
            <a:ext cx="2952058" cy="370678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5001846" cy="6879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952058" cy="529192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6165063" y="0"/>
            <a:ext cx="2952058" cy="529192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203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761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2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9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6597351"/>
            <a:ext cx="12192000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95" tIns="61448" rIns="122895" bIns="61448" rtlCol="0" anchor="ctr"/>
          <a:lstStyle/>
          <a:p>
            <a:pPr algn="l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3F6939C0-0F9C-4BB0-BE6D-CDFDBD48B8E1}"/>
              </a:ext>
            </a:extLst>
          </p:cNvPr>
          <p:cNvGrpSpPr/>
          <p:nvPr userDrawn="1"/>
        </p:nvGrpSpPr>
        <p:grpSpPr>
          <a:xfrm>
            <a:off x="10668856" y="5253433"/>
            <a:ext cx="1523145" cy="1585421"/>
            <a:chOff x="4572000" y="387072"/>
            <a:chExt cx="4569687" cy="4756528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xmlns="" id="{D9278269-D816-4377-921A-50AEC083B847}"/>
                </a:ext>
              </a:extLst>
            </p:cNvPr>
            <p:cNvSpPr/>
            <p:nvPr userDrawn="1"/>
          </p:nvSpPr>
          <p:spPr>
            <a:xfrm>
              <a:off x="4572000" y="1408870"/>
              <a:ext cx="4569687" cy="3734730"/>
            </a:xfrm>
            <a:custGeom>
              <a:avLst/>
              <a:gdLst>
                <a:gd name="connsiteX0" fmla="*/ 2611712 w 4569687"/>
                <a:gd name="connsiteY0" fmla="*/ 0 h 3734631"/>
                <a:gd name="connsiteX1" fmla="*/ 2927539 w 4569687"/>
                <a:gd name="connsiteY1" fmla="*/ 0 h 3734631"/>
                <a:gd name="connsiteX2" fmla="*/ 3010471 w 4569687"/>
                <a:gd name="connsiteY2" fmla="*/ 662843 h 3734631"/>
                <a:gd name="connsiteX3" fmla="*/ 3062414 w 4569687"/>
                <a:gd name="connsiteY3" fmla="*/ 672782 h 3734631"/>
                <a:gd name="connsiteX4" fmla="*/ 3375104 w 4569687"/>
                <a:gd name="connsiteY4" fmla="*/ 893768 h 3734631"/>
                <a:gd name="connsiteX5" fmla="*/ 3401966 w 4569687"/>
                <a:gd name="connsiteY5" fmla="*/ 943258 h 3734631"/>
                <a:gd name="connsiteX6" fmla="*/ 3444529 w 4569687"/>
                <a:gd name="connsiteY6" fmla="*/ 938967 h 3734631"/>
                <a:gd name="connsiteX7" fmla="*/ 3941882 w 4569687"/>
                <a:gd name="connsiteY7" fmla="*/ 1268635 h 3734631"/>
                <a:gd name="connsiteX8" fmla="*/ 3950232 w 4569687"/>
                <a:gd name="connsiteY8" fmla="*/ 1295533 h 3734631"/>
                <a:gd name="connsiteX9" fmla="*/ 3968452 w 4569687"/>
                <a:gd name="connsiteY9" fmla="*/ 1289878 h 3734631"/>
                <a:gd name="connsiteX10" fmla="*/ 4041773 w 4569687"/>
                <a:gd name="connsiteY10" fmla="*/ 1282486 h 3734631"/>
                <a:gd name="connsiteX11" fmla="*/ 4398197 w 4569687"/>
                <a:gd name="connsiteY11" fmla="*/ 1572980 h 3734631"/>
                <a:gd name="connsiteX12" fmla="*/ 4401113 w 4569687"/>
                <a:gd name="connsiteY12" fmla="*/ 1601912 h 3734631"/>
                <a:gd name="connsiteX13" fmla="*/ 4509768 w 4569687"/>
                <a:gd name="connsiteY13" fmla="*/ 1612865 h 3734631"/>
                <a:gd name="connsiteX14" fmla="*/ 4569687 w 4569687"/>
                <a:gd name="connsiteY14" fmla="*/ 1630661 h 3734631"/>
                <a:gd name="connsiteX15" fmla="*/ 4569687 w 4569687"/>
                <a:gd name="connsiteY15" fmla="*/ 3685776 h 3734631"/>
                <a:gd name="connsiteX16" fmla="*/ 4479175 w 4569687"/>
                <a:gd name="connsiteY16" fmla="*/ 3694900 h 3734631"/>
                <a:gd name="connsiteX17" fmla="*/ 4083674 w 4569687"/>
                <a:gd name="connsiteY17" fmla="*/ 3574092 h 3734631"/>
                <a:gd name="connsiteX18" fmla="*/ 4051094 w 4569687"/>
                <a:gd name="connsiteY18" fmla="*/ 3547210 h 3734631"/>
                <a:gd name="connsiteX19" fmla="*/ 4009782 w 4569687"/>
                <a:gd name="connsiteY19" fmla="*/ 3581295 h 3734631"/>
                <a:gd name="connsiteX20" fmla="*/ 3782104 w 4569687"/>
                <a:gd name="connsiteY20" fmla="*/ 3650841 h 3734631"/>
                <a:gd name="connsiteX21" fmla="*/ 3494159 w 4569687"/>
                <a:gd name="connsiteY21" fmla="*/ 3531570 h 3734631"/>
                <a:gd name="connsiteX22" fmla="*/ 3452428 w 4569687"/>
                <a:gd name="connsiteY22" fmla="*/ 3480992 h 3734631"/>
                <a:gd name="connsiteX23" fmla="*/ 3441126 w 4569687"/>
                <a:gd name="connsiteY23" fmla="*/ 3501813 h 3734631"/>
                <a:gd name="connsiteX24" fmla="*/ 3103456 w 4569687"/>
                <a:gd name="connsiteY24" fmla="*/ 3681351 h 3734631"/>
                <a:gd name="connsiteX25" fmla="*/ 2815511 w 4569687"/>
                <a:gd name="connsiteY25" fmla="*/ 3562080 h 3734631"/>
                <a:gd name="connsiteX26" fmla="*/ 2772231 w 4569687"/>
                <a:gd name="connsiteY26" fmla="*/ 3509625 h 3734631"/>
                <a:gd name="connsiteX27" fmla="*/ 2697608 w 4569687"/>
                <a:gd name="connsiteY27" fmla="*/ 3571194 h 3734631"/>
                <a:gd name="connsiteX28" fmla="*/ 2162552 w 4569687"/>
                <a:gd name="connsiteY28" fmla="*/ 3734631 h 3734631"/>
                <a:gd name="connsiteX29" fmla="*/ 1369010 w 4569687"/>
                <a:gd name="connsiteY29" fmla="*/ 3312708 h 3734631"/>
                <a:gd name="connsiteX30" fmla="*/ 1363923 w 4569687"/>
                <a:gd name="connsiteY30" fmla="*/ 3304336 h 3734631"/>
                <a:gd name="connsiteX31" fmla="*/ 1334207 w 4569687"/>
                <a:gd name="connsiteY31" fmla="*/ 3340352 h 3734631"/>
                <a:gd name="connsiteX32" fmla="*/ 1046262 w 4569687"/>
                <a:gd name="connsiteY32" fmla="*/ 3459623 h 3734631"/>
                <a:gd name="connsiteX33" fmla="*/ 647319 w 4569687"/>
                <a:gd name="connsiteY33" fmla="*/ 3134475 h 3734631"/>
                <a:gd name="connsiteX34" fmla="*/ 642925 w 4569687"/>
                <a:gd name="connsiteY34" fmla="*/ 3090891 h 3734631"/>
                <a:gd name="connsiteX35" fmla="*/ 634894 w 4569687"/>
                <a:gd name="connsiteY35" fmla="*/ 3098188 h 3734631"/>
                <a:gd name="connsiteX36" fmla="*/ 407216 w 4569687"/>
                <a:gd name="connsiteY36" fmla="*/ 3167734 h 3734631"/>
                <a:gd name="connsiteX37" fmla="*/ 0 w 4569687"/>
                <a:gd name="connsiteY37" fmla="*/ 2760518 h 3734631"/>
                <a:gd name="connsiteX38" fmla="*/ 407216 w 4569687"/>
                <a:gd name="connsiteY38" fmla="*/ 2353302 h 3734631"/>
                <a:gd name="connsiteX39" fmla="*/ 489284 w 4569687"/>
                <a:gd name="connsiteY39" fmla="*/ 2361575 h 3734631"/>
                <a:gd name="connsiteX40" fmla="*/ 508084 w 4569687"/>
                <a:gd name="connsiteY40" fmla="*/ 2367411 h 3734631"/>
                <a:gd name="connsiteX41" fmla="*/ 503849 w 4569687"/>
                <a:gd name="connsiteY41" fmla="*/ 2325400 h 3734631"/>
                <a:gd name="connsiteX42" fmla="*/ 1121688 w 4569687"/>
                <a:gd name="connsiteY42" fmla="*/ 1707561 h 3734631"/>
                <a:gd name="connsiteX43" fmla="*/ 1246204 w 4569687"/>
                <a:gd name="connsiteY43" fmla="*/ 1720113 h 3734631"/>
                <a:gd name="connsiteX44" fmla="*/ 1284356 w 4569687"/>
                <a:gd name="connsiteY44" fmla="*/ 1731957 h 3734631"/>
                <a:gd name="connsiteX45" fmla="*/ 1305976 w 4569687"/>
                <a:gd name="connsiteY45" fmla="*/ 1705754 h 3734631"/>
                <a:gd name="connsiteX46" fmla="*/ 1742854 w 4569687"/>
                <a:gd name="connsiteY46" fmla="*/ 1524793 h 3734631"/>
                <a:gd name="connsiteX47" fmla="*/ 1760288 w 4569687"/>
                <a:gd name="connsiteY47" fmla="*/ 1526551 h 3734631"/>
                <a:gd name="connsiteX48" fmla="*/ 1748032 w 4569687"/>
                <a:gd name="connsiteY48" fmla="*/ 1487068 h 3734631"/>
                <a:gd name="connsiteX49" fmla="*/ 1742854 w 4569687"/>
                <a:gd name="connsiteY49" fmla="*/ 1435701 h 3734631"/>
                <a:gd name="connsiteX50" fmla="*/ 1946367 w 4569687"/>
                <a:gd name="connsiteY50" fmla="*/ 1185999 h 3734631"/>
                <a:gd name="connsiteX51" fmla="*/ 1956892 w 4569687"/>
                <a:gd name="connsiteY51" fmla="*/ 1184938 h 3734631"/>
                <a:gd name="connsiteX52" fmla="*/ 1963928 w 4569687"/>
                <a:gd name="connsiteY52" fmla="*/ 1115143 h 3734631"/>
                <a:gd name="connsiteX53" fmla="*/ 2450363 w 4569687"/>
                <a:gd name="connsiteY53" fmla="*/ 718687 h 3734631"/>
                <a:gd name="connsiteX54" fmla="*/ 2520904 w 4569687"/>
                <a:gd name="connsiteY54" fmla="*/ 725798 h 3734631"/>
                <a:gd name="connsiteX0" fmla="*/ 2611712 w 4569687"/>
                <a:gd name="connsiteY0" fmla="*/ 0 h 3734631"/>
                <a:gd name="connsiteX1" fmla="*/ 2927539 w 4569687"/>
                <a:gd name="connsiteY1" fmla="*/ 0 h 3734631"/>
                <a:gd name="connsiteX2" fmla="*/ 3010471 w 4569687"/>
                <a:gd name="connsiteY2" fmla="*/ 662843 h 3734631"/>
                <a:gd name="connsiteX3" fmla="*/ 3062414 w 4569687"/>
                <a:gd name="connsiteY3" fmla="*/ 672782 h 3734631"/>
                <a:gd name="connsiteX4" fmla="*/ 3375104 w 4569687"/>
                <a:gd name="connsiteY4" fmla="*/ 893768 h 3734631"/>
                <a:gd name="connsiteX5" fmla="*/ 3401966 w 4569687"/>
                <a:gd name="connsiteY5" fmla="*/ 943258 h 3734631"/>
                <a:gd name="connsiteX6" fmla="*/ 3444529 w 4569687"/>
                <a:gd name="connsiteY6" fmla="*/ 938967 h 3734631"/>
                <a:gd name="connsiteX7" fmla="*/ 3941882 w 4569687"/>
                <a:gd name="connsiteY7" fmla="*/ 1268635 h 3734631"/>
                <a:gd name="connsiteX8" fmla="*/ 3950232 w 4569687"/>
                <a:gd name="connsiteY8" fmla="*/ 1295533 h 3734631"/>
                <a:gd name="connsiteX9" fmla="*/ 3968452 w 4569687"/>
                <a:gd name="connsiteY9" fmla="*/ 1289878 h 3734631"/>
                <a:gd name="connsiteX10" fmla="*/ 4041773 w 4569687"/>
                <a:gd name="connsiteY10" fmla="*/ 1282486 h 3734631"/>
                <a:gd name="connsiteX11" fmla="*/ 4398197 w 4569687"/>
                <a:gd name="connsiteY11" fmla="*/ 1572980 h 3734631"/>
                <a:gd name="connsiteX12" fmla="*/ 4401113 w 4569687"/>
                <a:gd name="connsiteY12" fmla="*/ 1601912 h 3734631"/>
                <a:gd name="connsiteX13" fmla="*/ 4509768 w 4569687"/>
                <a:gd name="connsiteY13" fmla="*/ 1612865 h 3734631"/>
                <a:gd name="connsiteX14" fmla="*/ 4569687 w 4569687"/>
                <a:gd name="connsiteY14" fmla="*/ 1630661 h 3734631"/>
                <a:gd name="connsiteX15" fmla="*/ 4569687 w 4569687"/>
                <a:gd name="connsiteY15" fmla="*/ 3685776 h 3734631"/>
                <a:gd name="connsiteX16" fmla="*/ 4479175 w 4569687"/>
                <a:gd name="connsiteY16" fmla="*/ 3694900 h 3734631"/>
                <a:gd name="connsiteX17" fmla="*/ 4083674 w 4569687"/>
                <a:gd name="connsiteY17" fmla="*/ 3574092 h 3734631"/>
                <a:gd name="connsiteX18" fmla="*/ 4051094 w 4569687"/>
                <a:gd name="connsiteY18" fmla="*/ 3547210 h 3734631"/>
                <a:gd name="connsiteX19" fmla="*/ 4009782 w 4569687"/>
                <a:gd name="connsiteY19" fmla="*/ 3581295 h 3734631"/>
                <a:gd name="connsiteX20" fmla="*/ 3782104 w 4569687"/>
                <a:gd name="connsiteY20" fmla="*/ 3650841 h 3734631"/>
                <a:gd name="connsiteX21" fmla="*/ 3494159 w 4569687"/>
                <a:gd name="connsiteY21" fmla="*/ 3531570 h 3734631"/>
                <a:gd name="connsiteX22" fmla="*/ 3452428 w 4569687"/>
                <a:gd name="connsiteY22" fmla="*/ 3480992 h 3734631"/>
                <a:gd name="connsiteX23" fmla="*/ 3441126 w 4569687"/>
                <a:gd name="connsiteY23" fmla="*/ 3501813 h 3734631"/>
                <a:gd name="connsiteX24" fmla="*/ 3103456 w 4569687"/>
                <a:gd name="connsiteY24" fmla="*/ 3681351 h 3734631"/>
                <a:gd name="connsiteX25" fmla="*/ 2815511 w 4569687"/>
                <a:gd name="connsiteY25" fmla="*/ 3562080 h 3734631"/>
                <a:gd name="connsiteX26" fmla="*/ 2772231 w 4569687"/>
                <a:gd name="connsiteY26" fmla="*/ 3509625 h 3734631"/>
                <a:gd name="connsiteX27" fmla="*/ 2697608 w 4569687"/>
                <a:gd name="connsiteY27" fmla="*/ 3571194 h 3734631"/>
                <a:gd name="connsiteX28" fmla="*/ 2162552 w 4569687"/>
                <a:gd name="connsiteY28" fmla="*/ 3734631 h 3734631"/>
                <a:gd name="connsiteX29" fmla="*/ 1369010 w 4569687"/>
                <a:gd name="connsiteY29" fmla="*/ 3312708 h 3734631"/>
                <a:gd name="connsiteX30" fmla="*/ 1334207 w 4569687"/>
                <a:gd name="connsiteY30" fmla="*/ 3340352 h 3734631"/>
                <a:gd name="connsiteX31" fmla="*/ 1046262 w 4569687"/>
                <a:gd name="connsiteY31" fmla="*/ 3459623 h 3734631"/>
                <a:gd name="connsiteX32" fmla="*/ 647319 w 4569687"/>
                <a:gd name="connsiteY32" fmla="*/ 3134475 h 3734631"/>
                <a:gd name="connsiteX33" fmla="*/ 642925 w 4569687"/>
                <a:gd name="connsiteY33" fmla="*/ 3090891 h 3734631"/>
                <a:gd name="connsiteX34" fmla="*/ 634894 w 4569687"/>
                <a:gd name="connsiteY34" fmla="*/ 3098188 h 3734631"/>
                <a:gd name="connsiteX35" fmla="*/ 407216 w 4569687"/>
                <a:gd name="connsiteY35" fmla="*/ 3167734 h 3734631"/>
                <a:gd name="connsiteX36" fmla="*/ 0 w 4569687"/>
                <a:gd name="connsiteY36" fmla="*/ 2760518 h 3734631"/>
                <a:gd name="connsiteX37" fmla="*/ 407216 w 4569687"/>
                <a:gd name="connsiteY37" fmla="*/ 2353302 h 3734631"/>
                <a:gd name="connsiteX38" fmla="*/ 489284 w 4569687"/>
                <a:gd name="connsiteY38" fmla="*/ 2361575 h 3734631"/>
                <a:gd name="connsiteX39" fmla="*/ 508084 w 4569687"/>
                <a:gd name="connsiteY39" fmla="*/ 2367411 h 3734631"/>
                <a:gd name="connsiteX40" fmla="*/ 503849 w 4569687"/>
                <a:gd name="connsiteY40" fmla="*/ 2325400 h 3734631"/>
                <a:gd name="connsiteX41" fmla="*/ 1121688 w 4569687"/>
                <a:gd name="connsiteY41" fmla="*/ 1707561 h 3734631"/>
                <a:gd name="connsiteX42" fmla="*/ 1246204 w 4569687"/>
                <a:gd name="connsiteY42" fmla="*/ 1720113 h 3734631"/>
                <a:gd name="connsiteX43" fmla="*/ 1284356 w 4569687"/>
                <a:gd name="connsiteY43" fmla="*/ 1731957 h 3734631"/>
                <a:gd name="connsiteX44" fmla="*/ 1305976 w 4569687"/>
                <a:gd name="connsiteY44" fmla="*/ 1705754 h 3734631"/>
                <a:gd name="connsiteX45" fmla="*/ 1742854 w 4569687"/>
                <a:gd name="connsiteY45" fmla="*/ 1524793 h 3734631"/>
                <a:gd name="connsiteX46" fmla="*/ 1760288 w 4569687"/>
                <a:gd name="connsiteY46" fmla="*/ 1526551 h 3734631"/>
                <a:gd name="connsiteX47" fmla="*/ 1748032 w 4569687"/>
                <a:gd name="connsiteY47" fmla="*/ 1487068 h 3734631"/>
                <a:gd name="connsiteX48" fmla="*/ 1742854 w 4569687"/>
                <a:gd name="connsiteY48" fmla="*/ 1435701 h 3734631"/>
                <a:gd name="connsiteX49" fmla="*/ 1946367 w 4569687"/>
                <a:gd name="connsiteY49" fmla="*/ 1185999 h 3734631"/>
                <a:gd name="connsiteX50" fmla="*/ 1956892 w 4569687"/>
                <a:gd name="connsiteY50" fmla="*/ 1184938 h 3734631"/>
                <a:gd name="connsiteX51" fmla="*/ 1963928 w 4569687"/>
                <a:gd name="connsiteY51" fmla="*/ 1115143 h 3734631"/>
                <a:gd name="connsiteX52" fmla="*/ 2450363 w 4569687"/>
                <a:gd name="connsiteY52" fmla="*/ 718687 h 3734631"/>
                <a:gd name="connsiteX53" fmla="*/ 2520904 w 4569687"/>
                <a:gd name="connsiteY53" fmla="*/ 725798 h 3734631"/>
                <a:gd name="connsiteX54" fmla="*/ 2611712 w 4569687"/>
                <a:gd name="connsiteY54" fmla="*/ 0 h 3734631"/>
                <a:gd name="connsiteX0" fmla="*/ 2611712 w 4569687"/>
                <a:gd name="connsiteY0" fmla="*/ 0 h 3743131"/>
                <a:gd name="connsiteX1" fmla="*/ 2927539 w 4569687"/>
                <a:gd name="connsiteY1" fmla="*/ 0 h 3743131"/>
                <a:gd name="connsiteX2" fmla="*/ 3010471 w 4569687"/>
                <a:gd name="connsiteY2" fmla="*/ 662843 h 3743131"/>
                <a:gd name="connsiteX3" fmla="*/ 3062414 w 4569687"/>
                <a:gd name="connsiteY3" fmla="*/ 672782 h 3743131"/>
                <a:gd name="connsiteX4" fmla="*/ 3375104 w 4569687"/>
                <a:gd name="connsiteY4" fmla="*/ 893768 h 3743131"/>
                <a:gd name="connsiteX5" fmla="*/ 3401966 w 4569687"/>
                <a:gd name="connsiteY5" fmla="*/ 943258 h 3743131"/>
                <a:gd name="connsiteX6" fmla="*/ 3444529 w 4569687"/>
                <a:gd name="connsiteY6" fmla="*/ 938967 h 3743131"/>
                <a:gd name="connsiteX7" fmla="*/ 3941882 w 4569687"/>
                <a:gd name="connsiteY7" fmla="*/ 1268635 h 3743131"/>
                <a:gd name="connsiteX8" fmla="*/ 3950232 w 4569687"/>
                <a:gd name="connsiteY8" fmla="*/ 1295533 h 3743131"/>
                <a:gd name="connsiteX9" fmla="*/ 3968452 w 4569687"/>
                <a:gd name="connsiteY9" fmla="*/ 1289878 h 3743131"/>
                <a:gd name="connsiteX10" fmla="*/ 4041773 w 4569687"/>
                <a:gd name="connsiteY10" fmla="*/ 1282486 h 3743131"/>
                <a:gd name="connsiteX11" fmla="*/ 4398197 w 4569687"/>
                <a:gd name="connsiteY11" fmla="*/ 1572980 h 3743131"/>
                <a:gd name="connsiteX12" fmla="*/ 4401113 w 4569687"/>
                <a:gd name="connsiteY12" fmla="*/ 1601912 h 3743131"/>
                <a:gd name="connsiteX13" fmla="*/ 4509768 w 4569687"/>
                <a:gd name="connsiteY13" fmla="*/ 1612865 h 3743131"/>
                <a:gd name="connsiteX14" fmla="*/ 4569687 w 4569687"/>
                <a:gd name="connsiteY14" fmla="*/ 1630661 h 3743131"/>
                <a:gd name="connsiteX15" fmla="*/ 4569687 w 4569687"/>
                <a:gd name="connsiteY15" fmla="*/ 3685776 h 3743131"/>
                <a:gd name="connsiteX16" fmla="*/ 4479175 w 4569687"/>
                <a:gd name="connsiteY16" fmla="*/ 3694900 h 3743131"/>
                <a:gd name="connsiteX17" fmla="*/ 4083674 w 4569687"/>
                <a:gd name="connsiteY17" fmla="*/ 3574092 h 3743131"/>
                <a:gd name="connsiteX18" fmla="*/ 4051094 w 4569687"/>
                <a:gd name="connsiteY18" fmla="*/ 3547210 h 3743131"/>
                <a:gd name="connsiteX19" fmla="*/ 4009782 w 4569687"/>
                <a:gd name="connsiteY19" fmla="*/ 3581295 h 3743131"/>
                <a:gd name="connsiteX20" fmla="*/ 3782104 w 4569687"/>
                <a:gd name="connsiteY20" fmla="*/ 3650841 h 3743131"/>
                <a:gd name="connsiteX21" fmla="*/ 3494159 w 4569687"/>
                <a:gd name="connsiteY21" fmla="*/ 3531570 h 3743131"/>
                <a:gd name="connsiteX22" fmla="*/ 3452428 w 4569687"/>
                <a:gd name="connsiteY22" fmla="*/ 3480992 h 3743131"/>
                <a:gd name="connsiteX23" fmla="*/ 3441126 w 4569687"/>
                <a:gd name="connsiteY23" fmla="*/ 3501813 h 3743131"/>
                <a:gd name="connsiteX24" fmla="*/ 3103456 w 4569687"/>
                <a:gd name="connsiteY24" fmla="*/ 3681351 h 3743131"/>
                <a:gd name="connsiteX25" fmla="*/ 2815511 w 4569687"/>
                <a:gd name="connsiteY25" fmla="*/ 3562080 h 3743131"/>
                <a:gd name="connsiteX26" fmla="*/ 2772231 w 4569687"/>
                <a:gd name="connsiteY26" fmla="*/ 3509625 h 3743131"/>
                <a:gd name="connsiteX27" fmla="*/ 2697608 w 4569687"/>
                <a:gd name="connsiteY27" fmla="*/ 3571194 h 3743131"/>
                <a:gd name="connsiteX28" fmla="*/ 2162552 w 4569687"/>
                <a:gd name="connsiteY28" fmla="*/ 3734631 h 3743131"/>
                <a:gd name="connsiteX29" fmla="*/ 1334207 w 4569687"/>
                <a:gd name="connsiteY29" fmla="*/ 3340352 h 3743131"/>
                <a:gd name="connsiteX30" fmla="*/ 1046262 w 4569687"/>
                <a:gd name="connsiteY30" fmla="*/ 3459623 h 3743131"/>
                <a:gd name="connsiteX31" fmla="*/ 647319 w 4569687"/>
                <a:gd name="connsiteY31" fmla="*/ 3134475 h 3743131"/>
                <a:gd name="connsiteX32" fmla="*/ 642925 w 4569687"/>
                <a:gd name="connsiteY32" fmla="*/ 3090891 h 3743131"/>
                <a:gd name="connsiteX33" fmla="*/ 634894 w 4569687"/>
                <a:gd name="connsiteY33" fmla="*/ 3098188 h 3743131"/>
                <a:gd name="connsiteX34" fmla="*/ 407216 w 4569687"/>
                <a:gd name="connsiteY34" fmla="*/ 3167734 h 3743131"/>
                <a:gd name="connsiteX35" fmla="*/ 0 w 4569687"/>
                <a:gd name="connsiteY35" fmla="*/ 2760518 h 3743131"/>
                <a:gd name="connsiteX36" fmla="*/ 407216 w 4569687"/>
                <a:gd name="connsiteY36" fmla="*/ 2353302 h 3743131"/>
                <a:gd name="connsiteX37" fmla="*/ 489284 w 4569687"/>
                <a:gd name="connsiteY37" fmla="*/ 2361575 h 3743131"/>
                <a:gd name="connsiteX38" fmla="*/ 508084 w 4569687"/>
                <a:gd name="connsiteY38" fmla="*/ 2367411 h 3743131"/>
                <a:gd name="connsiteX39" fmla="*/ 503849 w 4569687"/>
                <a:gd name="connsiteY39" fmla="*/ 2325400 h 3743131"/>
                <a:gd name="connsiteX40" fmla="*/ 1121688 w 4569687"/>
                <a:gd name="connsiteY40" fmla="*/ 1707561 h 3743131"/>
                <a:gd name="connsiteX41" fmla="*/ 1246204 w 4569687"/>
                <a:gd name="connsiteY41" fmla="*/ 1720113 h 3743131"/>
                <a:gd name="connsiteX42" fmla="*/ 1284356 w 4569687"/>
                <a:gd name="connsiteY42" fmla="*/ 1731957 h 3743131"/>
                <a:gd name="connsiteX43" fmla="*/ 1305976 w 4569687"/>
                <a:gd name="connsiteY43" fmla="*/ 1705754 h 3743131"/>
                <a:gd name="connsiteX44" fmla="*/ 1742854 w 4569687"/>
                <a:gd name="connsiteY44" fmla="*/ 1524793 h 3743131"/>
                <a:gd name="connsiteX45" fmla="*/ 1760288 w 4569687"/>
                <a:gd name="connsiteY45" fmla="*/ 1526551 h 3743131"/>
                <a:gd name="connsiteX46" fmla="*/ 1748032 w 4569687"/>
                <a:gd name="connsiteY46" fmla="*/ 1487068 h 3743131"/>
                <a:gd name="connsiteX47" fmla="*/ 1742854 w 4569687"/>
                <a:gd name="connsiteY47" fmla="*/ 1435701 h 3743131"/>
                <a:gd name="connsiteX48" fmla="*/ 1946367 w 4569687"/>
                <a:gd name="connsiteY48" fmla="*/ 1185999 h 3743131"/>
                <a:gd name="connsiteX49" fmla="*/ 1956892 w 4569687"/>
                <a:gd name="connsiteY49" fmla="*/ 1184938 h 3743131"/>
                <a:gd name="connsiteX50" fmla="*/ 1963928 w 4569687"/>
                <a:gd name="connsiteY50" fmla="*/ 1115143 h 3743131"/>
                <a:gd name="connsiteX51" fmla="*/ 2450363 w 4569687"/>
                <a:gd name="connsiteY51" fmla="*/ 718687 h 3743131"/>
                <a:gd name="connsiteX52" fmla="*/ 2520904 w 4569687"/>
                <a:gd name="connsiteY52" fmla="*/ 725798 h 3743131"/>
                <a:gd name="connsiteX53" fmla="*/ 2611712 w 4569687"/>
                <a:gd name="connsiteY53" fmla="*/ 0 h 3743131"/>
                <a:gd name="connsiteX0" fmla="*/ 2611712 w 4569687"/>
                <a:gd name="connsiteY0" fmla="*/ 0 h 3741630"/>
                <a:gd name="connsiteX1" fmla="*/ 2927539 w 4569687"/>
                <a:gd name="connsiteY1" fmla="*/ 0 h 3741630"/>
                <a:gd name="connsiteX2" fmla="*/ 3010471 w 4569687"/>
                <a:gd name="connsiteY2" fmla="*/ 662843 h 3741630"/>
                <a:gd name="connsiteX3" fmla="*/ 3062414 w 4569687"/>
                <a:gd name="connsiteY3" fmla="*/ 672782 h 3741630"/>
                <a:gd name="connsiteX4" fmla="*/ 3375104 w 4569687"/>
                <a:gd name="connsiteY4" fmla="*/ 893768 h 3741630"/>
                <a:gd name="connsiteX5" fmla="*/ 3401966 w 4569687"/>
                <a:gd name="connsiteY5" fmla="*/ 943258 h 3741630"/>
                <a:gd name="connsiteX6" fmla="*/ 3444529 w 4569687"/>
                <a:gd name="connsiteY6" fmla="*/ 938967 h 3741630"/>
                <a:gd name="connsiteX7" fmla="*/ 3941882 w 4569687"/>
                <a:gd name="connsiteY7" fmla="*/ 1268635 h 3741630"/>
                <a:gd name="connsiteX8" fmla="*/ 3950232 w 4569687"/>
                <a:gd name="connsiteY8" fmla="*/ 1295533 h 3741630"/>
                <a:gd name="connsiteX9" fmla="*/ 3968452 w 4569687"/>
                <a:gd name="connsiteY9" fmla="*/ 1289878 h 3741630"/>
                <a:gd name="connsiteX10" fmla="*/ 4041773 w 4569687"/>
                <a:gd name="connsiteY10" fmla="*/ 1282486 h 3741630"/>
                <a:gd name="connsiteX11" fmla="*/ 4398197 w 4569687"/>
                <a:gd name="connsiteY11" fmla="*/ 1572980 h 3741630"/>
                <a:gd name="connsiteX12" fmla="*/ 4401113 w 4569687"/>
                <a:gd name="connsiteY12" fmla="*/ 1601912 h 3741630"/>
                <a:gd name="connsiteX13" fmla="*/ 4509768 w 4569687"/>
                <a:gd name="connsiteY13" fmla="*/ 1612865 h 3741630"/>
                <a:gd name="connsiteX14" fmla="*/ 4569687 w 4569687"/>
                <a:gd name="connsiteY14" fmla="*/ 1630661 h 3741630"/>
                <a:gd name="connsiteX15" fmla="*/ 4569687 w 4569687"/>
                <a:gd name="connsiteY15" fmla="*/ 3685776 h 3741630"/>
                <a:gd name="connsiteX16" fmla="*/ 4479175 w 4569687"/>
                <a:gd name="connsiteY16" fmla="*/ 3694900 h 3741630"/>
                <a:gd name="connsiteX17" fmla="*/ 4083674 w 4569687"/>
                <a:gd name="connsiteY17" fmla="*/ 3574092 h 3741630"/>
                <a:gd name="connsiteX18" fmla="*/ 4051094 w 4569687"/>
                <a:gd name="connsiteY18" fmla="*/ 3547210 h 3741630"/>
                <a:gd name="connsiteX19" fmla="*/ 4009782 w 4569687"/>
                <a:gd name="connsiteY19" fmla="*/ 3581295 h 3741630"/>
                <a:gd name="connsiteX20" fmla="*/ 3782104 w 4569687"/>
                <a:gd name="connsiteY20" fmla="*/ 3650841 h 3741630"/>
                <a:gd name="connsiteX21" fmla="*/ 3494159 w 4569687"/>
                <a:gd name="connsiteY21" fmla="*/ 3531570 h 3741630"/>
                <a:gd name="connsiteX22" fmla="*/ 3452428 w 4569687"/>
                <a:gd name="connsiteY22" fmla="*/ 3480992 h 3741630"/>
                <a:gd name="connsiteX23" fmla="*/ 3441126 w 4569687"/>
                <a:gd name="connsiteY23" fmla="*/ 3501813 h 3741630"/>
                <a:gd name="connsiteX24" fmla="*/ 3103456 w 4569687"/>
                <a:gd name="connsiteY24" fmla="*/ 3681351 h 3741630"/>
                <a:gd name="connsiteX25" fmla="*/ 2815511 w 4569687"/>
                <a:gd name="connsiteY25" fmla="*/ 3562080 h 3741630"/>
                <a:gd name="connsiteX26" fmla="*/ 2772231 w 4569687"/>
                <a:gd name="connsiteY26" fmla="*/ 3509625 h 3741630"/>
                <a:gd name="connsiteX27" fmla="*/ 2697608 w 4569687"/>
                <a:gd name="connsiteY27" fmla="*/ 3571194 h 3741630"/>
                <a:gd name="connsiteX28" fmla="*/ 2162552 w 4569687"/>
                <a:gd name="connsiteY28" fmla="*/ 3734631 h 3741630"/>
                <a:gd name="connsiteX29" fmla="*/ 1390478 w 4569687"/>
                <a:gd name="connsiteY29" fmla="*/ 3368488 h 3741630"/>
                <a:gd name="connsiteX30" fmla="*/ 1046262 w 4569687"/>
                <a:gd name="connsiteY30" fmla="*/ 3459623 h 3741630"/>
                <a:gd name="connsiteX31" fmla="*/ 647319 w 4569687"/>
                <a:gd name="connsiteY31" fmla="*/ 3134475 h 3741630"/>
                <a:gd name="connsiteX32" fmla="*/ 642925 w 4569687"/>
                <a:gd name="connsiteY32" fmla="*/ 3090891 h 3741630"/>
                <a:gd name="connsiteX33" fmla="*/ 634894 w 4569687"/>
                <a:gd name="connsiteY33" fmla="*/ 3098188 h 3741630"/>
                <a:gd name="connsiteX34" fmla="*/ 407216 w 4569687"/>
                <a:gd name="connsiteY34" fmla="*/ 3167734 h 3741630"/>
                <a:gd name="connsiteX35" fmla="*/ 0 w 4569687"/>
                <a:gd name="connsiteY35" fmla="*/ 2760518 h 3741630"/>
                <a:gd name="connsiteX36" fmla="*/ 407216 w 4569687"/>
                <a:gd name="connsiteY36" fmla="*/ 2353302 h 3741630"/>
                <a:gd name="connsiteX37" fmla="*/ 489284 w 4569687"/>
                <a:gd name="connsiteY37" fmla="*/ 2361575 h 3741630"/>
                <a:gd name="connsiteX38" fmla="*/ 508084 w 4569687"/>
                <a:gd name="connsiteY38" fmla="*/ 2367411 h 3741630"/>
                <a:gd name="connsiteX39" fmla="*/ 503849 w 4569687"/>
                <a:gd name="connsiteY39" fmla="*/ 2325400 h 3741630"/>
                <a:gd name="connsiteX40" fmla="*/ 1121688 w 4569687"/>
                <a:gd name="connsiteY40" fmla="*/ 1707561 h 3741630"/>
                <a:gd name="connsiteX41" fmla="*/ 1246204 w 4569687"/>
                <a:gd name="connsiteY41" fmla="*/ 1720113 h 3741630"/>
                <a:gd name="connsiteX42" fmla="*/ 1284356 w 4569687"/>
                <a:gd name="connsiteY42" fmla="*/ 1731957 h 3741630"/>
                <a:gd name="connsiteX43" fmla="*/ 1305976 w 4569687"/>
                <a:gd name="connsiteY43" fmla="*/ 1705754 h 3741630"/>
                <a:gd name="connsiteX44" fmla="*/ 1742854 w 4569687"/>
                <a:gd name="connsiteY44" fmla="*/ 1524793 h 3741630"/>
                <a:gd name="connsiteX45" fmla="*/ 1760288 w 4569687"/>
                <a:gd name="connsiteY45" fmla="*/ 1526551 h 3741630"/>
                <a:gd name="connsiteX46" fmla="*/ 1748032 w 4569687"/>
                <a:gd name="connsiteY46" fmla="*/ 1487068 h 3741630"/>
                <a:gd name="connsiteX47" fmla="*/ 1742854 w 4569687"/>
                <a:gd name="connsiteY47" fmla="*/ 1435701 h 3741630"/>
                <a:gd name="connsiteX48" fmla="*/ 1946367 w 4569687"/>
                <a:gd name="connsiteY48" fmla="*/ 1185999 h 3741630"/>
                <a:gd name="connsiteX49" fmla="*/ 1956892 w 4569687"/>
                <a:gd name="connsiteY49" fmla="*/ 1184938 h 3741630"/>
                <a:gd name="connsiteX50" fmla="*/ 1963928 w 4569687"/>
                <a:gd name="connsiteY50" fmla="*/ 1115143 h 3741630"/>
                <a:gd name="connsiteX51" fmla="*/ 2450363 w 4569687"/>
                <a:gd name="connsiteY51" fmla="*/ 718687 h 3741630"/>
                <a:gd name="connsiteX52" fmla="*/ 2520904 w 4569687"/>
                <a:gd name="connsiteY52" fmla="*/ 725798 h 3741630"/>
                <a:gd name="connsiteX53" fmla="*/ 2611712 w 4569687"/>
                <a:gd name="connsiteY53" fmla="*/ 0 h 3741630"/>
                <a:gd name="connsiteX0" fmla="*/ 2611712 w 4569687"/>
                <a:gd name="connsiteY0" fmla="*/ 0 h 3734730"/>
                <a:gd name="connsiteX1" fmla="*/ 2927539 w 4569687"/>
                <a:gd name="connsiteY1" fmla="*/ 0 h 3734730"/>
                <a:gd name="connsiteX2" fmla="*/ 3010471 w 4569687"/>
                <a:gd name="connsiteY2" fmla="*/ 662843 h 3734730"/>
                <a:gd name="connsiteX3" fmla="*/ 3062414 w 4569687"/>
                <a:gd name="connsiteY3" fmla="*/ 672782 h 3734730"/>
                <a:gd name="connsiteX4" fmla="*/ 3375104 w 4569687"/>
                <a:gd name="connsiteY4" fmla="*/ 893768 h 3734730"/>
                <a:gd name="connsiteX5" fmla="*/ 3401966 w 4569687"/>
                <a:gd name="connsiteY5" fmla="*/ 943258 h 3734730"/>
                <a:gd name="connsiteX6" fmla="*/ 3444529 w 4569687"/>
                <a:gd name="connsiteY6" fmla="*/ 938967 h 3734730"/>
                <a:gd name="connsiteX7" fmla="*/ 3941882 w 4569687"/>
                <a:gd name="connsiteY7" fmla="*/ 1268635 h 3734730"/>
                <a:gd name="connsiteX8" fmla="*/ 3950232 w 4569687"/>
                <a:gd name="connsiteY8" fmla="*/ 1295533 h 3734730"/>
                <a:gd name="connsiteX9" fmla="*/ 3968452 w 4569687"/>
                <a:gd name="connsiteY9" fmla="*/ 1289878 h 3734730"/>
                <a:gd name="connsiteX10" fmla="*/ 4041773 w 4569687"/>
                <a:gd name="connsiteY10" fmla="*/ 1282486 h 3734730"/>
                <a:gd name="connsiteX11" fmla="*/ 4398197 w 4569687"/>
                <a:gd name="connsiteY11" fmla="*/ 1572980 h 3734730"/>
                <a:gd name="connsiteX12" fmla="*/ 4401113 w 4569687"/>
                <a:gd name="connsiteY12" fmla="*/ 1601912 h 3734730"/>
                <a:gd name="connsiteX13" fmla="*/ 4509768 w 4569687"/>
                <a:gd name="connsiteY13" fmla="*/ 1612865 h 3734730"/>
                <a:gd name="connsiteX14" fmla="*/ 4569687 w 4569687"/>
                <a:gd name="connsiteY14" fmla="*/ 1630661 h 3734730"/>
                <a:gd name="connsiteX15" fmla="*/ 4569687 w 4569687"/>
                <a:gd name="connsiteY15" fmla="*/ 3685776 h 3734730"/>
                <a:gd name="connsiteX16" fmla="*/ 4479175 w 4569687"/>
                <a:gd name="connsiteY16" fmla="*/ 3694900 h 3734730"/>
                <a:gd name="connsiteX17" fmla="*/ 4083674 w 4569687"/>
                <a:gd name="connsiteY17" fmla="*/ 3574092 h 3734730"/>
                <a:gd name="connsiteX18" fmla="*/ 4051094 w 4569687"/>
                <a:gd name="connsiteY18" fmla="*/ 3547210 h 3734730"/>
                <a:gd name="connsiteX19" fmla="*/ 4009782 w 4569687"/>
                <a:gd name="connsiteY19" fmla="*/ 3581295 h 3734730"/>
                <a:gd name="connsiteX20" fmla="*/ 3782104 w 4569687"/>
                <a:gd name="connsiteY20" fmla="*/ 3650841 h 3734730"/>
                <a:gd name="connsiteX21" fmla="*/ 3494159 w 4569687"/>
                <a:gd name="connsiteY21" fmla="*/ 3531570 h 3734730"/>
                <a:gd name="connsiteX22" fmla="*/ 3452428 w 4569687"/>
                <a:gd name="connsiteY22" fmla="*/ 3480992 h 3734730"/>
                <a:gd name="connsiteX23" fmla="*/ 3441126 w 4569687"/>
                <a:gd name="connsiteY23" fmla="*/ 3501813 h 3734730"/>
                <a:gd name="connsiteX24" fmla="*/ 3103456 w 4569687"/>
                <a:gd name="connsiteY24" fmla="*/ 3681351 h 3734730"/>
                <a:gd name="connsiteX25" fmla="*/ 2815511 w 4569687"/>
                <a:gd name="connsiteY25" fmla="*/ 3562080 h 3734730"/>
                <a:gd name="connsiteX26" fmla="*/ 2772231 w 4569687"/>
                <a:gd name="connsiteY26" fmla="*/ 3509625 h 3734730"/>
                <a:gd name="connsiteX27" fmla="*/ 2697608 w 4569687"/>
                <a:gd name="connsiteY27" fmla="*/ 3571194 h 3734730"/>
                <a:gd name="connsiteX28" fmla="*/ 2162552 w 4569687"/>
                <a:gd name="connsiteY28" fmla="*/ 3734631 h 3734730"/>
                <a:gd name="connsiteX29" fmla="*/ 1390478 w 4569687"/>
                <a:gd name="connsiteY29" fmla="*/ 3368488 h 3734730"/>
                <a:gd name="connsiteX30" fmla="*/ 1046262 w 4569687"/>
                <a:gd name="connsiteY30" fmla="*/ 3459623 h 3734730"/>
                <a:gd name="connsiteX31" fmla="*/ 647319 w 4569687"/>
                <a:gd name="connsiteY31" fmla="*/ 3134475 h 3734730"/>
                <a:gd name="connsiteX32" fmla="*/ 642925 w 4569687"/>
                <a:gd name="connsiteY32" fmla="*/ 3090891 h 3734730"/>
                <a:gd name="connsiteX33" fmla="*/ 634894 w 4569687"/>
                <a:gd name="connsiteY33" fmla="*/ 3098188 h 3734730"/>
                <a:gd name="connsiteX34" fmla="*/ 407216 w 4569687"/>
                <a:gd name="connsiteY34" fmla="*/ 3167734 h 3734730"/>
                <a:gd name="connsiteX35" fmla="*/ 0 w 4569687"/>
                <a:gd name="connsiteY35" fmla="*/ 2760518 h 3734730"/>
                <a:gd name="connsiteX36" fmla="*/ 407216 w 4569687"/>
                <a:gd name="connsiteY36" fmla="*/ 2353302 h 3734730"/>
                <a:gd name="connsiteX37" fmla="*/ 489284 w 4569687"/>
                <a:gd name="connsiteY37" fmla="*/ 2361575 h 3734730"/>
                <a:gd name="connsiteX38" fmla="*/ 508084 w 4569687"/>
                <a:gd name="connsiteY38" fmla="*/ 2367411 h 3734730"/>
                <a:gd name="connsiteX39" fmla="*/ 503849 w 4569687"/>
                <a:gd name="connsiteY39" fmla="*/ 2325400 h 3734730"/>
                <a:gd name="connsiteX40" fmla="*/ 1121688 w 4569687"/>
                <a:gd name="connsiteY40" fmla="*/ 1707561 h 3734730"/>
                <a:gd name="connsiteX41" fmla="*/ 1246204 w 4569687"/>
                <a:gd name="connsiteY41" fmla="*/ 1720113 h 3734730"/>
                <a:gd name="connsiteX42" fmla="*/ 1284356 w 4569687"/>
                <a:gd name="connsiteY42" fmla="*/ 1731957 h 3734730"/>
                <a:gd name="connsiteX43" fmla="*/ 1305976 w 4569687"/>
                <a:gd name="connsiteY43" fmla="*/ 1705754 h 3734730"/>
                <a:gd name="connsiteX44" fmla="*/ 1742854 w 4569687"/>
                <a:gd name="connsiteY44" fmla="*/ 1524793 h 3734730"/>
                <a:gd name="connsiteX45" fmla="*/ 1760288 w 4569687"/>
                <a:gd name="connsiteY45" fmla="*/ 1526551 h 3734730"/>
                <a:gd name="connsiteX46" fmla="*/ 1748032 w 4569687"/>
                <a:gd name="connsiteY46" fmla="*/ 1487068 h 3734730"/>
                <a:gd name="connsiteX47" fmla="*/ 1742854 w 4569687"/>
                <a:gd name="connsiteY47" fmla="*/ 1435701 h 3734730"/>
                <a:gd name="connsiteX48" fmla="*/ 1946367 w 4569687"/>
                <a:gd name="connsiteY48" fmla="*/ 1185999 h 3734730"/>
                <a:gd name="connsiteX49" fmla="*/ 1956892 w 4569687"/>
                <a:gd name="connsiteY49" fmla="*/ 1184938 h 3734730"/>
                <a:gd name="connsiteX50" fmla="*/ 1963928 w 4569687"/>
                <a:gd name="connsiteY50" fmla="*/ 1115143 h 3734730"/>
                <a:gd name="connsiteX51" fmla="*/ 2450363 w 4569687"/>
                <a:gd name="connsiteY51" fmla="*/ 718687 h 3734730"/>
                <a:gd name="connsiteX52" fmla="*/ 2520904 w 4569687"/>
                <a:gd name="connsiteY52" fmla="*/ 725798 h 3734730"/>
                <a:gd name="connsiteX53" fmla="*/ 2611712 w 4569687"/>
                <a:gd name="connsiteY53" fmla="*/ 0 h 3734730"/>
                <a:gd name="connsiteX0" fmla="*/ 2611712 w 4569687"/>
                <a:gd name="connsiteY0" fmla="*/ 0 h 3734730"/>
                <a:gd name="connsiteX1" fmla="*/ 2927539 w 4569687"/>
                <a:gd name="connsiteY1" fmla="*/ 0 h 3734730"/>
                <a:gd name="connsiteX2" fmla="*/ 3010471 w 4569687"/>
                <a:gd name="connsiteY2" fmla="*/ 662843 h 3734730"/>
                <a:gd name="connsiteX3" fmla="*/ 3062414 w 4569687"/>
                <a:gd name="connsiteY3" fmla="*/ 672782 h 3734730"/>
                <a:gd name="connsiteX4" fmla="*/ 3375104 w 4569687"/>
                <a:gd name="connsiteY4" fmla="*/ 893768 h 3734730"/>
                <a:gd name="connsiteX5" fmla="*/ 3401966 w 4569687"/>
                <a:gd name="connsiteY5" fmla="*/ 943258 h 3734730"/>
                <a:gd name="connsiteX6" fmla="*/ 3444529 w 4569687"/>
                <a:gd name="connsiteY6" fmla="*/ 938967 h 3734730"/>
                <a:gd name="connsiteX7" fmla="*/ 3941882 w 4569687"/>
                <a:gd name="connsiteY7" fmla="*/ 1268635 h 3734730"/>
                <a:gd name="connsiteX8" fmla="*/ 3950232 w 4569687"/>
                <a:gd name="connsiteY8" fmla="*/ 1295533 h 3734730"/>
                <a:gd name="connsiteX9" fmla="*/ 3968452 w 4569687"/>
                <a:gd name="connsiteY9" fmla="*/ 1289878 h 3734730"/>
                <a:gd name="connsiteX10" fmla="*/ 4041773 w 4569687"/>
                <a:gd name="connsiteY10" fmla="*/ 1282486 h 3734730"/>
                <a:gd name="connsiteX11" fmla="*/ 4398197 w 4569687"/>
                <a:gd name="connsiteY11" fmla="*/ 1572980 h 3734730"/>
                <a:gd name="connsiteX12" fmla="*/ 4401113 w 4569687"/>
                <a:gd name="connsiteY12" fmla="*/ 1601912 h 3734730"/>
                <a:gd name="connsiteX13" fmla="*/ 4509768 w 4569687"/>
                <a:gd name="connsiteY13" fmla="*/ 1612865 h 3734730"/>
                <a:gd name="connsiteX14" fmla="*/ 4569687 w 4569687"/>
                <a:gd name="connsiteY14" fmla="*/ 1630661 h 3734730"/>
                <a:gd name="connsiteX15" fmla="*/ 4569687 w 4569687"/>
                <a:gd name="connsiteY15" fmla="*/ 3685776 h 3734730"/>
                <a:gd name="connsiteX16" fmla="*/ 4479175 w 4569687"/>
                <a:gd name="connsiteY16" fmla="*/ 3694900 h 3734730"/>
                <a:gd name="connsiteX17" fmla="*/ 4083674 w 4569687"/>
                <a:gd name="connsiteY17" fmla="*/ 3574092 h 3734730"/>
                <a:gd name="connsiteX18" fmla="*/ 4051094 w 4569687"/>
                <a:gd name="connsiteY18" fmla="*/ 3547210 h 3734730"/>
                <a:gd name="connsiteX19" fmla="*/ 4009782 w 4569687"/>
                <a:gd name="connsiteY19" fmla="*/ 3581295 h 3734730"/>
                <a:gd name="connsiteX20" fmla="*/ 3782104 w 4569687"/>
                <a:gd name="connsiteY20" fmla="*/ 3650841 h 3734730"/>
                <a:gd name="connsiteX21" fmla="*/ 3494159 w 4569687"/>
                <a:gd name="connsiteY21" fmla="*/ 3531570 h 3734730"/>
                <a:gd name="connsiteX22" fmla="*/ 3452428 w 4569687"/>
                <a:gd name="connsiteY22" fmla="*/ 3480992 h 3734730"/>
                <a:gd name="connsiteX23" fmla="*/ 3441126 w 4569687"/>
                <a:gd name="connsiteY23" fmla="*/ 3501813 h 3734730"/>
                <a:gd name="connsiteX24" fmla="*/ 3103456 w 4569687"/>
                <a:gd name="connsiteY24" fmla="*/ 3681351 h 3734730"/>
                <a:gd name="connsiteX25" fmla="*/ 2815511 w 4569687"/>
                <a:gd name="connsiteY25" fmla="*/ 3562080 h 3734730"/>
                <a:gd name="connsiteX26" fmla="*/ 2772231 w 4569687"/>
                <a:gd name="connsiteY26" fmla="*/ 3509625 h 3734730"/>
                <a:gd name="connsiteX27" fmla="*/ 2697608 w 4569687"/>
                <a:gd name="connsiteY27" fmla="*/ 3571194 h 3734730"/>
                <a:gd name="connsiteX28" fmla="*/ 2162552 w 4569687"/>
                <a:gd name="connsiteY28" fmla="*/ 3734631 h 3734730"/>
                <a:gd name="connsiteX29" fmla="*/ 1390478 w 4569687"/>
                <a:gd name="connsiteY29" fmla="*/ 3368488 h 3734730"/>
                <a:gd name="connsiteX30" fmla="*/ 1046262 w 4569687"/>
                <a:gd name="connsiteY30" fmla="*/ 3459623 h 3734730"/>
                <a:gd name="connsiteX31" fmla="*/ 647319 w 4569687"/>
                <a:gd name="connsiteY31" fmla="*/ 3134475 h 3734730"/>
                <a:gd name="connsiteX32" fmla="*/ 642925 w 4569687"/>
                <a:gd name="connsiteY32" fmla="*/ 3090891 h 3734730"/>
                <a:gd name="connsiteX33" fmla="*/ 634894 w 4569687"/>
                <a:gd name="connsiteY33" fmla="*/ 3098188 h 3734730"/>
                <a:gd name="connsiteX34" fmla="*/ 407216 w 4569687"/>
                <a:gd name="connsiteY34" fmla="*/ 3167734 h 3734730"/>
                <a:gd name="connsiteX35" fmla="*/ 0 w 4569687"/>
                <a:gd name="connsiteY35" fmla="*/ 2760518 h 3734730"/>
                <a:gd name="connsiteX36" fmla="*/ 407216 w 4569687"/>
                <a:gd name="connsiteY36" fmla="*/ 2353302 h 3734730"/>
                <a:gd name="connsiteX37" fmla="*/ 489284 w 4569687"/>
                <a:gd name="connsiteY37" fmla="*/ 2361575 h 3734730"/>
                <a:gd name="connsiteX38" fmla="*/ 508084 w 4569687"/>
                <a:gd name="connsiteY38" fmla="*/ 2367411 h 3734730"/>
                <a:gd name="connsiteX39" fmla="*/ 503849 w 4569687"/>
                <a:gd name="connsiteY39" fmla="*/ 2325400 h 3734730"/>
                <a:gd name="connsiteX40" fmla="*/ 1121688 w 4569687"/>
                <a:gd name="connsiteY40" fmla="*/ 1707561 h 3734730"/>
                <a:gd name="connsiteX41" fmla="*/ 1246204 w 4569687"/>
                <a:gd name="connsiteY41" fmla="*/ 1720113 h 3734730"/>
                <a:gd name="connsiteX42" fmla="*/ 1284356 w 4569687"/>
                <a:gd name="connsiteY42" fmla="*/ 1731957 h 3734730"/>
                <a:gd name="connsiteX43" fmla="*/ 1305976 w 4569687"/>
                <a:gd name="connsiteY43" fmla="*/ 1705754 h 3734730"/>
                <a:gd name="connsiteX44" fmla="*/ 1742854 w 4569687"/>
                <a:gd name="connsiteY44" fmla="*/ 1524793 h 3734730"/>
                <a:gd name="connsiteX45" fmla="*/ 1760288 w 4569687"/>
                <a:gd name="connsiteY45" fmla="*/ 1526551 h 3734730"/>
                <a:gd name="connsiteX46" fmla="*/ 1748032 w 4569687"/>
                <a:gd name="connsiteY46" fmla="*/ 1487068 h 3734730"/>
                <a:gd name="connsiteX47" fmla="*/ 1742854 w 4569687"/>
                <a:gd name="connsiteY47" fmla="*/ 1435701 h 3734730"/>
                <a:gd name="connsiteX48" fmla="*/ 1946367 w 4569687"/>
                <a:gd name="connsiteY48" fmla="*/ 1185999 h 3734730"/>
                <a:gd name="connsiteX49" fmla="*/ 1956892 w 4569687"/>
                <a:gd name="connsiteY49" fmla="*/ 1184938 h 3734730"/>
                <a:gd name="connsiteX50" fmla="*/ 1963928 w 4569687"/>
                <a:gd name="connsiteY50" fmla="*/ 1115143 h 3734730"/>
                <a:gd name="connsiteX51" fmla="*/ 2450363 w 4569687"/>
                <a:gd name="connsiteY51" fmla="*/ 718687 h 3734730"/>
                <a:gd name="connsiteX52" fmla="*/ 2520904 w 4569687"/>
                <a:gd name="connsiteY52" fmla="*/ 725798 h 3734730"/>
                <a:gd name="connsiteX53" fmla="*/ 2611712 w 4569687"/>
                <a:gd name="connsiteY53" fmla="*/ 0 h 373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569687" h="3734730">
                  <a:moveTo>
                    <a:pt x="2611712" y="0"/>
                  </a:moveTo>
                  <a:lnTo>
                    <a:pt x="2927539" y="0"/>
                  </a:lnTo>
                  <a:lnTo>
                    <a:pt x="3010471" y="662843"/>
                  </a:lnTo>
                  <a:lnTo>
                    <a:pt x="3062414" y="672782"/>
                  </a:lnTo>
                  <a:cubicBezTo>
                    <a:pt x="3191764" y="706062"/>
                    <a:pt x="3302353" y="786083"/>
                    <a:pt x="3375104" y="893768"/>
                  </a:cubicBezTo>
                  <a:lnTo>
                    <a:pt x="3401966" y="943258"/>
                  </a:lnTo>
                  <a:lnTo>
                    <a:pt x="3444529" y="938967"/>
                  </a:lnTo>
                  <a:cubicBezTo>
                    <a:pt x="3668109" y="938967"/>
                    <a:pt x="3859940" y="1074903"/>
                    <a:pt x="3941882" y="1268635"/>
                  </a:cubicBezTo>
                  <a:lnTo>
                    <a:pt x="3950232" y="1295533"/>
                  </a:lnTo>
                  <a:lnTo>
                    <a:pt x="3968452" y="1289878"/>
                  </a:lnTo>
                  <a:cubicBezTo>
                    <a:pt x="3992135" y="1285031"/>
                    <a:pt x="4016657" y="1282486"/>
                    <a:pt x="4041773" y="1282486"/>
                  </a:cubicBezTo>
                  <a:cubicBezTo>
                    <a:pt x="4217586" y="1282486"/>
                    <a:pt x="4364272" y="1407196"/>
                    <a:pt x="4398197" y="1572980"/>
                  </a:cubicBezTo>
                  <a:lnTo>
                    <a:pt x="4401113" y="1601912"/>
                  </a:lnTo>
                  <a:lnTo>
                    <a:pt x="4509768" y="1612865"/>
                  </a:lnTo>
                  <a:lnTo>
                    <a:pt x="4569687" y="1630661"/>
                  </a:lnTo>
                  <a:lnTo>
                    <a:pt x="4569687" y="3685776"/>
                  </a:lnTo>
                  <a:lnTo>
                    <a:pt x="4479175" y="3694900"/>
                  </a:lnTo>
                  <a:cubicBezTo>
                    <a:pt x="4332673" y="3694900"/>
                    <a:pt x="4196572" y="3650364"/>
                    <a:pt x="4083674" y="3574092"/>
                  </a:cubicBezTo>
                  <a:lnTo>
                    <a:pt x="4051094" y="3547210"/>
                  </a:lnTo>
                  <a:lnTo>
                    <a:pt x="4009782" y="3581295"/>
                  </a:lnTo>
                  <a:cubicBezTo>
                    <a:pt x="3944790" y="3625203"/>
                    <a:pt x="3866441" y="3650841"/>
                    <a:pt x="3782104" y="3650841"/>
                  </a:cubicBezTo>
                  <a:cubicBezTo>
                    <a:pt x="3669655" y="3650841"/>
                    <a:pt x="3567851" y="3605262"/>
                    <a:pt x="3494159" y="3531570"/>
                  </a:cubicBezTo>
                  <a:lnTo>
                    <a:pt x="3452428" y="3480992"/>
                  </a:lnTo>
                  <a:lnTo>
                    <a:pt x="3441126" y="3501813"/>
                  </a:lnTo>
                  <a:cubicBezTo>
                    <a:pt x="3367946" y="3610134"/>
                    <a:pt x="3244018" y="3681351"/>
                    <a:pt x="3103456" y="3681351"/>
                  </a:cubicBezTo>
                  <a:cubicBezTo>
                    <a:pt x="2991007" y="3681351"/>
                    <a:pt x="2889203" y="3635772"/>
                    <a:pt x="2815511" y="3562080"/>
                  </a:cubicBezTo>
                  <a:lnTo>
                    <a:pt x="2772231" y="3509625"/>
                  </a:lnTo>
                  <a:lnTo>
                    <a:pt x="2697608" y="3571194"/>
                  </a:lnTo>
                  <a:cubicBezTo>
                    <a:pt x="2544873" y="3674380"/>
                    <a:pt x="2382991" y="3737583"/>
                    <a:pt x="2162552" y="3734631"/>
                  </a:cubicBezTo>
                  <a:cubicBezTo>
                    <a:pt x="1740716" y="3728982"/>
                    <a:pt x="1534323" y="3547967"/>
                    <a:pt x="1390478" y="3368488"/>
                  </a:cubicBezTo>
                  <a:cubicBezTo>
                    <a:pt x="1316786" y="3442180"/>
                    <a:pt x="1170122" y="3498625"/>
                    <a:pt x="1046262" y="3459623"/>
                  </a:cubicBezTo>
                  <a:cubicBezTo>
                    <a:pt x="922402" y="3420621"/>
                    <a:pt x="685290" y="3320037"/>
                    <a:pt x="647319" y="3134475"/>
                  </a:cubicBezTo>
                  <a:lnTo>
                    <a:pt x="642925" y="3090891"/>
                  </a:lnTo>
                  <a:lnTo>
                    <a:pt x="634894" y="3098188"/>
                  </a:lnTo>
                  <a:cubicBezTo>
                    <a:pt x="569902" y="3142096"/>
                    <a:pt x="491553" y="3167734"/>
                    <a:pt x="407216" y="3167734"/>
                  </a:cubicBezTo>
                  <a:cubicBezTo>
                    <a:pt x="182317" y="3167734"/>
                    <a:pt x="0" y="2985417"/>
                    <a:pt x="0" y="2760518"/>
                  </a:cubicBezTo>
                  <a:cubicBezTo>
                    <a:pt x="0" y="2535619"/>
                    <a:pt x="182317" y="2353302"/>
                    <a:pt x="407216" y="2353302"/>
                  </a:cubicBezTo>
                  <a:cubicBezTo>
                    <a:pt x="435328" y="2353302"/>
                    <a:pt x="462775" y="2356151"/>
                    <a:pt x="489284" y="2361575"/>
                  </a:cubicBezTo>
                  <a:lnTo>
                    <a:pt x="508084" y="2367411"/>
                  </a:lnTo>
                  <a:lnTo>
                    <a:pt x="503849" y="2325400"/>
                  </a:lnTo>
                  <a:cubicBezTo>
                    <a:pt x="503849" y="1984177"/>
                    <a:pt x="780465" y="1707561"/>
                    <a:pt x="1121688" y="1707561"/>
                  </a:cubicBezTo>
                  <a:cubicBezTo>
                    <a:pt x="1164341" y="1707561"/>
                    <a:pt x="1205984" y="1711883"/>
                    <a:pt x="1246204" y="1720113"/>
                  </a:cubicBezTo>
                  <a:lnTo>
                    <a:pt x="1284356" y="1731957"/>
                  </a:lnTo>
                  <a:lnTo>
                    <a:pt x="1305976" y="1705754"/>
                  </a:lnTo>
                  <a:cubicBezTo>
                    <a:pt x="1417783" y="1593947"/>
                    <a:pt x="1572242" y="1524793"/>
                    <a:pt x="1742854" y="1524793"/>
                  </a:cubicBezTo>
                  <a:lnTo>
                    <a:pt x="1760288" y="1526551"/>
                  </a:lnTo>
                  <a:lnTo>
                    <a:pt x="1748032" y="1487068"/>
                  </a:lnTo>
                  <a:cubicBezTo>
                    <a:pt x="1744637" y="1470476"/>
                    <a:pt x="1742854" y="1453297"/>
                    <a:pt x="1742854" y="1435701"/>
                  </a:cubicBezTo>
                  <a:cubicBezTo>
                    <a:pt x="1742854" y="1312531"/>
                    <a:pt x="1830222" y="1209766"/>
                    <a:pt x="1946367" y="1185999"/>
                  </a:cubicBezTo>
                  <a:lnTo>
                    <a:pt x="1956892" y="1184938"/>
                  </a:lnTo>
                  <a:lnTo>
                    <a:pt x="1963928" y="1115143"/>
                  </a:lnTo>
                  <a:cubicBezTo>
                    <a:pt x="2010227" y="888886"/>
                    <a:pt x="2210419" y="718687"/>
                    <a:pt x="2450363" y="718687"/>
                  </a:cubicBezTo>
                  <a:lnTo>
                    <a:pt x="2520904" y="725798"/>
                  </a:lnTo>
                  <a:lnTo>
                    <a:pt x="26117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xmlns="" id="{D0429EA9-A20D-4800-80F6-48970138B795}"/>
                </a:ext>
              </a:extLst>
            </p:cNvPr>
            <p:cNvGrpSpPr/>
            <p:nvPr userDrawn="1"/>
          </p:nvGrpSpPr>
          <p:grpSpPr>
            <a:xfrm>
              <a:off x="6992136" y="387072"/>
              <a:ext cx="704897" cy="1355021"/>
              <a:chOff x="5304862" y="-789923"/>
              <a:chExt cx="645890" cy="1241591"/>
            </a:xfrm>
          </p:grpSpPr>
          <p:grpSp>
            <p:nvGrpSpPr>
              <p:cNvPr id="9" name="그룹 8">
                <a:extLst>
                  <a:ext uri="{FF2B5EF4-FFF2-40B4-BE49-F238E27FC236}">
                    <a16:creationId xmlns:a16="http://schemas.microsoft.com/office/drawing/2014/main" xmlns="" id="{4817FF4C-CE41-4E26-9FB9-CB745F3234F3}"/>
                  </a:ext>
                </a:extLst>
              </p:cNvPr>
              <p:cNvGrpSpPr/>
              <p:nvPr userDrawn="1"/>
            </p:nvGrpSpPr>
            <p:grpSpPr>
              <a:xfrm>
                <a:off x="5377232" y="-789923"/>
                <a:ext cx="495969" cy="1052585"/>
                <a:chOff x="5868144" y="-857099"/>
                <a:chExt cx="495969" cy="1052585"/>
              </a:xfrm>
            </p:grpSpPr>
            <p:sp>
              <p:nvSpPr>
                <p:cNvPr id="16" name="이등변 삼각형 49">
                  <a:extLst>
                    <a:ext uri="{FF2B5EF4-FFF2-40B4-BE49-F238E27FC236}">
                      <a16:creationId xmlns:a16="http://schemas.microsoft.com/office/drawing/2014/main" xmlns="" id="{688B8353-32F5-4D6E-81D9-D597B60FA9D3}"/>
                    </a:ext>
                  </a:extLst>
                </p:cNvPr>
                <p:cNvSpPr/>
                <p:nvPr userDrawn="1"/>
              </p:nvSpPr>
              <p:spPr>
                <a:xfrm>
                  <a:off x="5868144" y="-853769"/>
                  <a:ext cx="495969" cy="1049255"/>
                </a:xfrm>
                <a:custGeom>
                  <a:avLst/>
                  <a:gdLst>
                    <a:gd name="connsiteX0" fmla="*/ 0 w 311344"/>
                    <a:gd name="connsiteY0" fmla="*/ 1049255 h 1049255"/>
                    <a:gd name="connsiteX1" fmla="*/ 155672 w 311344"/>
                    <a:gd name="connsiteY1" fmla="*/ 0 h 1049255"/>
                    <a:gd name="connsiteX2" fmla="*/ 311344 w 311344"/>
                    <a:gd name="connsiteY2" fmla="*/ 1049255 h 1049255"/>
                    <a:gd name="connsiteX3" fmla="*/ 0 w 311344"/>
                    <a:gd name="connsiteY3" fmla="*/ 1049255 h 1049255"/>
                    <a:gd name="connsiteX0" fmla="*/ 45684 w 357028"/>
                    <a:gd name="connsiteY0" fmla="*/ 1049255 h 1049255"/>
                    <a:gd name="connsiteX1" fmla="*/ 201356 w 357028"/>
                    <a:gd name="connsiteY1" fmla="*/ 0 h 1049255"/>
                    <a:gd name="connsiteX2" fmla="*/ 357028 w 357028"/>
                    <a:gd name="connsiteY2" fmla="*/ 1049255 h 1049255"/>
                    <a:gd name="connsiteX3" fmla="*/ 45684 w 357028"/>
                    <a:gd name="connsiteY3" fmla="*/ 1049255 h 1049255"/>
                    <a:gd name="connsiteX0" fmla="*/ 45684 w 416158"/>
                    <a:gd name="connsiteY0" fmla="*/ 1049255 h 1049255"/>
                    <a:gd name="connsiteX1" fmla="*/ 201356 w 416158"/>
                    <a:gd name="connsiteY1" fmla="*/ 0 h 1049255"/>
                    <a:gd name="connsiteX2" fmla="*/ 357028 w 416158"/>
                    <a:gd name="connsiteY2" fmla="*/ 1049255 h 1049255"/>
                    <a:gd name="connsiteX3" fmla="*/ 45684 w 416158"/>
                    <a:gd name="connsiteY3" fmla="*/ 1049255 h 1049255"/>
                    <a:gd name="connsiteX0" fmla="*/ 87161 w 457635"/>
                    <a:gd name="connsiteY0" fmla="*/ 1049255 h 1049255"/>
                    <a:gd name="connsiteX1" fmla="*/ 242833 w 457635"/>
                    <a:gd name="connsiteY1" fmla="*/ 0 h 1049255"/>
                    <a:gd name="connsiteX2" fmla="*/ 398505 w 457635"/>
                    <a:gd name="connsiteY2" fmla="*/ 1049255 h 1049255"/>
                    <a:gd name="connsiteX3" fmla="*/ 87161 w 457635"/>
                    <a:gd name="connsiteY3" fmla="*/ 1049255 h 1049255"/>
                    <a:gd name="connsiteX0" fmla="*/ 87161 w 500627"/>
                    <a:gd name="connsiteY0" fmla="*/ 1049255 h 1049255"/>
                    <a:gd name="connsiteX1" fmla="*/ 242833 w 500627"/>
                    <a:gd name="connsiteY1" fmla="*/ 0 h 1049255"/>
                    <a:gd name="connsiteX2" fmla="*/ 398505 w 500627"/>
                    <a:gd name="connsiteY2" fmla="*/ 1049255 h 1049255"/>
                    <a:gd name="connsiteX3" fmla="*/ 87161 w 500627"/>
                    <a:gd name="connsiteY3" fmla="*/ 1049255 h 1049255"/>
                    <a:gd name="connsiteX0" fmla="*/ 91187 w 504653"/>
                    <a:gd name="connsiteY0" fmla="*/ 1049255 h 1049255"/>
                    <a:gd name="connsiteX1" fmla="*/ 246859 w 504653"/>
                    <a:gd name="connsiteY1" fmla="*/ 0 h 1049255"/>
                    <a:gd name="connsiteX2" fmla="*/ 402531 w 504653"/>
                    <a:gd name="connsiteY2" fmla="*/ 1049255 h 1049255"/>
                    <a:gd name="connsiteX3" fmla="*/ 91187 w 504653"/>
                    <a:gd name="connsiteY3" fmla="*/ 1049255 h 1049255"/>
                    <a:gd name="connsiteX0" fmla="*/ 91187 w 500775"/>
                    <a:gd name="connsiteY0" fmla="*/ 1049255 h 1049255"/>
                    <a:gd name="connsiteX1" fmla="*/ 246859 w 500775"/>
                    <a:gd name="connsiteY1" fmla="*/ 0 h 1049255"/>
                    <a:gd name="connsiteX2" fmla="*/ 402531 w 500775"/>
                    <a:gd name="connsiteY2" fmla="*/ 1049255 h 1049255"/>
                    <a:gd name="connsiteX3" fmla="*/ 91187 w 500775"/>
                    <a:gd name="connsiteY3" fmla="*/ 1049255 h 1049255"/>
                    <a:gd name="connsiteX0" fmla="*/ 91187 w 484758"/>
                    <a:gd name="connsiteY0" fmla="*/ 1049255 h 1049255"/>
                    <a:gd name="connsiteX1" fmla="*/ 246859 w 484758"/>
                    <a:gd name="connsiteY1" fmla="*/ 0 h 1049255"/>
                    <a:gd name="connsiteX2" fmla="*/ 402531 w 484758"/>
                    <a:gd name="connsiteY2" fmla="*/ 1049255 h 1049255"/>
                    <a:gd name="connsiteX3" fmla="*/ 91187 w 484758"/>
                    <a:gd name="connsiteY3" fmla="*/ 1049255 h 1049255"/>
                    <a:gd name="connsiteX0" fmla="*/ 91187 w 488692"/>
                    <a:gd name="connsiteY0" fmla="*/ 1049255 h 1049255"/>
                    <a:gd name="connsiteX1" fmla="*/ 246859 w 488692"/>
                    <a:gd name="connsiteY1" fmla="*/ 0 h 1049255"/>
                    <a:gd name="connsiteX2" fmla="*/ 402531 w 488692"/>
                    <a:gd name="connsiteY2" fmla="*/ 1049255 h 1049255"/>
                    <a:gd name="connsiteX3" fmla="*/ 91187 w 488692"/>
                    <a:gd name="connsiteY3" fmla="*/ 1049255 h 1049255"/>
                    <a:gd name="connsiteX0" fmla="*/ 91187 w 492707"/>
                    <a:gd name="connsiteY0" fmla="*/ 1049255 h 1049255"/>
                    <a:gd name="connsiteX1" fmla="*/ 246859 w 492707"/>
                    <a:gd name="connsiteY1" fmla="*/ 0 h 1049255"/>
                    <a:gd name="connsiteX2" fmla="*/ 402531 w 492707"/>
                    <a:gd name="connsiteY2" fmla="*/ 1049255 h 1049255"/>
                    <a:gd name="connsiteX3" fmla="*/ 91187 w 492707"/>
                    <a:gd name="connsiteY3" fmla="*/ 1049255 h 1049255"/>
                    <a:gd name="connsiteX0" fmla="*/ 95257 w 496777"/>
                    <a:gd name="connsiteY0" fmla="*/ 1049255 h 1049255"/>
                    <a:gd name="connsiteX1" fmla="*/ 250929 w 496777"/>
                    <a:gd name="connsiteY1" fmla="*/ 0 h 1049255"/>
                    <a:gd name="connsiteX2" fmla="*/ 406601 w 496777"/>
                    <a:gd name="connsiteY2" fmla="*/ 1049255 h 1049255"/>
                    <a:gd name="connsiteX3" fmla="*/ 95257 w 496777"/>
                    <a:gd name="connsiteY3" fmla="*/ 1049255 h 1049255"/>
                    <a:gd name="connsiteX0" fmla="*/ 95257 w 485293"/>
                    <a:gd name="connsiteY0" fmla="*/ 1049255 h 1049255"/>
                    <a:gd name="connsiteX1" fmla="*/ 250929 w 485293"/>
                    <a:gd name="connsiteY1" fmla="*/ 0 h 1049255"/>
                    <a:gd name="connsiteX2" fmla="*/ 406601 w 485293"/>
                    <a:gd name="connsiteY2" fmla="*/ 1049255 h 1049255"/>
                    <a:gd name="connsiteX3" fmla="*/ 95257 w 485293"/>
                    <a:gd name="connsiteY3" fmla="*/ 1049255 h 1049255"/>
                    <a:gd name="connsiteX0" fmla="*/ 95257 w 494828"/>
                    <a:gd name="connsiteY0" fmla="*/ 1049255 h 1049255"/>
                    <a:gd name="connsiteX1" fmla="*/ 250929 w 494828"/>
                    <a:gd name="connsiteY1" fmla="*/ 0 h 1049255"/>
                    <a:gd name="connsiteX2" fmla="*/ 406601 w 494828"/>
                    <a:gd name="connsiteY2" fmla="*/ 1049255 h 1049255"/>
                    <a:gd name="connsiteX3" fmla="*/ 95257 w 494828"/>
                    <a:gd name="connsiteY3" fmla="*/ 1049255 h 1049255"/>
                    <a:gd name="connsiteX0" fmla="*/ 95257 w 493814"/>
                    <a:gd name="connsiteY0" fmla="*/ 1049255 h 1049255"/>
                    <a:gd name="connsiteX1" fmla="*/ 250929 w 493814"/>
                    <a:gd name="connsiteY1" fmla="*/ 0 h 1049255"/>
                    <a:gd name="connsiteX2" fmla="*/ 406601 w 493814"/>
                    <a:gd name="connsiteY2" fmla="*/ 1049255 h 1049255"/>
                    <a:gd name="connsiteX3" fmla="*/ 95257 w 493814"/>
                    <a:gd name="connsiteY3" fmla="*/ 1049255 h 1049255"/>
                    <a:gd name="connsiteX0" fmla="*/ 95257 w 496864"/>
                    <a:gd name="connsiteY0" fmla="*/ 1049255 h 1049255"/>
                    <a:gd name="connsiteX1" fmla="*/ 250929 w 496864"/>
                    <a:gd name="connsiteY1" fmla="*/ 0 h 1049255"/>
                    <a:gd name="connsiteX2" fmla="*/ 406601 w 496864"/>
                    <a:gd name="connsiteY2" fmla="*/ 1049255 h 1049255"/>
                    <a:gd name="connsiteX3" fmla="*/ 95257 w 496864"/>
                    <a:gd name="connsiteY3" fmla="*/ 1049255 h 1049255"/>
                    <a:gd name="connsiteX0" fmla="*/ 95257 w 497887"/>
                    <a:gd name="connsiteY0" fmla="*/ 1049255 h 1049255"/>
                    <a:gd name="connsiteX1" fmla="*/ 250929 w 497887"/>
                    <a:gd name="connsiteY1" fmla="*/ 0 h 1049255"/>
                    <a:gd name="connsiteX2" fmla="*/ 406601 w 497887"/>
                    <a:gd name="connsiteY2" fmla="*/ 1049255 h 1049255"/>
                    <a:gd name="connsiteX3" fmla="*/ 95257 w 497887"/>
                    <a:gd name="connsiteY3" fmla="*/ 1049255 h 1049255"/>
                    <a:gd name="connsiteX0" fmla="*/ 95257 w 495969"/>
                    <a:gd name="connsiteY0" fmla="*/ 1049255 h 1049255"/>
                    <a:gd name="connsiteX1" fmla="*/ 250929 w 495969"/>
                    <a:gd name="connsiteY1" fmla="*/ 0 h 1049255"/>
                    <a:gd name="connsiteX2" fmla="*/ 406601 w 495969"/>
                    <a:gd name="connsiteY2" fmla="*/ 1049255 h 1049255"/>
                    <a:gd name="connsiteX3" fmla="*/ 95257 w 495969"/>
                    <a:gd name="connsiteY3" fmla="*/ 1049255 h 1049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969" h="1049255">
                      <a:moveTo>
                        <a:pt x="95257" y="1049255"/>
                      </a:moveTo>
                      <a:cubicBezTo>
                        <a:pt x="6676" y="723357"/>
                        <a:pt x="-121664" y="317947"/>
                        <a:pt x="250929" y="0"/>
                      </a:cubicBezTo>
                      <a:cubicBezTo>
                        <a:pt x="612920" y="328549"/>
                        <a:pt x="489882" y="781667"/>
                        <a:pt x="406601" y="1049255"/>
                      </a:cubicBezTo>
                      <a:lnTo>
                        <a:pt x="95257" y="104925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xmlns="" id="{155478D4-44EA-48AE-860F-E368AD673D03}"/>
                    </a:ext>
                  </a:extLst>
                </p:cNvPr>
                <p:cNvSpPr/>
                <p:nvPr userDrawn="1"/>
              </p:nvSpPr>
              <p:spPr>
                <a:xfrm>
                  <a:off x="5939427" y="102551"/>
                  <a:ext cx="364003" cy="92935"/>
                </a:xfrm>
                <a:custGeom>
                  <a:avLst/>
                  <a:gdLst>
                    <a:gd name="connsiteX0" fmla="*/ 0 w 364003"/>
                    <a:gd name="connsiteY0" fmla="*/ 0 h 92935"/>
                    <a:gd name="connsiteX1" fmla="*/ 364003 w 364003"/>
                    <a:gd name="connsiteY1" fmla="*/ 0 h 92935"/>
                    <a:gd name="connsiteX2" fmla="*/ 336518 w 364003"/>
                    <a:gd name="connsiteY2" fmla="*/ 92935 h 92935"/>
                    <a:gd name="connsiteX3" fmla="*/ 25174 w 364003"/>
                    <a:gd name="connsiteY3" fmla="*/ 92935 h 9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4003" h="92935">
                      <a:moveTo>
                        <a:pt x="0" y="0"/>
                      </a:moveTo>
                      <a:lnTo>
                        <a:pt x="364003" y="0"/>
                      </a:lnTo>
                      <a:lnTo>
                        <a:pt x="336518" y="92935"/>
                      </a:lnTo>
                      <a:lnTo>
                        <a:pt x="25174" y="92935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자유형: 도형 17">
                  <a:extLst>
                    <a:ext uri="{FF2B5EF4-FFF2-40B4-BE49-F238E27FC236}">
                      <a16:creationId xmlns:a16="http://schemas.microsoft.com/office/drawing/2014/main" xmlns="" id="{1861CCC0-CB32-42D2-947D-1907817DDDAE}"/>
                    </a:ext>
                  </a:extLst>
                </p:cNvPr>
                <p:cNvSpPr/>
                <p:nvPr userDrawn="1"/>
              </p:nvSpPr>
              <p:spPr>
                <a:xfrm>
                  <a:off x="5893989" y="-857099"/>
                  <a:ext cx="444279" cy="350537"/>
                </a:xfrm>
                <a:custGeom>
                  <a:avLst/>
                  <a:gdLst>
                    <a:gd name="connsiteX0" fmla="*/ 227272 w 444279"/>
                    <a:gd name="connsiteY0" fmla="*/ 0 h 350537"/>
                    <a:gd name="connsiteX1" fmla="*/ 440556 w 444279"/>
                    <a:gd name="connsiteY1" fmla="*/ 335046 h 350537"/>
                    <a:gd name="connsiteX2" fmla="*/ 444279 w 444279"/>
                    <a:gd name="connsiteY2" fmla="*/ 350537 h 350537"/>
                    <a:gd name="connsiteX3" fmla="*/ 0 w 444279"/>
                    <a:gd name="connsiteY3" fmla="*/ 350537 h 350537"/>
                    <a:gd name="connsiteX4" fmla="*/ 8223 w 444279"/>
                    <a:gd name="connsiteY4" fmla="*/ 318604 h 350537"/>
                    <a:gd name="connsiteX5" fmla="*/ 227272 w 444279"/>
                    <a:gd name="connsiteY5" fmla="*/ 0 h 35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4279" h="350537">
                      <a:moveTo>
                        <a:pt x="227272" y="0"/>
                      </a:moveTo>
                      <a:cubicBezTo>
                        <a:pt x="340394" y="102672"/>
                        <a:pt x="406151" y="217508"/>
                        <a:pt x="440556" y="335046"/>
                      </a:cubicBezTo>
                      <a:lnTo>
                        <a:pt x="444279" y="350537"/>
                      </a:lnTo>
                      <a:lnTo>
                        <a:pt x="0" y="350537"/>
                      </a:lnTo>
                      <a:lnTo>
                        <a:pt x="8223" y="318604"/>
                      </a:lnTo>
                      <a:cubicBezTo>
                        <a:pt x="43321" y="207258"/>
                        <a:pt x="110837" y="99358"/>
                        <a:pt x="227272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xmlns="" id="{E3ED5D5D-DC92-4BF6-B431-CE8E43382FD0}"/>
                  </a:ext>
                </a:extLst>
              </p:cNvPr>
              <p:cNvSpPr/>
              <p:nvPr userDrawn="1"/>
            </p:nvSpPr>
            <p:spPr>
              <a:xfrm>
                <a:off x="5535216" y="-35160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xmlns="" id="{57F372C6-9816-462E-83F5-DFD56E8AF164}"/>
                  </a:ext>
                </a:extLst>
              </p:cNvPr>
              <p:cNvSpPr/>
              <p:nvPr userDrawn="1"/>
            </p:nvSpPr>
            <p:spPr>
              <a:xfrm flipH="1">
                <a:off x="5614416" y="6445"/>
                <a:ext cx="21600" cy="43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xmlns="" id="{F07321F0-763D-431A-87E5-1BD5F333CAE1}"/>
                  </a:ext>
                </a:extLst>
              </p:cNvPr>
              <p:cNvSpPr/>
              <p:nvPr userDrawn="1"/>
            </p:nvSpPr>
            <p:spPr>
              <a:xfrm>
                <a:off x="5304862" y="-1556"/>
                <a:ext cx="143653" cy="453224"/>
              </a:xfrm>
              <a:custGeom>
                <a:avLst/>
                <a:gdLst>
                  <a:gd name="connsiteX0" fmla="*/ 71561 w 116619"/>
                  <a:gd name="connsiteY0" fmla="*/ 0 h 453224"/>
                  <a:gd name="connsiteX1" fmla="*/ 116619 w 116619"/>
                  <a:gd name="connsiteY1" fmla="*/ 145774 h 453224"/>
                  <a:gd name="connsiteX2" fmla="*/ 0 w 116619"/>
                  <a:gd name="connsiteY2" fmla="*/ 453224 h 453224"/>
                  <a:gd name="connsiteX3" fmla="*/ 71561 w 116619"/>
                  <a:gd name="connsiteY3" fmla="*/ 0 h 453224"/>
                  <a:gd name="connsiteX0" fmla="*/ 78782 w 123840"/>
                  <a:gd name="connsiteY0" fmla="*/ 0 h 453224"/>
                  <a:gd name="connsiteX1" fmla="*/ 123840 w 123840"/>
                  <a:gd name="connsiteY1" fmla="*/ 145774 h 453224"/>
                  <a:gd name="connsiteX2" fmla="*/ 7221 w 123840"/>
                  <a:gd name="connsiteY2" fmla="*/ 453224 h 453224"/>
                  <a:gd name="connsiteX3" fmla="*/ 78782 w 123840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5845 w 140903"/>
                  <a:gd name="connsiteY0" fmla="*/ 0 h 453224"/>
                  <a:gd name="connsiteX1" fmla="*/ 140903 w 140903"/>
                  <a:gd name="connsiteY1" fmla="*/ 145774 h 453224"/>
                  <a:gd name="connsiteX2" fmla="*/ 24284 w 140903"/>
                  <a:gd name="connsiteY2" fmla="*/ 453224 h 453224"/>
                  <a:gd name="connsiteX3" fmla="*/ 95845 w 140903"/>
                  <a:gd name="connsiteY3" fmla="*/ 0 h 453224"/>
                  <a:gd name="connsiteX0" fmla="*/ 98595 w 143653"/>
                  <a:gd name="connsiteY0" fmla="*/ 0 h 453224"/>
                  <a:gd name="connsiteX1" fmla="*/ 143653 w 143653"/>
                  <a:gd name="connsiteY1" fmla="*/ 145774 h 453224"/>
                  <a:gd name="connsiteX2" fmla="*/ 27034 w 143653"/>
                  <a:gd name="connsiteY2" fmla="*/ 453224 h 453224"/>
                  <a:gd name="connsiteX3" fmla="*/ 98595 w 143653"/>
                  <a:gd name="connsiteY3" fmla="*/ 0 h 4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653" h="453224">
                    <a:moveTo>
                      <a:pt x="98595" y="0"/>
                    </a:moveTo>
                    <a:lnTo>
                      <a:pt x="143653" y="145774"/>
                    </a:lnTo>
                    <a:cubicBezTo>
                      <a:pt x="38518" y="232356"/>
                      <a:pt x="50005" y="387847"/>
                      <a:pt x="27034" y="453224"/>
                    </a:cubicBezTo>
                    <a:cubicBezTo>
                      <a:pt x="5831" y="365759"/>
                      <a:pt x="-47179" y="100716"/>
                      <a:pt x="9859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xmlns="" id="{D39A1E25-A8B6-4EE4-8AC8-D262A0C0D580}"/>
                  </a:ext>
                </a:extLst>
              </p:cNvPr>
              <p:cNvSpPr/>
              <p:nvPr userDrawn="1"/>
            </p:nvSpPr>
            <p:spPr>
              <a:xfrm flipH="1">
                <a:off x="5807099" y="-1556"/>
                <a:ext cx="143653" cy="453224"/>
              </a:xfrm>
              <a:custGeom>
                <a:avLst/>
                <a:gdLst>
                  <a:gd name="connsiteX0" fmla="*/ 71561 w 116619"/>
                  <a:gd name="connsiteY0" fmla="*/ 0 h 453224"/>
                  <a:gd name="connsiteX1" fmla="*/ 116619 w 116619"/>
                  <a:gd name="connsiteY1" fmla="*/ 145774 h 453224"/>
                  <a:gd name="connsiteX2" fmla="*/ 0 w 116619"/>
                  <a:gd name="connsiteY2" fmla="*/ 453224 h 453224"/>
                  <a:gd name="connsiteX3" fmla="*/ 71561 w 116619"/>
                  <a:gd name="connsiteY3" fmla="*/ 0 h 453224"/>
                  <a:gd name="connsiteX0" fmla="*/ 78782 w 123840"/>
                  <a:gd name="connsiteY0" fmla="*/ 0 h 453224"/>
                  <a:gd name="connsiteX1" fmla="*/ 123840 w 123840"/>
                  <a:gd name="connsiteY1" fmla="*/ 145774 h 453224"/>
                  <a:gd name="connsiteX2" fmla="*/ 7221 w 123840"/>
                  <a:gd name="connsiteY2" fmla="*/ 453224 h 453224"/>
                  <a:gd name="connsiteX3" fmla="*/ 78782 w 123840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5845 w 140903"/>
                  <a:gd name="connsiteY0" fmla="*/ 0 h 453224"/>
                  <a:gd name="connsiteX1" fmla="*/ 140903 w 140903"/>
                  <a:gd name="connsiteY1" fmla="*/ 145774 h 453224"/>
                  <a:gd name="connsiteX2" fmla="*/ 24284 w 140903"/>
                  <a:gd name="connsiteY2" fmla="*/ 453224 h 453224"/>
                  <a:gd name="connsiteX3" fmla="*/ 95845 w 140903"/>
                  <a:gd name="connsiteY3" fmla="*/ 0 h 453224"/>
                  <a:gd name="connsiteX0" fmla="*/ 98595 w 143653"/>
                  <a:gd name="connsiteY0" fmla="*/ 0 h 453224"/>
                  <a:gd name="connsiteX1" fmla="*/ 143653 w 143653"/>
                  <a:gd name="connsiteY1" fmla="*/ 145774 h 453224"/>
                  <a:gd name="connsiteX2" fmla="*/ 27034 w 143653"/>
                  <a:gd name="connsiteY2" fmla="*/ 453224 h 453224"/>
                  <a:gd name="connsiteX3" fmla="*/ 98595 w 143653"/>
                  <a:gd name="connsiteY3" fmla="*/ 0 h 4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653" h="453224">
                    <a:moveTo>
                      <a:pt x="98595" y="0"/>
                    </a:moveTo>
                    <a:lnTo>
                      <a:pt x="143653" y="145774"/>
                    </a:lnTo>
                    <a:cubicBezTo>
                      <a:pt x="38518" y="232356"/>
                      <a:pt x="50005" y="387847"/>
                      <a:pt x="27034" y="453224"/>
                    </a:cubicBezTo>
                    <a:cubicBezTo>
                      <a:pt x="5831" y="365759"/>
                      <a:pt x="-47179" y="100716"/>
                      <a:pt x="9859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126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9E648-C305-418A-90F5-97A41115E577}" type="datetime1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41334-6052-4D84-85C6-7CB4D7BED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37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28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154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6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9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939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61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4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6F016-02C6-4DDF-A6CE-D294159C7F61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AE831F-5559-42EC-94F1-AFAF28C56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678" r:id="rId18"/>
    <p:sldLayoutId id="2147483774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fadatabase.org/members/viet-nam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18" Type="http://schemas.openxmlformats.org/officeDocument/2006/relationships/image" Target="../media/image18.jpg"/><Relationship Id="rId3" Type="http://schemas.openxmlformats.org/officeDocument/2006/relationships/image" Target="../media/image3.jpg"/><Relationship Id="rId21" Type="http://schemas.openxmlformats.org/officeDocument/2006/relationships/image" Target="../media/image21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17" Type="http://schemas.openxmlformats.org/officeDocument/2006/relationships/image" Target="../media/image17.png"/><Relationship Id="rId2" Type="http://schemas.openxmlformats.org/officeDocument/2006/relationships/image" Target="../media/image2.jpg"/><Relationship Id="rId16" Type="http://schemas.openxmlformats.org/officeDocument/2006/relationships/image" Target="../media/image16.jpg"/><Relationship Id="rId20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5" Type="http://schemas.openxmlformats.org/officeDocument/2006/relationships/image" Target="../media/image15.jpg"/><Relationship Id="rId10" Type="http://schemas.openxmlformats.org/officeDocument/2006/relationships/image" Target="../media/image10.jpg"/><Relationship Id="rId19" Type="http://schemas.openxmlformats.org/officeDocument/2006/relationships/image" Target="../media/image19.jpg"/><Relationship Id="rId4" Type="http://schemas.openxmlformats.org/officeDocument/2006/relationships/image" Target="../media/image4.jpg"/><Relationship Id="rId9" Type="http://schemas.openxmlformats.org/officeDocument/2006/relationships/image" Target="../media/image9.jpg"/><Relationship Id="rId14" Type="http://schemas.openxmlformats.org/officeDocument/2006/relationships/image" Target="../media/image14.jpg"/><Relationship Id="rId22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1" y="1676400"/>
            <a:ext cx="10972800" cy="3276600"/>
          </a:xfrm>
          <a:prstGeom prst="rect">
            <a:avLst/>
          </a:prstGeom>
        </p:spPr>
        <p:txBody>
          <a:bodyPr vert="horz" lIns="108837" tIns="54418" rIns="108837" bIns="54418" rtlCol="0" anchor="ctr">
            <a:noAutofit/>
          </a:bodyPr>
          <a:lstStyle/>
          <a:p>
            <a:pPr algn="ctr" defTabSz="1088365">
              <a:spcBef>
                <a:spcPct val="0"/>
              </a:spcBef>
              <a:defRPr/>
            </a:pPr>
            <a:r>
              <a:rPr lang="en-US" sz="5300" b="1" dirty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Logistics Performance Index</a:t>
            </a:r>
          </a:p>
          <a:p>
            <a:pPr algn="ctr" defTabSz="1088365">
              <a:spcBef>
                <a:spcPct val="0"/>
              </a:spcBef>
              <a:defRPr/>
            </a:pPr>
            <a:r>
              <a:rPr lang="en-US" sz="5300" b="1" dirty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World Bank</a:t>
            </a:r>
          </a:p>
          <a:p>
            <a:pPr lvl="0" algn="ctr">
              <a:spcBef>
                <a:spcPct val="0"/>
              </a:spcBef>
            </a:pPr>
            <a:r>
              <a:rPr lang="en-US" sz="5300" i="1" dirty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http://lpi.worldbank.org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766314" cy="13208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3333FF"/>
                </a:solidFill>
              </a:rPr>
              <a:t>CHỈ SỐ NĂNG LỰC LOGISTICS VIỆT NAM </a:t>
            </a:r>
            <a:r>
              <a:rPr lang="en-US" b="1" dirty="0">
                <a:solidFill>
                  <a:srgbClr val="3333FF"/>
                </a:solidFill>
              </a:rPr>
              <a:t>(LPI)</a:t>
            </a:r>
            <a:endParaRPr lang="en-US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919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0739"/>
            <a:ext cx="10515600" cy="935221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/>
              <a:t>Một</a:t>
            </a:r>
            <a:r>
              <a:rPr lang="en-US" sz="3600" dirty="0"/>
              <a:t> </a:t>
            </a:r>
            <a:r>
              <a:rPr lang="en-US" sz="3600" dirty="0" err="1"/>
              <a:t>số</a:t>
            </a:r>
            <a:r>
              <a:rPr lang="en-US" sz="3600" dirty="0"/>
              <a:t> DN </a:t>
            </a:r>
            <a:r>
              <a:rPr lang="en-US" sz="3600" dirty="0" err="1"/>
              <a:t>cung</a:t>
            </a:r>
            <a:r>
              <a:rPr lang="en-US" sz="3600" dirty="0"/>
              <a:t> </a:t>
            </a:r>
            <a:r>
              <a:rPr lang="en-US" sz="3600" dirty="0" err="1"/>
              <a:t>cấp</a:t>
            </a:r>
            <a:r>
              <a:rPr lang="en-US" sz="3600" dirty="0"/>
              <a:t> </a:t>
            </a:r>
            <a:r>
              <a:rPr lang="en-US" sz="3600" dirty="0" err="1"/>
              <a:t>dịch</a:t>
            </a:r>
            <a:r>
              <a:rPr lang="en-US" sz="3600" dirty="0"/>
              <a:t> </a:t>
            </a:r>
            <a:r>
              <a:rPr lang="en-US" sz="3600" dirty="0" err="1"/>
              <a:t>vụ</a:t>
            </a:r>
            <a:r>
              <a:rPr lang="en-US" sz="3600" dirty="0"/>
              <a:t> logistics </a:t>
            </a:r>
            <a:r>
              <a:rPr lang="en-US" sz="3600" dirty="0" err="1"/>
              <a:t>cho</a:t>
            </a:r>
            <a:r>
              <a:rPr lang="en-US" sz="3600" dirty="0"/>
              <a:t> TMĐT</a:t>
            </a:r>
          </a:p>
        </p:txBody>
      </p:sp>
      <p:sp>
        <p:nvSpPr>
          <p:cNvPr id="4" name="AutoShape 2" descr="Kết quả hình ảnh cho logo giao hàng nhan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60" y="1725418"/>
            <a:ext cx="2409069" cy="137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928" y="1502147"/>
            <a:ext cx="2733423" cy="1656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559" y="1838389"/>
            <a:ext cx="1726580" cy="172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481" y="4516709"/>
            <a:ext cx="1854094" cy="1854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09" y="4000353"/>
            <a:ext cx="1912128" cy="191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018" y="4429424"/>
            <a:ext cx="2711408" cy="180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526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 algn="ctr"/>
            <a:r>
              <a:rPr lang="en-US" b="1" dirty="0">
                <a:solidFill>
                  <a:srgbClr val="3333FF"/>
                </a:solidFill>
              </a:rPr>
              <a:t>IT </a:t>
            </a:r>
            <a:r>
              <a:rPr lang="en-US" b="1" dirty="0" smtClean="0">
                <a:solidFill>
                  <a:srgbClr val="3333FF"/>
                </a:solidFill>
              </a:rPr>
              <a:t>TRONG LOGISTICS</a:t>
            </a:r>
            <a:endParaRPr lang="en-US" dirty="0">
              <a:solidFill>
                <a:srgbClr val="3333FF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8166982"/>
              </p:ext>
            </p:extLst>
          </p:nvPr>
        </p:nvGraphicFramePr>
        <p:xfrm>
          <a:off x="432542" y="1825625"/>
          <a:ext cx="1086733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>
            <a:off x="9239731" y="1478285"/>
            <a:ext cx="2446474" cy="18288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</a:rPr>
              <a:t>Công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nghệ</a:t>
            </a:r>
            <a:r>
              <a:rPr lang="en-US" sz="3200" dirty="0">
                <a:solidFill>
                  <a:schemeClr val="tx1"/>
                </a:solidFill>
              </a:rPr>
              <a:t> in 3D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860" y="4916847"/>
            <a:ext cx="2244782" cy="1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16721" y="6252707"/>
            <a:ext cx="3975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i="1" dirty="0"/>
              <a:t>Thor không có cửa sổ, nặng 21 kg, cao</a:t>
            </a:r>
            <a:r>
              <a:rPr lang="en-US" i="1" dirty="0"/>
              <a:t> </a:t>
            </a:r>
            <a:r>
              <a:rPr lang="en-US" i="1" dirty="0" err="1"/>
              <a:t>gần</a:t>
            </a:r>
            <a:r>
              <a:rPr lang="vi-VN" i="1" dirty="0"/>
              <a:t> 4</a:t>
            </a:r>
            <a:r>
              <a:rPr lang="en-US" i="1" dirty="0"/>
              <a:t>m, </a:t>
            </a:r>
            <a:r>
              <a:rPr lang="en-US" i="1" dirty="0" err="1"/>
              <a:t>triển</a:t>
            </a:r>
            <a:r>
              <a:rPr lang="en-US" i="1" dirty="0"/>
              <a:t> </a:t>
            </a:r>
            <a:r>
              <a:rPr lang="en-US" i="1" dirty="0" err="1"/>
              <a:t>lãm</a:t>
            </a:r>
            <a:r>
              <a:rPr lang="en-US" i="1" dirty="0"/>
              <a:t> HK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0981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1360"/>
            <a:ext cx="10515600" cy="424582"/>
          </a:xfrm>
        </p:spPr>
        <p:txBody>
          <a:bodyPr>
            <a:noAutofit/>
          </a:bodyPr>
          <a:lstStyle/>
          <a:p>
            <a:pPr algn="ctr"/>
            <a:r>
              <a:rPr lang="en-US" altLang="en-US" sz="3200" b="1" dirty="0" err="1"/>
              <a:t>Công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nghệ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ứng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dụng</a:t>
            </a:r>
            <a:r>
              <a:rPr lang="en-US" altLang="en-US" sz="3200" b="1" dirty="0"/>
              <a:t> ở </a:t>
            </a:r>
            <a:r>
              <a:rPr lang="en-US" altLang="en-US" sz="3200" b="1" dirty="0" err="1"/>
              <a:t>những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khâu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nào</a:t>
            </a:r>
            <a:r>
              <a:rPr lang="en-US" altLang="en-US" sz="3200" b="1" dirty="0"/>
              <a:t>?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195441"/>
              </p:ext>
            </p:extLst>
          </p:nvPr>
        </p:nvGraphicFramePr>
        <p:xfrm>
          <a:off x="-409699" y="730331"/>
          <a:ext cx="12938167" cy="6074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62401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878154-6219-40AC-8B5E-A33B7A887BFB}" type="datetime1">
              <a:rPr lang="en-US"/>
              <a:pPr>
                <a:defRPr/>
              </a:pPr>
              <a:t>5/20/2024</a:t>
            </a:fld>
            <a:endParaRPr lang="en-US" dirty="0"/>
          </a:p>
        </p:txBody>
      </p:sp>
      <p:sp>
        <p:nvSpPr>
          <p:cNvPr id="15365" name="TextBox 2"/>
          <p:cNvSpPr txBox="1">
            <a:spLocks noChangeArrowheads="1"/>
          </p:cNvSpPr>
          <p:nvPr/>
        </p:nvSpPr>
        <p:spPr bwMode="auto">
          <a:xfrm>
            <a:off x="67734" y="854181"/>
            <a:ext cx="122978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Các</a:t>
            </a:r>
            <a:r>
              <a:rPr lang="en-US" altLang="en-US" dirty="0"/>
              <a:t> </a:t>
            </a:r>
            <a:r>
              <a:rPr lang="en-US" altLang="en-US" dirty="0" err="1"/>
              <a:t>ứng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</a:t>
            </a:r>
            <a:r>
              <a:rPr lang="en-US" altLang="en-US" dirty="0" err="1"/>
              <a:t>hiện</a:t>
            </a:r>
            <a:r>
              <a:rPr lang="en-US" altLang="en-US" dirty="0"/>
              <a:t> </a:t>
            </a:r>
            <a:r>
              <a:rPr lang="en-US" altLang="en-US" dirty="0" err="1"/>
              <a:t>tại</a:t>
            </a:r>
            <a:r>
              <a:rPr lang="en-US" altLang="en-US" dirty="0"/>
              <a:t> (</a:t>
            </a:r>
            <a:r>
              <a:rPr lang="en-US" altLang="en-US" dirty="0" err="1"/>
              <a:t>nổi</a:t>
            </a:r>
            <a:r>
              <a:rPr lang="en-US" altLang="en-US" dirty="0"/>
              <a:t> </a:t>
            </a:r>
            <a:r>
              <a:rPr lang="en-US" altLang="en-US" dirty="0" err="1"/>
              <a:t>bật</a:t>
            </a:r>
            <a:r>
              <a:rPr lang="en-US" altLang="en-US" dirty="0"/>
              <a:t>)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xu</a:t>
            </a:r>
            <a:r>
              <a:rPr lang="en-US" altLang="en-US" dirty="0"/>
              <a:t> </a:t>
            </a:r>
            <a:r>
              <a:rPr lang="en-US" altLang="en-US" dirty="0" err="1"/>
              <a:t>hướng</a:t>
            </a:r>
            <a:r>
              <a:rPr lang="en-US" altLang="en-US" dirty="0"/>
              <a:t> </a:t>
            </a:r>
            <a:r>
              <a:rPr lang="en-US" altLang="en-US" dirty="0" err="1"/>
              <a:t>tương</a:t>
            </a:r>
            <a:r>
              <a:rPr lang="en-US" altLang="en-US" dirty="0"/>
              <a:t> </a:t>
            </a:r>
            <a:r>
              <a:rPr lang="en-US" altLang="en-US" dirty="0" err="1"/>
              <a:t>lai</a:t>
            </a:r>
            <a:endParaRPr lang="en-US" altLang="en-US" dirty="0"/>
          </a:p>
        </p:txBody>
      </p:sp>
      <p:sp>
        <p:nvSpPr>
          <p:cNvPr id="15366" name="TextBox 4"/>
          <p:cNvSpPr txBox="1">
            <a:spLocks noChangeArrowheads="1"/>
          </p:cNvSpPr>
          <p:nvPr/>
        </p:nvSpPr>
        <p:spPr bwMode="auto">
          <a:xfrm>
            <a:off x="2396067" y="2038350"/>
            <a:ext cx="954616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-</a:t>
            </a:r>
            <a:r>
              <a:rPr lang="en-US" altLang="en-US" sz="2400" dirty="0" err="1"/>
              <a:t>Xe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không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người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lái</a:t>
            </a:r>
            <a:r>
              <a:rPr lang="en-US" altLang="en-US" sz="2400" dirty="0"/>
              <a:t> (drone, droid)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-Robot </a:t>
            </a:r>
            <a:r>
              <a:rPr lang="en-US" altLang="en-US" sz="2400" dirty="0" err="1"/>
              <a:t>kho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hàng</a:t>
            </a:r>
            <a:endParaRPr lang="en-US" altLang="en-US" sz="24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-</a:t>
            </a:r>
            <a:r>
              <a:rPr lang="en-US" altLang="en-US" sz="2400" dirty="0" err="1"/>
              <a:t>Thực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tế</a:t>
            </a:r>
            <a:r>
              <a:rPr lang="en-US" altLang="en-US" sz="2400" dirty="0"/>
              <a:t> </a:t>
            </a:r>
            <a:r>
              <a:rPr lang="en-US" altLang="en-US" sz="2400" dirty="0" err="1"/>
              <a:t>ảo</a:t>
            </a:r>
            <a:r>
              <a:rPr lang="en-US" altLang="en-US" sz="2400" dirty="0"/>
              <a:t> (augmented reality)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-</a:t>
            </a:r>
            <a:r>
              <a:rPr lang="en-US" altLang="en-US" sz="2400" dirty="0" err="1"/>
              <a:t>Giao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hàng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theo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yêu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cầu</a:t>
            </a:r>
            <a:r>
              <a:rPr lang="en-US" altLang="en-US" sz="2400" dirty="0"/>
              <a:t> (demand on delivery)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-</a:t>
            </a:r>
            <a:r>
              <a:rPr lang="en-US" altLang="en-US" sz="2400" dirty="0" err="1"/>
              <a:t>Giao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hàng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chặng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cuối</a:t>
            </a:r>
            <a:r>
              <a:rPr lang="en-US" altLang="en-US" sz="2400" dirty="0"/>
              <a:t> (</a:t>
            </a:r>
            <a:r>
              <a:rPr lang="en-US" altLang="en-US" sz="2400" dirty="0" err="1"/>
              <a:t>uber</a:t>
            </a:r>
            <a:r>
              <a:rPr lang="en-US" altLang="en-US" sz="2400" dirty="0"/>
              <a:t>, drone)</a:t>
            </a:r>
          </a:p>
        </p:txBody>
      </p:sp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3486152" y="4459288"/>
            <a:ext cx="809624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-AI (</a:t>
            </a:r>
            <a:r>
              <a:rPr lang="en-US" altLang="en-US" sz="2800" dirty="0" err="1"/>
              <a:t>trí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tuệ</a:t>
            </a:r>
            <a:r>
              <a:rPr lang="en-US" altLang="en-US" sz="2800" dirty="0"/>
              <a:t> </a:t>
            </a:r>
            <a:r>
              <a:rPr lang="en-US" altLang="en-US" sz="2800" dirty="0" err="1"/>
              <a:t>nhân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tạo</a:t>
            </a:r>
            <a:r>
              <a:rPr lang="en-US" altLang="en-US" sz="2800" dirty="0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-Internet </a:t>
            </a:r>
            <a:r>
              <a:rPr lang="en-US" altLang="en-US" sz="2800" dirty="0" err="1"/>
              <a:t>vạn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vật</a:t>
            </a:r>
            <a:r>
              <a:rPr lang="en-US" altLang="en-US" sz="2800" dirty="0"/>
              <a:t> (internet of things)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-Big data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-</a:t>
            </a:r>
            <a:r>
              <a:rPr lang="en-US" altLang="en-US" sz="2800" dirty="0" err="1"/>
              <a:t>Phân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phối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đa</a:t>
            </a:r>
            <a:r>
              <a:rPr lang="en-US" altLang="en-US" sz="2800" dirty="0"/>
              <a:t> </a:t>
            </a:r>
            <a:r>
              <a:rPr lang="en-US" altLang="en-US" sz="2800" dirty="0" err="1"/>
              <a:t>kênh</a:t>
            </a:r>
            <a:r>
              <a:rPr lang="en-US" altLang="en-US" sz="2800" dirty="0"/>
              <a:t> (Omni-channel: webchat, mobile phone,…)</a:t>
            </a:r>
          </a:p>
        </p:txBody>
      </p:sp>
      <p:sp>
        <p:nvSpPr>
          <p:cNvPr id="15368" name="TextBox 2"/>
          <p:cNvSpPr txBox="1">
            <a:spLocks noChangeArrowheads="1"/>
          </p:cNvSpPr>
          <p:nvPr/>
        </p:nvSpPr>
        <p:spPr bwMode="auto">
          <a:xfrm>
            <a:off x="201085" y="2859089"/>
            <a:ext cx="2036233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/>
              <a:t>Hiện tại</a:t>
            </a:r>
          </a:p>
        </p:txBody>
      </p:sp>
      <p:sp>
        <p:nvSpPr>
          <p:cNvPr id="15369" name="TextBox 12"/>
          <p:cNvSpPr txBox="1">
            <a:spLocks noChangeArrowheads="1"/>
          </p:cNvSpPr>
          <p:nvPr/>
        </p:nvSpPr>
        <p:spPr bwMode="auto">
          <a:xfrm>
            <a:off x="1219201" y="5135564"/>
            <a:ext cx="2036233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/>
              <a:t>Tương lai</a:t>
            </a:r>
          </a:p>
        </p:txBody>
      </p:sp>
    </p:spTree>
    <p:extLst>
      <p:ext uri="{BB962C8B-B14F-4D97-AF65-F5344CB8AC3E}">
        <p14:creationId xmlns:p14="http://schemas.microsoft.com/office/powerpoint/2010/main" val="423496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nimBg="1"/>
      <p:bldP spid="153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1267" y="2549960"/>
            <a:ext cx="7759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3333FF"/>
                </a:solidFill>
              </a:rPr>
              <a:t>Chuyển</a:t>
            </a:r>
            <a:r>
              <a:rPr lang="en-US" sz="4000" b="1" dirty="0" smtClean="0">
                <a:solidFill>
                  <a:srgbClr val="3333FF"/>
                </a:solidFill>
              </a:rPr>
              <a:t> </a:t>
            </a:r>
            <a:r>
              <a:rPr lang="en-US" sz="4000" b="1" dirty="0" err="1" smtClean="0">
                <a:solidFill>
                  <a:srgbClr val="3333FF"/>
                </a:solidFill>
              </a:rPr>
              <a:t>đổi</a:t>
            </a:r>
            <a:r>
              <a:rPr lang="en-US" sz="4000" b="1" dirty="0" smtClean="0">
                <a:solidFill>
                  <a:srgbClr val="3333FF"/>
                </a:solidFill>
              </a:rPr>
              <a:t> </a:t>
            </a:r>
            <a:r>
              <a:rPr lang="en-US" sz="4000" b="1" dirty="0" err="1" smtClean="0">
                <a:solidFill>
                  <a:srgbClr val="3333FF"/>
                </a:solidFill>
              </a:rPr>
              <a:t>số</a:t>
            </a:r>
            <a:r>
              <a:rPr lang="en-US" sz="4000" b="1" dirty="0" smtClean="0">
                <a:solidFill>
                  <a:srgbClr val="3333FF"/>
                </a:solidFill>
              </a:rPr>
              <a:t> </a:t>
            </a:r>
            <a:r>
              <a:rPr lang="en-US" sz="4000" b="1" dirty="0" err="1" smtClean="0">
                <a:solidFill>
                  <a:srgbClr val="3333FF"/>
                </a:solidFill>
              </a:rPr>
              <a:t>trong</a:t>
            </a:r>
            <a:r>
              <a:rPr lang="en-US" sz="4000" b="1" dirty="0" smtClean="0">
                <a:solidFill>
                  <a:srgbClr val="3333FF"/>
                </a:solidFill>
              </a:rPr>
              <a:t> logistics</a:t>
            </a:r>
            <a:endParaRPr lang="en-US" sz="40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5943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ogistics Việt: 4 xu hướng, 5 thách thức và những lưu ý">
            <a:extLst>
              <a:ext uri="{FF2B5EF4-FFF2-40B4-BE49-F238E27FC236}">
                <a16:creationId xmlns:a16="http://schemas.microsoft.com/office/drawing/2014/main" xmlns="" id="{52615387-EFCC-ADAE-0D04-D2C5FD266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68" y="892751"/>
            <a:ext cx="10071668" cy="556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1">
            <a:extLst>
              <a:ext uri="{FF2B5EF4-FFF2-40B4-BE49-F238E27FC236}">
                <a16:creationId xmlns:a16="http://schemas.microsoft.com/office/drawing/2014/main" xmlns="" id="{4F0CB4B0-BA5E-A5D2-891C-F99BC0295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44200"/>
            <a:ext cx="10769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400" dirty="0" err="1">
                <a:solidFill>
                  <a:srgbClr val="0070C0"/>
                </a:solidFill>
              </a:rPr>
              <a:t>Ứng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dụng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công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nghệ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đang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là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dirty="0">
                <a:solidFill>
                  <a:srgbClr val="0070C0"/>
                </a:solidFill>
              </a:rPr>
              <a:t>xu </a:t>
            </a:r>
            <a:r>
              <a:rPr lang="en-US" altLang="en-US" dirty="0" err="1">
                <a:solidFill>
                  <a:srgbClr val="0070C0"/>
                </a:solidFill>
              </a:rPr>
              <a:t>hướng</a:t>
            </a:r>
            <a:r>
              <a:rPr lang="en-US" altLang="en-US" dirty="0">
                <a:solidFill>
                  <a:srgbClr val="0070C0"/>
                </a:solidFill>
              </a:rPr>
              <a:t> </a:t>
            </a:r>
            <a:r>
              <a:rPr lang="en-US" altLang="en-US" dirty="0" err="1">
                <a:solidFill>
                  <a:srgbClr val="0070C0"/>
                </a:solidFill>
              </a:rPr>
              <a:t>nổi</a:t>
            </a:r>
            <a:r>
              <a:rPr lang="en-US" altLang="en-US" dirty="0">
                <a:solidFill>
                  <a:srgbClr val="0070C0"/>
                </a:solidFill>
              </a:rPr>
              <a:t> </a:t>
            </a:r>
            <a:r>
              <a:rPr lang="en-US" altLang="en-US" dirty="0" err="1">
                <a:solidFill>
                  <a:srgbClr val="0070C0"/>
                </a:solidFill>
              </a:rPr>
              <a:t>bật</a:t>
            </a:r>
            <a:r>
              <a:rPr lang="en-US" altLang="en-US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của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thị</a:t>
            </a:r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</a:rPr>
              <a:t>trường</a:t>
            </a:r>
            <a:r>
              <a:rPr lang="en-US" altLang="en-US" sz="2400" dirty="0">
                <a:solidFill>
                  <a:srgbClr val="0070C0"/>
                </a:solidFill>
              </a:rPr>
              <a:t> logistics Việt Nam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A2BD99E-5DCA-E21C-A1D3-6C1F6E35F987}"/>
              </a:ext>
            </a:extLst>
          </p:cNvPr>
          <p:cNvSpPr txBox="1"/>
          <p:nvPr/>
        </p:nvSpPr>
        <p:spPr>
          <a:xfrm>
            <a:off x="1219200" y="6456418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/>
              <a:t>Nguồn</a:t>
            </a:r>
            <a:r>
              <a:rPr lang="en-US" sz="1600" i="1" dirty="0"/>
              <a:t>: Vietnam Report</a:t>
            </a:r>
          </a:p>
        </p:txBody>
      </p:sp>
    </p:spTree>
    <p:extLst>
      <p:ext uri="{BB962C8B-B14F-4D97-AF65-F5344CB8AC3E}">
        <p14:creationId xmlns:p14="http://schemas.microsoft.com/office/powerpoint/2010/main" val="198321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Box 1">
            <a:extLst>
              <a:ext uri="{FF2B5EF4-FFF2-40B4-BE49-F238E27FC236}">
                <a16:creationId xmlns:a16="http://schemas.microsoft.com/office/drawing/2014/main" xmlns="" id="{4F0CB4B0-BA5E-A5D2-891C-F99BC0295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307976"/>
            <a:ext cx="1076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marR="0" lvl="0" indent="0" algn="just" defTabSz="91440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0070C0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dịch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logistics </a:t>
            </a:r>
            <a:r>
              <a:rPr lang="en-US" dirty="0" err="1"/>
              <a:t>của</a:t>
            </a:r>
            <a:r>
              <a:rPr lang="en-US" dirty="0"/>
              <a:t> Việt Nam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nghệ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ở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thấp</a:t>
            </a:r>
            <a:endParaRPr lang="en-US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A2BD99E-5DCA-E21C-A1D3-6C1F6E35F987}"/>
              </a:ext>
            </a:extLst>
          </p:cNvPr>
          <p:cNvSpPr txBox="1"/>
          <p:nvPr/>
        </p:nvSpPr>
        <p:spPr>
          <a:xfrm>
            <a:off x="8991124" y="6519446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/>
              <a:t>Nguồn</a:t>
            </a:r>
            <a:r>
              <a:rPr lang="en-US" sz="1600" i="1" dirty="0"/>
              <a:t>: Vietnam Report</a:t>
            </a:r>
          </a:p>
        </p:txBody>
      </p:sp>
      <p:pic>
        <p:nvPicPr>
          <p:cNvPr id="3" name="Picture 5" descr="3 giai đoạn của chuyển đổi số">
            <a:extLst>
              <a:ext uri="{FF2B5EF4-FFF2-40B4-BE49-F238E27FC236}">
                <a16:creationId xmlns:a16="http://schemas.microsoft.com/office/drawing/2014/main" xmlns="" id="{77761B0B-7179-EA3D-E1C2-091605B3B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84" y="1371600"/>
            <a:ext cx="9127029" cy="489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ight Brace 11">
            <a:extLst>
              <a:ext uri="{FF2B5EF4-FFF2-40B4-BE49-F238E27FC236}">
                <a16:creationId xmlns:a16="http://schemas.microsoft.com/office/drawing/2014/main" xmlns="" id="{2D06D17C-02E0-C4AD-4E46-A3EE52FA1590}"/>
              </a:ext>
            </a:extLst>
          </p:cNvPr>
          <p:cNvSpPr/>
          <p:nvPr/>
        </p:nvSpPr>
        <p:spPr>
          <a:xfrm rot="10800000">
            <a:off x="1995492" y="4337497"/>
            <a:ext cx="711200" cy="1803995"/>
          </a:xfrm>
          <a:prstGeom prst="rightBrac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xmlns="" id="{0E7947B5-6CCB-0D27-DF95-4914FC5A8E59}"/>
              </a:ext>
            </a:extLst>
          </p:cNvPr>
          <p:cNvSpPr/>
          <p:nvPr/>
        </p:nvSpPr>
        <p:spPr>
          <a:xfrm rot="10800000">
            <a:off x="1989384" y="2662869"/>
            <a:ext cx="695779" cy="1636176"/>
          </a:xfrm>
          <a:prstGeom prst="rightBrac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FBFFB46-71C8-FC12-93CF-E78CAEB407A0}"/>
              </a:ext>
            </a:extLst>
          </p:cNvPr>
          <p:cNvSpPr txBox="1"/>
          <p:nvPr/>
        </p:nvSpPr>
        <p:spPr>
          <a:xfrm>
            <a:off x="838925" y="5038321"/>
            <a:ext cx="10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80%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8D167D-87F2-E00B-1E32-3CFB0B780402}"/>
              </a:ext>
            </a:extLst>
          </p:cNvPr>
          <p:cNvSpPr txBox="1"/>
          <p:nvPr/>
        </p:nvSpPr>
        <p:spPr>
          <a:xfrm>
            <a:off x="870857" y="3233658"/>
            <a:ext cx="10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122197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2" grpId="0"/>
      <p:bldP spid="12" grpId="0" animBg="1"/>
      <p:bldP spid="13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xmlns="" id="{6B22261E-35C2-C80F-DE60-7391A4A05C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6797372"/>
              </p:ext>
            </p:extLst>
          </p:nvPr>
        </p:nvGraphicFramePr>
        <p:xfrm>
          <a:off x="1219200" y="1146195"/>
          <a:ext cx="9347200" cy="462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D4FFF0-69C7-3038-AB12-7FAA1BB2A2D1}"/>
              </a:ext>
            </a:extLst>
          </p:cNvPr>
          <p:cNvSpPr txBox="1"/>
          <p:nvPr/>
        </p:nvSpPr>
        <p:spPr>
          <a:xfrm>
            <a:off x="8761863" y="3780662"/>
            <a:ext cx="35317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“</a:t>
            </a:r>
            <a:r>
              <a:rPr lang="vi-VN" b="1" i="1" dirty="0">
                <a:solidFill>
                  <a:srgbClr val="333333"/>
                </a:solidFill>
                <a:effectLst/>
                <a:latin typeface="NotoSans"/>
              </a:rPr>
              <a:t>Người đứng đầu </a:t>
            </a:r>
            <a:r>
              <a:rPr lang="vi-VN" b="0" i="1" dirty="0">
                <a:solidFill>
                  <a:srgbClr val="333333"/>
                </a:solidFill>
                <a:effectLst/>
                <a:latin typeface="NotoSans"/>
              </a:rPr>
              <a:t>mà không muốn thay đổi cách làm thì sẽ không có chuyển đổi số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”</a:t>
            </a:r>
            <a:endParaRPr lang="en-US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557A98C-CA4D-3312-EC36-D55ED898AD11}"/>
              </a:ext>
            </a:extLst>
          </p:cNvPr>
          <p:cNvSpPr txBox="1"/>
          <p:nvPr/>
        </p:nvSpPr>
        <p:spPr>
          <a:xfrm>
            <a:off x="7213600" y="1524000"/>
            <a:ext cx="5181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“</a:t>
            </a:r>
            <a:r>
              <a:rPr lang="vi-VN" b="0" i="1" dirty="0">
                <a:solidFill>
                  <a:srgbClr val="333333"/>
                </a:solidFill>
                <a:effectLst/>
                <a:latin typeface="NotoSans"/>
              </a:rPr>
              <a:t>Chuyển đổi </a:t>
            </a:r>
            <a:r>
              <a:rPr lang="vi-VN" b="1" i="1" dirty="0">
                <a:solidFill>
                  <a:srgbClr val="333333"/>
                </a:solidFill>
                <a:effectLst/>
                <a:latin typeface="NotoSans"/>
              </a:rPr>
              <a:t>cách làm là chính</a:t>
            </a:r>
            <a:r>
              <a:rPr lang="vi-VN" b="0" i="1" dirty="0">
                <a:solidFill>
                  <a:srgbClr val="333333"/>
                </a:solidFill>
                <a:effectLst/>
                <a:latin typeface="NotoSans"/>
              </a:rPr>
              <a:t>, là mục tiêu, công nghệ số chỉ là phương tiện thực </a:t>
            </a:r>
            <a:r>
              <a:rPr lang="vi-VN" b="0" i="1" dirty="0" smtClean="0">
                <a:solidFill>
                  <a:srgbClr val="333333"/>
                </a:solidFill>
                <a:effectLst/>
                <a:latin typeface="NotoSans"/>
              </a:rPr>
              <a:t>hiện</a:t>
            </a:r>
            <a:r>
              <a:rPr lang="en-US" b="0" i="1" dirty="0" smtClean="0">
                <a:solidFill>
                  <a:srgbClr val="333333"/>
                </a:solidFill>
                <a:effectLst/>
                <a:latin typeface="NotoSans"/>
              </a:rPr>
              <a:t>”</a:t>
            </a:r>
            <a:endParaRPr lang="en-US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B068222-CCD3-03CA-4585-15747AF6CE77}"/>
              </a:ext>
            </a:extLst>
          </p:cNvPr>
          <p:cNvSpPr txBox="1"/>
          <p:nvPr/>
        </p:nvSpPr>
        <p:spPr>
          <a:xfrm>
            <a:off x="226423" y="5801417"/>
            <a:ext cx="701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b="1" i="0" dirty="0">
                <a:solidFill>
                  <a:srgbClr val="333333"/>
                </a:solidFill>
                <a:effectLst/>
                <a:latin typeface="NotoSans"/>
              </a:rPr>
              <a:t>Phát biểu của Bộ trưởng Nguyễn Mạnh Hùng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D31A372-1F62-8DC6-60AB-F93E413C3C9C}"/>
              </a:ext>
            </a:extLst>
          </p:cNvPr>
          <p:cNvSpPr txBox="1"/>
          <p:nvPr/>
        </p:nvSpPr>
        <p:spPr>
          <a:xfrm>
            <a:off x="-23223" y="2447331"/>
            <a:ext cx="39145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“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Tập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trung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vào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việc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đặt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ra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bài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toán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,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vào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việc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1" i="1" dirty="0" err="1">
                <a:solidFill>
                  <a:srgbClr val="333333"/>
                </a:solidFill>
                <a:effectLst/>
                <a:latin typeface="NotoSans"/>
              </a:rPr>
              <a:t>sử</a:t>
            </a:r>
            <a:r>
              <a:rPr lang="en-US" b="1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1" i="1" dirty="0" err="1">
                <a:solidFill>
                  <a:srgbClr val="333333"/>
                </a:solidFill>
                <a:effectLst/>
                <a:latin typeface="NotoSans"/>
              </a:rPr>
              <a:t>dụng</a:t>
            </a:r>
            <a:r>
              <a:rPr lang="en-US" b="1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ngay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từ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giai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đoạn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phát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triển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 ban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NotoSans"/>
              </a:rPr>
              <a:t>đầu</a:t>
            </a:r>
            <a:r>
              <a:rPr lang="en-US" b="0" i="1" dirty="0">
                <a:solidFill>
                  <a:srgbClr val="333333"/>
                </a:solidFill>
                <a:effectLst/>
                <a:latin typeface="NotoSans"/>
              </a:rPr>
              <a:t>”</a:t>
            </a:r>
            <a:endParaRPr lang="en-US" i="1" dirty="0"/>
          </a:p>
        </p:txBody>
      </p:sp>
      <p:sp>
        <p:nvSpPr>
          <p:cNvPr id="8" name="TextBox 21">
            <a:extLst>
              <a:ext uri="{FF2B5EF4-FFF2-40B4-BE49-F238E27FC236}">
                <a16:creationId xmlns:a16="http://schemas.microsoft.com/office/drawing/2014/main" xmlns="" id="{21B471DA-E7AE-AE86-AAE5-ADA48C68C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" y="228601"/>
            <a:ext cx="108712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alt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toán</a:t>
            </a:r>
            <a:r>
              <a:rPr kumimoji="0" lang="en-US" alt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</a:rPr>
              <a:t>CĐS…</a:t>
            </a:r>
            <a:endParaRPr kumimoji="0" lang="en-US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56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86A1D6-A038-43DE-AB3D-36F2B6A22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9786A1D6-A038-43DE-AB3D-36F2B6A22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9786A1D6-A038-43DE-AB3D-36F2B6A22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E77DF5A-311A-456D-AFB6-2EA7CE64F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DE77DF5A-311A-456D-AFB6-2EA7CE64F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DE77DF5A-311A-456D-AFB6-2EA7CE64F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55FC2F-3F7E-4718-9452-1B649FB4C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graphicEl>
                                              <a:dgm id="{1C55FC2F-3F7E-4718-9452-1B649FB4C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graphicEl>
                                              <a:dgm id="{1C55FC2F-3F7E-4718-9452-1B649FB4C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5A297FE-35B7-4E47-AE5A-62A32771BD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E5A297FE-35B7-4E47-AE5A-62A32771BD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graphicEl>
                                              <a:dgm id="{E5A297FE-35B7-4E47-AE5A-62A32771BD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4702744-A8C1-4E16-A33C-6B100384AB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graphicEl>
                                              <a:dgm id="{64702744-A8C1-4E16-A33C-6B100384AB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graphicEl>
                                              <a:dgm id="{64702744-A8C1-4E16-A33C-6B100384AB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F2D85F0-E792-49F1-A7B9-5937BE8D9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graphicEl>
                                              <a:dgm id="{8F2D85F0-E792-49F1-A7B9-5937BE8D9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graphicEl>
                                              <a:dgm id="{8F2D85F0-E792-49F1-A7B9-5937BE8D9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P spid="5" grpId="0"/>
      <p:bldP spid="7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5373" y="2504893"/>
            <a:ext cx="7836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3333FF"/>
                </a:solidFill>
              </a:rPr>
              <a:t>TẠO THUẬN LỢI THƯƠNG MẠI</a:t>
            </a:r>
          </a:p>
        </p:txBody>
      </p:sp>
    </p:spTree>
    <p:extLst>
      <p:ext uri="{BB962C8B-B14F-4D97-AF65-F5344CB8AC3E}">
        <p14:creationId xmlns:p14="http://schemas.microsoft.com/office/powerpoint/2010/main" val="385086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293" y="304801"/>
            <a:ext cx="9076307" cy="552471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Tạo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thuận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lợi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thương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mại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gì</a:t>
            </a:r>
            <a:r>
              <a:rPr lang="fr-FR" sz="32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AutoShape 6"/>
          <p:cNvSpPr txBox="1">
            <a:spLocks noChangeArrowheads="1"/>
          </p:cNvSpPr>
          <p:nvPr/>
        </p:nvSpPr>
        <p:spPr bwMode="auto">
          <a:xfrm rot="20750625">
            <a:off x="414866" y="1792290"/>
            <a:ext cx="3153833" cy="1597025"/>
          </a:xfrm>
          <a:prstGeom prst="flowChartPunchedTape">
            <a:avLst/>
          </a:prstGeom>
          <a:solidFill>
            <a:srgbClr val="FFCC66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–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DB87E"/>
              </a:buClr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  <a:defRPr/>
            </a:pPr>
            <a:r>
              <a:rPr lang="en-US" dirty="0" err="1">
                <a:solidFill>
                  <a:srgbClr val="7030A0"/>
                </a:solidFill>
              </a:rPr>
              <a:t>Các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biện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pháp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tại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cửa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khẩu</a:t>
            </a:r>
            <a:r>
              <a:rPr lang="en-US" dirty="0">
                <a:solidFill>
                  <a:srgbClr val="7030A0"/>
                </a:solidFill>
              </a:rPr>
              <a:t>?</a:t>
            </a:r>
            <a:endParaRPr lang="th-TH" dirty="0">
              <a:solidFill>
                <a:srgbClr val="7030A0"/>
              </a:solidFill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 rot="1423737">
            <a:off x="945603" y="4260175"/>
            <a:ext cx="3905251" cy="1489075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Cơ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sở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hạ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tầng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? </a:t>
            </a:r>
            <a:endParaRPr lang="th-TH" sz="24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7975658" y="2023212"/>
            <a:ext cx="3242733" cy="207645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600"/>
              </a:spcBef>
              <a:defRPr sz="24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550"/>
              </a:spcBef>
              <a:defRPr sz="22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550"/>
              </a:spcBef>
              <a:defRPr sz="22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500"/>
              </a:spcBef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500"/>
              </a:spcBef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Các</a:t>
            </a:r>
            <a:r>
              <a:rPr lang="en-US" alt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biện</a:t>
            </a:r>
            <a:r>
              <a:rPr lang="en-US" alt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pháp</a:t>
            </a:r>
            <a:r>
              <a:rPr lang="en-US" alt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phi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thuế</a:t>
            </a:r>
            <a:r>
              <a:rPr lang="en-US" alt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quan</a:t>
            </a:r>
            <a:r>
              <a:rPr lang="en-US" alt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?</a:t>
            </a:r>
            <a:endParaRPr lang="th-TH" altLang="en-US" sz="2000" dirty="0">
              <a:solidFill>
                <a:schemeClr val="accent6">
                  <a:lumMod val="40000"/>
                  <a:lumOff val="60000"/>
                </a:schemeClr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 rot="-1047906">
            <a:off x="6772650" y="534636"/>
            <a:ext cx="3769783" cy="1347787"/>
          </a:xfrm>
          <a:prstGeom prst="flowChartPunchedTape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Thủ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tục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hải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quan</a:t>
            </a:r>
            <a:r>
              <a:rPr lang="en-US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?</a:t>
            </a:r>
            <a:endParaRPr lang="th-TH" sz="2400" b="1" dirty="0">
              <a:solidFill>
                <a:schemeClr val="accent5">
                  <a:lumMod val="40000"/>
                  <a:lumOff val="60000"/>
                </a:schemeClr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3215680" y="1300348"/>
            <a:ext cx="4241800" cy="34702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6363" y="12943"/>
                </a:moveTo>
                <a:cubicBezTo>
                  <a:pt x="16626" y="12259"/>
                  <a:pt x="16762" y="11532"/>
                  <a:pt x="16762" y="10800"/>
                </a:cubicBezTo>
                <a:cubicBezTo>
                  <a:pt x="16762" y="7507"/>
                  <a:pt x="14092" y="4838"/>
                  <a:pt x="10800" y="4838"/>
                </a:cubicBezTo>
                <a:cubicBezTo>
                  <a:pt x="10067" y="4837"/>
                  <a:pt x="9340" y="4973"/>
                  <a:pt x="8656" y="5236"/>
                </a:cubicBezTo>
                <a:lnTo>
                  <a:pt x="16363" y="12943"/>
                </a:lnTo>
                <a:close/>
                <a:moveTo>
                  <a:pt x="5236" y="8656"/>
                </a:moveTo>
                <a:cubicBezTo>
                  <a:pt x="4973" y="9340"/>
                  <a:pt x="4838" y="10067"/>
                  <a:pt x="4838" y="10799"/>
                </a:cubicBezTo>
                <a:cubicBezTo>
                  <a:pt x="4838" y="14092"/>
                  <a:pt x="7507" y="16762"/>
                  <a:pt x="10800" y="16762"/>
                </a:cubicBezTo>
                <a:cubicBezTo>
                  <a:pt x="11532" y="16762"/>
                  <a:pt x="12259" y="16626"/>
                  <a:pt x="12943" y="16363"/>
                </a:cubicBezTo>
                <a:lnTo>
                  <a:pt x="5236" y="8656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GB" sz="24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 rot="2426229">
            <a:off x="3436136" y="2946291"/>
            <a:ext cx="40201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defRPr sz="24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550"/>
              </a:spcBef>
              <a:defRPr sz="22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550"/>
              </a:spcBef>
              <a:defRPr sz="22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500"/>
              </a:spcBef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500"/>
              </a:spcBef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Std Med" pitchFamily="34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Thương</a:t>
            </a:r>
            <a:r>
              <a:rPr lang="en-US" alt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mại</a:t>
            </a:r>
            <a:r>
              <a:rPr lang="en-US" alt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&amp; an </a:t>
            </a:r>
            <a:r>
              <a:rPr lang="en-US" altLang="en-US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ninh</a:t>
            </a:r>
            <a:r>
              <a:rPr lang="en-US" alt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? </a:t>
            </a:r>
            <a:endParaRPr lang="th-TH" alt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 rot="422825">
            <a:off x="6521666" y="4395662"/>
            <a:ext cx="4804833" cy="1883194"/>
          </a:xfrm>
          <a:prstGeom prst="flowChartMultidocumen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Đơn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giản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thủ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tục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và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chứng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từ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thương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>
                <a:latin typeface="Arial" charset="0"/>
                <a:ea typeface="Arial Unicode MS" pitchFamily="34" charset="-128"/>
                <a:cs typeface="Arial Unicode MS" pitchFamily="34" charset="-128"/>
              </a:rPr>
              <a:t>mại</a:t>
            </a:r>
            <a:r>
              <a:rPr lang="en-US" sz="2000" b="1" dirty="0">
                <a:latin typeface="Arial" charset="0"/>
                <a:ea typeface="Arial Unicode MS" pitchFamily="34" charset="-128"/>
                <a:cs typeface="Arial Unicode MS" pitchFamily="34" charset="-128"/>
              </a:rPr>
              <a:t>? </a:t>
            </a:r>
            <a:endParaRPr lang="th-TH" sz="2000" b="1" dirty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14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082857" y="-1"/>
            <a:ext cx="2964286" cy="47863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6430284" y="5266015"/>
            <a:ext cx="2399857" cy="738643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(CHỈ SỐ KẾT NỐI VẬN TẢI BIỂN)</a:t>
            </a:r>
            <a:endParaRPr lang="en-US" sz="1400" dirty="0">
              <a:solidFill>
                <a:schemeClr val="bg1"/>
              </a:solidFill>
              <a:ea typeface="Lato Light" charset="0"/>
              <a:cs typeface="Lato Ligh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1982" y="604674"/>
            <a:ext cx="2399857" cy="5109070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latin typeface="Lato Light"/>
                <a:cs typeface="Lato Light"/>
              </a:rPr>
              <a:t>CHỈ SỐ TẠO THUẬN LỢI 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latin typeface="Lato Light"/>
                <a:cs typeface="Lato Light"/>
              </a:rPr>
              <a:t>VẬN 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latin typeface="Lato Light"/>
                <a:cs typeface="Lato Light"/>
              </a:rPr>
              <a:t>TẢI</a:t>
            </a:r>
            <a:endParaRPr lang="en-US" sz="3600" b="1" dirty="0">
              <a:ea typeface="Lato Light" charset="0"/>
              <a:cs typeface="Lato Light"/>
            </a:endParaRPr>
          </a:p>
        </p:txBody>
      </p:sp>
      <p:sp>
        <p:nvSpPr>
          <p:cNvPr id="47" name="Freeform 109"/>
          <p:cNvSpPr>
            <a:spLocks noChangeArrowheads="1"/>
          </p:cNvSpPr>
          <p:nvPr/>
        </p:nvSpPr>
        <p:spPr bwMode="auto">
          <a:xfrm>
            <a:off x="4266175" y="728408"/>
            <a:ext cx="713585" cy="713587"/>
          </a:xfrm>
          <a:custGeom>
            <a:avLst/>
            <a:gdLst>
              <a:gd name="T0" fmla="*/ 324 w 634"/>
              <a:gd name="T1" fmla="*/ 0 h 634"/>
              <a:gd name="T2" fmla="*/ 324 w 634"/>
              <a:gd name="T3" fmla="*/ 633 h 634"/>
              <a:gd name="T4" fmla="*/ 324 w 634"/>
              <a:gd name="T5" fmla="*/ 0 h 634"/>
              <a:gd name="T6" fmla="*/ 545 w 634"/>
              <a:gd name="T7" fmla="*/ 162 h 634"/>
              <a:gd name="T8" fmla="*/ 442 w 634"/>
              <a:gd name="T9" fmla="*/ 294 h 634"/>
              <a:gd name="T10" fmla="*/ 545 w 634"/>
              <a:gd name="T11" fmla="*/ 162 h 634"/>
              <a:gd name="T12" fmla="*/ 516 w 634"/>
              <a:gd name="T13" fmla="*/ 133 h 634"/>
              <a:gd name="T14" fmla="*/ 383 w 634"/>
              <a:gd name="T15" fmla="*/ 59 h 634"/>
              <a:gd name="T16" fmla="*/ 236 w 634"/>
              <a:gd name="T17" fmla="*/ 294 h 634"/>
              <a:gd name="T18" fmla="*/ 251 w 634"/>
              <a:gd name="T19" fmla="*/ 192 h 634"/>
              <a:gd name="T20" fmla="*/ 383 w 634"/>
              <a:gd name="T21" fmla="*/ 192 h 634"/>
              <a:gd name="T22" fmla="*/ 236 w 634"/>
              <a:gd name="T23" fmla="*/ 294 h 634"/>
              <a:gd name="T24" fmla="*/ 398 w 634"/>
              <a:gd name="T25" fmla="*/ 339 h 634"/>
              <a:gd name="T26" fmla="*/ 324 w 634"/>
              <a:gd name="T27" fmla="*/ 442 h 634"/>
              <a:gd name="T28" fmla="*/ 236 w 634"/>
              <a:gd name="T29" fmla="*/ 339 h 634"/>
              <a:gd name="T30" fmla="*/ 295 w 634"/>
              <a:gd name="T31" fmla="*/ 44 h 634"/>
              <a:gd name="T32" fmla="*/ 324 w 634"/>
              <a:gd name="T33" fmla="*/ 44 h 634"/>
              <a:gd name="T34" fmla="*/ 383 w 634"/>
              <a:gd name="T35" fmla="*/ 162 h 634"/>
              <a:gd name="T36" fmla="*/ 265 w 634"/>
              <a:gd name="T37" fmla="*/ 162 h 634"/>
              <a:gd name="T38" fmla="*/ 251 w 634"/>
              <a:gd name="T39" fmla="*/ 59 h 634"/>
              <a:gd name="T40" fmla="*/ 221 w 634"/>
              <a:gd name="T41" fmla="*/ 147 h 634"/>
              <a:gd name="T42" fmla="*/ 251 w 634"/>
              <a:gd name="T43" fmla="*/ 59 h 634"/>
              <a:gd name="T44" fmla="*/ 89 w 634"/>
              <a:gd name="T45" fmla="*/ 162 h 634"/>
              <a:gd name="T46" fmla="*/ 207 w 634"/>
              <a:gd name="T47" fmla="*/ 294 h 634"/>
              <a:gd name="T48" fmla="*/ 89 w 634"/>
              <a:gd name="T49" fmla="*/ 162 h 634"/>
              <a:gd name="T50" fmla="*/ 89 w 634"/>
              <a:gd name="T51" fmla="*/ 471 h 634"/>
              <a:gd name="T52" fmla="*/ 207 w 634"/>
              <a:gd name="T53" fmla="*/ 339 h 634"/>
              <a:gd name="T54" fmla="*/ 89 w 634"/>
              <a:gd name="T55" fmla="*/ 471 h 634"/>
              <a:gd name="T56" fmla="*/ 118 w 634"/>
              <a:gd name="T57" fmla="*/ 501 h 634"/>
              <a:gd name="T58" fmla="*/ 251 w 634"/>
              <a:gd name="T59" fmla="*/ 589 h 634"/>
              <a:gd name="T60" fmla="*/ 339 w 634"/>
              <a:gd name="T61" fmla="*/ 589 h 634"/>
              <a:gd name="T62" fmla="*/ 324 w 634"/>
              <a:gd name="T63" fmla="*/ 589 h 634"/>
              <a:gd name="T64" fmla="*/ 265 w 634"/>
              <a:gd name="T65" fmla="*/ 471 h 634"/>
              <a:gd name="T66" fmla="*/ 383 w 634"/>
              <a:gd name="T67" fmla="*/ 471 h 634"/>
              <a:gd name="T68" fmla="*/ 383 w 634"/>
              <a:gd name="T69" fmla="*/ 589 h 634"/>
              <a:gd name="T70" fmla="*/ 412 w 634"/>
              <a:gd name="T71" fmla="*/ 486 h 634"/>
              <a:gd name="T72" fmla="*/ 383 w 634"/>
              <a:gd name="T73" fmla="*/ 589 h 634"/>
              <a:gd name="T74" fmla="*/ 545 w 634"/>
              <a:gd name="T75" fmla="*/ 471 h 634"/>
              <a:gd name="T76" fmla="*/ 442 w 634"/>
              <a:gd name="T77" fmla="*/ 339 h 634"/>
              <a:gd name="T78" fmla="*/ 545 w 634"/>
              <a:gd name="T79" fmla="*/ 47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45720" tIns="22860" rIns="45720" bIns="22860" anchor="ctr"/>
          <a:lstStyle/>
          <a:p>
            <a:pPr>
              <a:defRPr/>
            </a:pPr>
            <a:endParaRPr lang="en-US" dirty="0">
              <a:latin typeface="Lato Light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83924" y="1471877"/>
            <a:ext cx="2389958" cy="1600418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pPr algn="ctr"/>
            <a:r>
              <a:rPr lang="en-US" sz="2400" b="1" dirty="0"/>
              <a:t>LOGISTICS PERFORMANCE INDEX</a:t>
            </a:r>
          </a:p>
          <a:p>
            <a:pPr algn="ctr"/>
            <a:endParaRPr lang="en-US" sz="2400" b="1" dirty="0">
              <a:latin typeface="Lato Light"/>
              <a:ea typeface="Lato Light" charset="0"/>
              <a:cs typeface="Lato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5297" y="2888228"/>
            <a:ext cx="2287212" cy="969496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(CHỈ SỐ NĂNG LỰC QUỐC GIA VỀ LOGISTICS)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16182" y="4143010"/>
            <a:ext cx="2227133" cy="969496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 LINER SHIPPING CONNECTIVITY INDEX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4098" name="Picture 2" descr="Kết quả hình ảnh cho logistics performance report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775" y="4997390"/>
            <a:ext cx="3060256" cy="1721257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2" name="Rectangle 1"/>
          <p:cNvSpPr/>
          <p:nvPr/>
        </p:nvSpPr>
        <p:spPr>
          <a:xfrm>
            <a:off x="6916265" y="1021337"/>
            <a:ext cx="2964286" cy="4786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285750" indent="-285750">
              <a:spcAft>
                <a:spcPts val="1750"/>
              </a:spcAft>
              <a:buFont typeface="Arial" pitchFamily="34" charset="0"/>
              <a:buChar char="•"/>
            </a:pPr>
            <a:r>
              <a:rPr lang="en-US" sz="2000" b="1" dirty="0" err="1">
                <a:solidFill>
                  <a:schemeClr val="tx1"/>
                </a:solidFill>
              </a:rPr>
              <a:t>Ngân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hàng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Thế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giới</a:t>
            </a:r>
            <a:r>
              <a:rPr lang="en-US" sz="2000" b="1" dirty="0">
                <a:solidFill>
                  <a:schemeClr val="tx1"/>
                </a:solidFill>
              </a:rPr>
              <a:t> (WB) </a:t>
            </a:r>
          </a:p>
          <a:p>
            <a:pPr marL="285750" indent="-285750">
              <a:spcAft>
                <a:spcPts val="1750"/>
              </a:spcAft>
              <a:buFont typeface="Arial" pitchFamily="34" charset="0"/>
              <a:buChar char="•"/>
            </a:pPr>
            <a:r>
              <a:rPr lang="en-US" sz="2000" b="1" dirty="0" err="1">
                <a:solidFill>
                  <a:schemeClr val="tx1"/>
                </a:solidFill>
              </a:rPr>
              <a:t>Đánh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giá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sự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phát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triển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ngành</a:t>
            </a:r>
            <a:r>
              <a:rPr lang="en-US" sz="2000" b="1" dirty="0">
                <a:solidFill>
                  <a:schemeClr val="tx1"/>
                </a:solidFill>
              </a:rPr>
              <a:t> logistics </a:t>
            </a:r>
            <a:r>
              <a:rPr lang="en-US" sz="2000" b="1" dirty="0" err="1">
                <a:solidFill>
                  <a:schemeClr val="tx1"/>
                </a:solidFill>
              </a:rPr>
              <a:t>của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mỗi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quốc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gia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dựa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trên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chỉ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số</a:t>
            </a:r>
            <a:endParaRPr lang="en-US" sz="2000" b="1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75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2007/2023 </a:t>
            </a:r>
            <a:r>
              <a:rPr lang="en-US" sz="2000" b="1" dirty="0">
                <a:solidFill>
                  <a:schemeClr val="tx1"/>
                </a:solidFill>
              </a:rPr>
              <a:t>– </a:t>
            </a:r>
            <a:r>
              <a:rPr lang="en-US" sz="2000" b="1" dirty="0" smtClean="0">
                <a:solidFill>
                  <a:schemeClr val="tx1"/>
                </a:solidFill>
              </a:rPr>
              <a:t>140/159 </a:t>
            </a:r>
            <a:r>
              <a:rPr lang="en-US" sz="2000" b="1" dirty="0" err="1">
                <a:solidFill>
                  <a:schemeClr val="tx1"/>
                </a:solidFill>
              </a:rPr>
              <a:t>quốc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gia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spcAft>
                <a:spcPts val="175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6 </a:t>
            </a:r>
            <a:r>
              <a:rPr lang="en-US" sz="2000" b="1" dirty="0" err="1">
                <a:solidFill>
                  <a:schemeClr val="tx1"/>
                </a:solidFill>
              </a:rPr>
              <a:t>chỉ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số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thành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phần</a:t>
            </a:r>
            <a:endParaRPr lang="en-US" sz="2000" b="1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75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#1: </a:t>
            </a:r>
            <a:r>
              <a:rPr lang="en-US" sz="2000" b="1" dirty="0" smtClean="0">
                <a:solidFill>
                  <a:schemeClr val="tx1"/>
                </a:solidFill>
              </a:rPr>
              <a:t>Singapore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53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1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11" y="373087"/>
            <a:ext cx="9076307" cy="552471"/>
          </a:xfrm>
        </p:spPr>
        <p:txBody>
          <a:bodyPr>
            <a:noAutofit/>
          </a:bodyPr>
          <a:lstStyle/>
          <a:p>
            <a:r>
              <a:rPr lang="en-US" altLang="fr-FR" sz="3600" b="1" dirty="0" err="1"/>
              <a:t>Nguyên</a:t>
            </a:r>
            <a:r>
              <a:rPr lang="en-US" altLang="fr-FR" sz="3600" b="1" dirty="0"/>
              <a:t> </a:t>
            </a:r>
            <a:r>
              <a:rPr lang="en-US" altLang="fr-FR" sz="3600" b="1" dirty="0" err="1"/>
              <a:t>tắc</a:t>
            </a:r>
            <a:r>
              <a:rPr lang="en-US" altLang="fr-FR" sz="3600" b="1" dirty="0"/>
              <a:t> </a:t>
            </a:r>
            <a:r>
              <a:rPr lang="en-US" altLang="fr-FR" sz="3600" b="1" dirty="0" err="1"/>
              <a:t>tạo</a:t>
            </a:r>
            <a:r>
              <a:rPr lang="en-US" altLang="fr-FR" sz="3600" b="1" dirty="0"/>
              <a:t> </a:t>
            </a:r>
            <a:r>
              <a:rPr lang="en-US" altLang="fr-FR" sz="3600" b="1" dirty="0" err="1"/>
              <a:t>thuận</a:t>
            </a:r>
            <a:r>
              <a:rPr lang="en-US" altLang="fr-FR" sz="3600" b="1" dirty="0"/>
              <a:t> </a:t>
            </a:r>
            <a:r>
              <a:rPr lang="en-US" altLang="fr-FR" sz="3600" b="1" dirty="0" err="1"/>
              <a:t>lợi</a:t>
            </a:r>
            <a:r>
              <a:rPr lang="en-US" altLang="fr-FR" sz="3600" b="1" dirty="0"/>
              <a:t> </a:t>
            </a:r>
            <a:r>
              <a:rPr lang="en-US" altLang="fr-FR" sz="3600" b="1" dirty="0" err="1"/>
              <a:t>thương</a:t>
            </a:r>
            <a:r>
              <a:rPr lang="en-US" altLang="fr-FR" sz="3600" b="1" dirty="0"/>
              <a:t> </a:t>
            </a:r>
            <a:r>
              <a:rPr lang="en-US" altLang="fr-FR" sz="3600" b="1" dirty="0" err="1"/>
              <a:t>mại</a:t>
            </a:r>
            <a:endParaRPr lang="fr-FR" sz="36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919673" y="5786015"/>
            <a:ext cx="609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Thông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tin,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sử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dụng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IT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hiệu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quả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549740" y="1133867"/>
            <a:ext cx="4734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vi-VN" altLang="fr-FR" sz="2800" b="1" dirty="0">
                <a:solidFill>
                  <a:schemeClr val="accent1"/>
                </a:solidFill>
                <a:cs typeface="Arial" pitchFamily="34" charset="0"/>
              </a:rPr>
              <a:t>Pháp luật và các quy định</a:t>
            </a:r>
            <a:endParaRPr lang="en-US" altLang="fr-FR" sz="2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3339" y="3041338"/>
            <a:ext cx="252095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R</a:t>
            </a:r>
            <a:r>
              <a:rPr lang="vi-VN" altLang="fr-FR" sz="2800" b="1" dirty="0">
                <a:solidFill>
                  <a:schemeClr val="accent1"/>
                </a:solidFill>
                <a:cs typeface="Arial" pitchFamily="34" charset="0"/>
              </a:rPr>
              <a:t>õ ràng, cụ thể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,</a:t>
            </a:r>
            <a:r>
              <a:rPr lang="vi-VN" altLang="fr-FR" sz="2800" b="1" dirty="0">
                <a:solidFill>
                  <a:schemeClr val="accent1"/>
                </a:solidFill>
                <a:cs typeface="Arial" pitchFamily="34" charset="0"/>
              </a:rPr>
              <a:t> dễ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tiếp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cận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vi-VN" altLang="fr-FR" sz="2800" b="1" dirty="0">
                <a:solidFill>
                  <a:schemeClr val="accent1"/>
                </a:solidFill>
                <a:cs typeface="Arial" pitchFamily="34" charset="0"/>
              </a:rPr>
              <a:t>cho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các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bên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vi-VN" altLang="fr-FR" sz="2800" b="1" dirty="0">
                <a:solidFill>
                  <a:schemeClr val="accent1"/>
                </a:solidFill>
                <a:cs typeface="Arial" pitchFamily="34" charset="0"/>
              </a:rPr>
              <a:t>liên quan</a:t>
            </a:r>
            <a:endParaRPr lang="en-US" altLang="fr-FR" sz="2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317994" y="3653731"/>
            <a:ext cx="261075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Quy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trình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quản</a:t>
            </a:r>
            <a:r>
              <a:rPr lang="en-US" altLang="fr-FR" sz="28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fr-FR" sz="2800" b="1" dirty="0" err="1">
                <a:solidFill>
                  <a:schemeClr val="accent1"/>
                </a:solidFill>
                <a:cs typeface="Arial" pitchFamily="34" charset="0"/>
              </a:rPr>
              <a:t>lý</a:t>
            </a:r>
            <a:endParaRPr lang="en-US" altLang="fr-FR" sz="2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5" name="Group 21"/>
          <p:cNvGrpSpPr/>
          <p:nvPr/>
        </p:nvGrpSpPr>
        <p:grpSpPr>
          <a:xfrm>
            <a:off x="3147362" y="2209757"/>
            <a:ext cx="5897276" cy="3335468"/>
            <a:chOff x="2568079" y="2209757"/>
            <a:chExt cx="4422957" cy="3335468"/>
          </a:xfrm>
        </p:grpSpPr>
        <p:sp>
          <p:nvSpPr>
            <p:cNvPr id="8" name="Rectangle 7"/>
            <p:cNvSpPr/>
            <p:nvPr/>
          </p:nvSpPr>
          <p:spPr bwMode="auto">
            <a:xfrm>
              <a:off x="3367088" y="2484809"/>
              <a:ext cx="2779712" cy="407987"/>
            </a:xfrm>
            <a:prstGeom prst="rect">
              <a:avLst/>
            </a:prstGeom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bg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ClrTx/>
                <a:buSzTx/>
                <a:buFontTx/>
                <a:buNone/>
                <a:defRPr/>
              </a:pPr>
              <a:r>
                <a:rPr lang="en-US" sz="1600" b="1" dirty="0">
                  <a:solidFill>
                    <a:srgbClr val="7030A0"/>
                  </a:solidFill>
                  <a:latin typeface="Albertus (W1)" pitchFamily="34" charset="0"/>
                  <a:cs typeface="Calibri" pitchFamily="34" charset="0"/>
                </a:rPr>
                <a:t>HÀI HÒA HÓA</a:t>
              </a:r>
              <a:endParaRPr lang="en-US" b="1" dirty="0">
                <a:solidFill>
                  <a:srgbClr val="7030A0"/>
                </a:solidFill>
                <a:latin typeface="Albertus (W1)" pitchFamily="34" charset="0"/>
                <a:cs typeface="Calibri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 rot="16200000">
              <a:off x="2134395" y="3693691"/>
              <a:ext cx="1924050" cy="407987"/>
            </a:xfrm>
            <a:prstGeom prst="rect">
              <a:avLst/>
            </a:prstGeom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bg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ClrTx/>
                <a:buSzTx/>
                <a:buFontTx/>
                <a:buNone/>
                <a:defRPr/>
              </a:pPr>
              <a:r>
                <a:rPr lang="en-US" b="1" dirty="0">
                  <a:solidFill>
                    <a:srgbClr val="7030A0"/>
                  </a:solidFill>
                  <a:latin typeface="Albertus (W1)" pitchFamily="34" charset="0"/>
                  <a:cs typeface="Calibri" pitchFamily="34" charset="0"/>
                </a:rPr>
                <a:t>MINH BẠCH HÓA</a:t>
              </a:r>
            </a:p>
          </p:txBody>
        </p:sp>
        <p:sp>
          <p:nvSpPr>
            <p:cNvPr id="10" name="Rectangle 9"/>
            <p:cNvSpPr/>
            <p:nvPr/>
          </p:nvSpPr>
          <p:spPr bwMode="auto">
            <a:xfrm rot="5400000">
              <a:off x="5503167" y="3678612"/>
              <a:ext cx="1938337" cy="438150"/>
            </a:xfrm>
            <a:prstGeom prst="rect">
              <a:avLst/>
            </a:prstGeom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bg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ClrTx/>
                <a:buSzTx/>
                <a:buFontTx/>
                <a:buNone/>
                <a:defRPr/>
              </a:pPr>
              <a:r>
                <a:rPr lang="en-US" sz="1500" b="1" dirty="0">
                  <a:solidFill>
                    <a:srgbClr val="7030A0"/>
                  </a:solidFill>
                  <a:latin typeface="Albertus (W1)"/>
                  <a:cs typeface="Arial" pitchFamily="34" charset="0"/>
                </a:rPr>
                <a:t>ĐƠN </a:t>
              </a:r>
              <a:r>
                <a:rPr lang="en-US" sz="1500" b="1" dirty="0" err="1">
                  <a:solidFill>
                    <a:srgbClr val="7030A0"/>
                  </a:solidFill>
                  <a:latin typeface="Albertus (W1)"/>
                  <a:cs typeface="Arial" pitchFamily="34" charset="0"/>
                </a:rPr>
                <a:t>GiẢN</a:t>
              </a:r>
              <a:r>
                <a:rPr lang="en-US" sz="1500" b="1" dirty="0">
                  <a:solidFill>
                    <a:srgbClr val="7030A0"/>
                  </a:solidFill>
                  <a:latin typeface="Albertus (W1)"/>
                  <a:cs typeface="Arial" pitchFamily="34" charset="0"/>
                </a:rPr>
                <a:t> HÓA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373438" y="4866853"/>
              <a:ext cx="2778125" cy="407988"/>
            </a:xfrm>
            <a:prstGeom prst="rect">
              <a:avLst/>
            </a:prstGeom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bg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ClrTx/>
                <a:buSzTx/>
                <a:buFontTx/>
                <a:buNone/>
                <a:defRPr/>
              </a:pPr>
              <a:r>
                <a:rPr lang="en-US" sz="1600" b="1" dirty="0">
                  <a:solidFill>
                    <a:srgbClr val="7030A0"/>
                  </a:solidFill>
                  <a:latin typeface="Albertus (W1)" pitchFamily="34" charset="0"/>
                  <a:cs typeface="Calibri" pitchFamily="34" charset="0"/>
                </a:rPr>
                <a:t>TIÊU CHUẨN HÓA</a:t>
              </a:r>
              <a:endParaRPr lang="en-US" b="1" dirty="0">
                <a:solidFill>
                  <a:srgbClr val="7030A0"/>
                </a:solidFill>
                <a:latin typeface="Albertus (W1)" pitchFamily="34" charset="0"/>
                <a:cs typeface="Calibri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3497263" y="3121397"/>
              <a:ext cx="2544762" cy="1552575"/>
            </a:xfrm>
            <a:prstGeom prst="rect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ClrTx/>
                <a:buSzTx/>
                <a:buFontTx/>
                <a:buNone/>
                <a:defRPr/>
              </a:pP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Nguyên</a:t>
              </a:r>
              <a:r>
                <a:rPr lang="en-US" sz="2800" b="1" dirty="0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tắc</a:t>
              </a:r>
              <a:r>
                <a:rPr lang="en-US" sz="2800" b="1" dirty="0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tạo</a:t>
              </a:r>
              <a:r>
                <a:rPr lang="en-US" sz="2800" b="1" dirty="0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thuận</a:t>
              </a:r>
              <a:r>
                <a:rPr lang="en-US" sz="2800" b="1" dirty="0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lợi</a:t>
              </a:r>
              <a:r>
                <a:rPr lang="en-US" sz="2800" b="1" dirty="0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thương</a:t>
              </a:r>
              <a:r>
                <a:rPr lang="en-US" sz="2800" b="1" dirty="0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lbertus (W1)" pitchFamily="34" charset="0"/>
                  <a:cs typeface="Calibri" pitchFamily="34" charset="0"/>
                </a:rPr>
                <a:t>mại</a:t>
              </a:r>
              <a:endParaRPr lang="en-US" sz="2800" b="1" dirty="0">
                <a:solidFill>
                  <a:schemeClr val="tx1"/>
                </a:solidFill>
                <a:latin typeface="Albertus (W1)" pitchFamily="34" charset="0"/>
                <a:cs typeface="Calibri" pitchFamily="34" charset="0"/>
              </a:endParaRPr>
            </a:p>
          </p:txBody>
        </p:sp>
        <p:sp>
          <p:nvSpPr>
            <p:cNvPr id="3" name="Isosceles Triangle 2"/>
            <p:cNvSpPr/>
            <p:nvPr/>
          </p:nvSpPr>
          <p:spPr>
            <a:xfrm rot="16200000">
              <a:off x="2229147" y="3825676"/>
              <a:ext cx="821879" cy="144016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272374" y="2209757"/>
              <a:ext cx="821879" cy="144016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Isosceles Triangle 19"/>
            <p:cNvSpPr/>
            <p:nvPr/>
          </p:nvSpPr>
          <p:spPr>
            <a:xfrm rot="10800000">
              <a:off x="4272374" y="5401209"/>
              <a:ext cx="821879" cy="144016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Isosceles Triangle 20"/>
            <p:cNvSpPr/>
            <p:nvPr/>
          </p:nvSpPr>
          <p:spPr>
            <a:xfrm rot="5400000">
              <a:off x="6508088" y="3825680"/>
              <a:ext cx="821879" cy="144016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9509575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">
            <a:extLst>
              <a:ext uri="{FF2B5EF4-FFF2-40B4-BE49-F238E27FC236}">
                <a16:creationId xmlns:a16="http://schemas.microsoft.com/office/drawing/2014/main" xmlns="" id="{A226A3B5-0D44-476F-A545-F547126E1A27}"/>
              </a:ext>
            </a:extLst>
          </p:cNvPr>
          <p:cNvSpPr/>
          <p:nvPr/>
        </p:nvSpPr>
        <p:spPr>
          <a:xfrm>
            <a:off x="6864039" y="2188190"/>
            <a:ext cx="288000" cy="288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xmlns="" id="{7C7DE10A-3FE6-4507-8AD4-B3458790CB64}"/>
              </a:ext>
            </a:extLst>
          </p:cNvPr>
          <p:cNvSpPr/>
          <p:nvPr/>
        </p:nvSpPr>
        <p:spPr>
          <a:xfrm>
            <a:off x="9567044" y="2175307"/>
            <a:ext cx="288000" cy="2880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11">
            <a:extLst>
              <a:ext uri="{FF2B5EF4-FFF2-40B4-BE49-F238E27FC236}">
                <a16:creationId xmlns:a16="http://schemas.microsoft.com/office/drawing/2014/main" xmlns="" id="{F3015214-332B-4167-B9C0-25CB6A5058F9}"/>
              </a:ext>
            </a:extLst>
          </p:cNvPr>
          <p:cNvSpPr/>
          <p:nvPr/>
        </p:nvSpPr>
        <p:spPr>
          <a:xfrm>
            <a:off x="2373479" y="2189284"/>
            <a:ext cx="288000" cy="2880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xmlns="" id="{F700692F-7F37-4670-B740-20AADBCBB674}"/>
              </a:ext>
            </a:extLst>
          </p:cNvPr>
          <p:cNvSpPr/>
          <p:nvPr/>
        </p:nvSpPr>
        <p:spPr>
          <a:xfrm>
            <a:off x="545881" y="2188154"/>
            <a:ext cx="288000" cy="2880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xmlns="" id="{C7A57AF2-9E0C-4824-A3F2-9630911A7273}"/>
              </a:ext>
            </a:extLst>
          </p:cNvPr>
          <p:cNvSpPr/>
          <p:nvPr/>
        </p:nvSpPr>
        <p:spPr>
          <a:xfrm>
            <a:off x="4649940" y="2189284"/>
            <a:ext cx="288000" cy="288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35BB872-8679-4163-8ED4-024A0C4D4776}"/>
              </a:ext>
            </a:extLst>
          </p:cNvPr>
          <p:cNvSpPr txBox="1"/>
          <p:nvPr/>
        </p:nvSpPr>
        <p:spPr>
          <a:xfrm>
            <a:off x="1720205" y="3515684"/>
            <a:ext cx="155026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Accession Working Party established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2FE6880-86FC-4D41-964F-0C867F43C62E}"/>
              </a:ext>
            </a:extLst>
          </p:cNvPr>
          <p:cNvSpPr txBox="1"/>
          <p:nvPr/>
        </p:nvSpPr>
        <p:spPr>
          <a:xfrm>
            <a:off x="3967958" y="4298599"/>
            <a:ext cx="16343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Multilateral negotiation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81E3DDA-836A-47B4-BD39-C5D3F27A372D}"/>
              </a:ext>
            </a:extLst>
          </p:cNvPr>
          <p:cNvSpPr txBox="1"/>
          <p:nvPr/>
        </p:nvSpPr>
        <p:spPr>
          <a:xfrm>
            <a:off x="5872728" y="3693275"/>
            <a:ext cx="227174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Bilateral negotiation</a:t>
            </a:r>
            <a:endParaRPr lang="en-US" altLang="ko-KR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7EB4C89A-E71F-47BA-9D11-2E8DAF19E867}"/>
              </a:ext>
            </a:extLst>
          </p:cNvPr>
          <p:cNvSpPr txBox="1"/>
          <p:nvPr/>
        </p:nvSpPr>
        <p:spPr>
          <a:xfrm>
            <a:off x="8493653" y="4563240"/>
            <a:ext cx="2479183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150</a:t>
            </a:r>
            <a:r>
              <a:rPr lang="en-US" baseline="30000" dirty="0"/>
              <a:t>th</a:t>
            </a:r>
            <a:r>
              <a:rPr lang="en-US" dirty="0"/>
              <a:t> WTO member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1603942" y="1738273"/>
            <a:ext cx="18475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/>
              <a:t>31 Jan 1995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4101494" y="1784194"/>
            <a:ext cx="141064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/>
              <a:t>24 Sep 1996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6204636" y="1774155"/>
            <a:ext cx="159340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/>
              <a:t>7 Jan 2002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63603" y="162350"/>
            <a:ext cx="12061371" cy="78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/>
              <a:t>Quá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hội</a:t>
            </a:r>
            <a:r>
              <a:rPr lang="en-US" sz="3600" b="1" dirty="0"/>
              <a:t> </a:t>
            </a:r>
            <a:r>
              <a:rPr lang="en-US" sz="3600" b="1" dirty="0" err="1"/>
              <a:t>nhập</a:t>
            </a:r>
            <a:r>
              <a:rPr lang="en-US" sz="3600" b="1" dirty="0"/>
              <a:t> WTO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Việt</a:t>
            </a:r>
            <a:r>
              <a:rPr lang="en-US" sz="3600" b="1" dirty="0"/>
              <a:t> Nam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8891820" y="1757050"/>
            <a:ext cx="159190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/>
              <a:t>11 Jan 2007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-59456" y="1787649"/>
            <a:ext cx="161778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/>
              <a:t>4 Jan 1995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535BB872-8679-4163-8ED4-024A0C4D4776}"/>
              </a:ext>
            </a:extLst>
          </p:cNvPr>
          <p:cNvSpPr txBox="1"/>
          <p:nvPr/>
        </p:nvSpPr>
        <p:spPr>
          <a:xfrm>
            <a:off x="-91830" y="4202335"/>
            <a:ext cx="15502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Application received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cxnSp>
        <p:nvCxnSpPr>
          <p:cNvPr id="3" name="Straight Arrow Connector 2"/>
          <p:cNvCxnSpPr>
            <a:stCxn id="10" idx="4"/>
          </p:cNvCxnSpPr>
          <p:nvPr/>
        </p:nvCxnSpPr>
        <p:spPr>
          <a:xfrm flipH="1">
            <a:off x="688919" y="2476186"/>
            <a:ext cx="962" cy="1749430"/>
          </a:xfrm>
          <a:prstGeom prst="straightConnector1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4"/>
          </p:cNvCxnSpPr>
          <p:nvPr/>
        </p:nvCxnSpPr>
        <p:spPr>
          <a:xfrm flipH="1">
            <a:off x="2508217" y="2477316"/>
            <a:ext cx="9262" cy="1034187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1" idx="4"/>
          </p:cNvCxnSpPr>
          <p:nvPr/>
        </p:nvCxnSpPr>
        <p:spPr>
          <a:xfrm>
            <a:off x="4793940" y="2477316"/>
            <a:ext cx="16940" cy="17998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5" idx="4"/>
            <a:endCxn id="39" idx="0"/>
          </p:cNvCxnSpPr>
          <p:nvPr/>
        </p:nvCxnSpPr>
        <p:spPr>
          <a:xfrm>
            <a:off x="7008039" y="2476222"/>
            <a:ext cx="561" cy="121705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8" idx="4"/>
            <a:endCxn id="44" idx="0"/>
          </p:cNvCxnSpPr>
          <p:nvPr/>
        </p:nvCxnSpPr>
        <p:spPr>
          <a:xfrm>
            <a:off x="9711044" y="2463339"/>
            <a:ext cx="22201" cy="2099901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ight Arrow 1"/>
          <p:cNvSpPr/>
          <p:nvPr/>
        </p:nvSpPr>
        <p:spPr>
          <a:xfrm>
            <a:off x="63603" y="2319323"/>
            <a:ext cx="11501625" cy="45719"/>
          </a:xfrm>
          <a:prstGeom prst="rightArrow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4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CBCE3AB1-CB75-427A-BEBE-D498A3FB66C8}"/>
              </a:ext>
            </a:extLst>
          </p:cNvPr>
          <p:cNvCxnSpPr>
            <a:cxnSpLocks/>
          </p:cNvCxnSpPr>
          <p:nvPr/>
        </p:nvCxnSpPr>
        <p:spPr>
          <a:xfrm flipV="1">
            <a:off x="63603" y="2319323"/>
            <a:ext cx="12061371" cy="1288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7">
            <a:extLst>
              <a:ext uri="{FF2B5EF4-FFF2-40B4-BE49-F238E27FC236}">
                <a16:creationId xmlns:a16="http://schemas.microsoft.com/office/drawing/2014/main" xmlns="" id="{A226A3B5-0D44-476F-A545-F547126E1A27}"/>
              </a:ext>
            </a:extLst>
          </p:cNvPr>
          <p:cNvSpPr/>
          <p:nvPr/>
        </p:nvSpPr>
        <p:spPr>
          <a:xfrm>
            <a:off x="6001213" y="2188190"/>
            <a:ext cx="288000" cy="288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xmlns="" id="{ADBA47A6-F7BA-4B66-AD45-D8B04C5167BC}"/>
              </a:ext>
            </a:extLst>
          </p:cNvPr>
          <p:cNvSpPr/>
          <p:nvPr/>
        </p:nvSpPr>
        <p:spPr>
          <a:xfrm>
            <a:off x="8291501" y="2181199"/>
            <a:ext cx="288000" cy="2880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xmlns="" id="{7C7DE10A-3FE6-4507-8AD4-B3458790CB64}"/>
              </a:ext>
            </a:extLst>
          </p:cNvPr>
          <p:cNvSpPr/>
          <p:nvPr/>
        </p:nvSpPr>
        <p:spPr>
          <a:xfrm>
            <a:off x="10236700" y="2175307"/>
            <a:ext cx="288000" cy="2880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11">
            <a:extLst>
              <a:ext uri="{FF2B5EF4-FFF2-40B4-BE49-F238E27FC236}">
                <a16:creationId xmlns:a16="http://schemas.microsoft.com/office/drawing/2014/main" xmlns="" id="{F3015214-332B-4167-B9C0-25CB6A5058F9}"/>
              </a:ext>
            </a:extLst>
          </p:cNvPr>
          <p:cNvSpPr/>
          <p:nvPr/>
        </p:nvSpPr>
        <p:spPr>
          <a:xfrm>
            <a:off x="2373479" y="2189284"/>
            <a:ext cx="288000" cy="2880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xmlns="" id="{F700692F-7F37-4670-B740-20AADBCBB674}"/>
              </a:ext>
            </a:extLst>
          </p:cNvPr>
          <p:cNvSpPr/>
          <p:nvPr/>
        </p:nvSpPr>
        <p:spPr>
          <a:xfrm>
            <a:off x="545881" y="2188154"/>
            <a:ext cx="288000" cy="2880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xmlns="" id="{C7A57AF2-9E0C-4824-A3F2-9630911A7273}"/>
              </a:ext>
            </a:extLst>
          </p:cNvPr>
          <p:cNvSpPr/>
          <p:nvPr/>
        </p:nvSpPr>
        <p:spPr>
          <a:xfrm>
            <a:off x="4357527" y="2188190"/>
            <a:ext cx="288000" cy="288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Oval 19">
            <a:extLst>
              <a:ext uri="{FF2B5EF4-FFF2-40B4-BE49-F238E27FC236}">
                <a16:creationId xmlns:a16="http://schemas.microsoft.com/office/drawing/2014/main" xmlns="" id="{57B8B042-2A8D-4448-A1ED-7645A4ADC97D}"/>
              </a:ext>
            </a:extLst>
          </p:cNvPr>
          <p:cNvSpPr/>
          <p:nvPr/>
        </p:nvSpPr>
        <p:spPr>
          <a:xfrm>
            <a:off x="2166217" y="2827503"/>
            <a:ext cx="684000" cy="68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35BB872-8679-4163-8ED4-024A0C4D4776}"/>
              </a:ext>
            </a:extLst>
          </p:cNvPr>
          <p:cNvSpPr txBox="1"/>
          <p:nvPr/>
        </p:nvSpPr>
        <p:spPr>
          <a:xfrm>
            <a:off x="1700888" y="3458827"/>
            <a:ext cx="155026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002060"/>
                </a:solidFill>
                <a:cs typeface="Arial" pitchFamily="34" charset="0"/>
              </a:rPr>
              <a:t>Vietnam ratified WTO TFA</a:t>
            </a:r>
            <a:endParaRPr lang="ko-KR" altLang="en-US" sz="1600" b="1" dirty="0">
              <a:solidFill>
                <a:srgbClr val="002060"/>
              </a:solidFill>
              <a:cs typeface="Arial" pitchFamily="34" charset="0"/>
            </a:endParaRPr>
          </a:p>
        </p:txBody>
      </p:sp>
      <p:cxnSp>
        <p:nvCxnSpPr>
          <p:cNvPr id="16" name="Straight Arrow Connector 34">
            <a:extLst>
              <a:ext uri="{FF2B5EF4-FFF2-40B4-BE49-F238E27FC236}">
                <a16:creationId xmlns:a16="http://schemas.microsoft.com/office/drawing/2014/main" xmlns="" id="{30BD2331-9726-4F6C-A80D-9D16B64EC6D8}"/>
              </a:ext>
            </a:extLst>
          </p:cNvPr>
          <p:cNvCxnSpPr>
            <a:endCxn id="9" idx="4"/>
          </p:cNvCxnSpPr>
          <p:nvPr/>
        </p:nvCxnSpPr>
        <p:spPr>
          <a:xfrm flipV="1">
            <a:off x="2517425" y="2477316"/>
            <a:ext cx="54" cy="350187"/>
          </a:xfrm>
          <a:prstGeom prst="straightConnector1">
            <a:avLst/>
          </a:prstGeom>
          <a:ln w="254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13">
            <a:extLst>
              <a:ext uri="{FF2B5EF4-FFF2-40B4-BE49-F238E27FC236}">
                <a16:creationId xmlns:a16="http://schemas.microsoft.com/office/drawing/2014/main" xmlns="" id="{A4673F6A-6505-4897-9F9C-62F90374C357}"/>
              </a:ext>
            </a:extLst>
          </p:cNvPr>
          <p:cNvSpPr/>
          <p:nvPr/>
        </p:nvSpPr>
        <p:spPr>
          <a:xfrm>
            <a:off x="4151423" y="2914918"/>
            <a:ext cx="684000" cy="68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2FE6880-86FC-4D41-964F-0C867F43C62E}"/>
              </a:ext>
            </a:extLst>
          </p:cNvPr>
          <p:cNvSpPr txBox="1"/>
          <p:nvPr/>
        </p:nvSpPr>
        <p:spPr>
          <a:xfrm>
            <a:off x="3425008" y="3574475"/>
            <a:ext cx="215152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en-US" sz="1600" dirty="0"/>
              <a:t>Decision 1899/QD-TT on “</a:t>
            </a:r>
            <a:r>
              <a:rPr lang="en-US" altLang="en-US" sz="1600" dirty="0">
                <a:solidFill>
                  <a:srgbClr val="FF0000"/>
                </a:solidFill>
              </a:rPr>
              <a:t>Establishment of National Committee on ASEAN SW, SW &amp; TF”</a:t>
            </a:r>
            <a:endParaRPr lang="en-US" sz="1600" b="1" dirty="0">
              <a:solidFill>
                <a:srgbClr val="002060"/>
              </a:solidFill>
            </a:endParaRPr>
          </a:p>
        </p:txBody>
      </p:sp>
      <p:cxnSp>
        <p:nvCxnSpPr>
          <p:cNvPr id="21" name="Straight Arrow Connector 115">
            <a:extLst>
              <a:ext uri="{FF2B5EF4-FFF2-40B4-BE49-F238E27FC236}">
                <a16:creationId xmlns:a16="http://schemas.microsoft.com/office/drawing/2014/main" xmlns="" id="{1449C2AA-86C5-4A23-A23E-F6C90BE530D4}"/>
              </a:ext>
            </a:extLst>
          </p:cNvPr>
          <p:cNvCxnSpPr>
            <a:cxnSpLocks/>
            <a:stCxn id="17" idx="0"/>
            <a:endCxn id="11" idx="4"/>
          </p:cNvCxnSpPr>
          <p:nvPr/>
        </p:nvCxnSpPr>
        <p:spPr>
          <a:xfrm flipV="1">
            <a:off x="4493423" y="2476222"/>
            <a:ext cx="8104" cy="438696"/>
          </a:xfrm>
          <a:prstGeom prst="straightConnector1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119">
            <a:extLst>
              <a:ext uri="{FF2B5EF4-FFF2-40B4-BE49-F238E27FC236}">
                <a16:creationId xmlns:a16="http://schemas.microsoft.com/office/drawing/2014/main" xmlns="" id="{370CB4ED-AF5A-494C-AEBD-DE63CAFFF85D}"/>
              </a:ext>
            </a:extLst>
          </p:cNvPr>
          <p:cNvSpPr/>
          <p:nvPr/>
        </p:nvSpPr>
        <p:spPr>
          <a:xfrm>
            <a:off x="8088528" y="3019598"/>
            <a:ext cx="684000" cy="68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DDF9FDE-3E72-4F07-8D9D-70AEF0712CC5}"/>
              </a:ext>
            </a:extLst>
          </p:cNvPr>
          <p:cNvSpPr txBox="1"/>
          <p:nvPr/>
        </p:nvSpPr>
        <p:spPr>
          <a:xfrm>
            <a:off x="7647489" y="3615085"/>
            <a:ext cx="155026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en-US" sz="1600" b="1" dirty="0"/>
              <a:t>TFA enters into force</a:t>
            </a:r>
            <a:endParaRPr lang="en-US" sz="1600" b="1" dirty="0">
              <a:solidFill>
                <a:srgbClr val="002060"/>
              </a:solidFill>
            </a:endParaRPr>
          </a:p>
        </p:txBody>
      </p:sp>
      <p:cxnSp>
        <p:nvCxnSpPr>
          <p:cNvPr id="26" name="Straight Arrow Connector 121">
            <a:extLst>
              <a:ext uri="{FF2B5EF4-FFF2-40B4-BE49-F238E27FC236}">
                <a16:creationId xmlns:a16="http://schemas.microsoft.com/office/drawing/2014/main" xmlns="" id="{DE7614E3-973E-4D2B-B23C-8A5B6FBE116D}"/>
              </a:ext>
            </a:extLst>
          </p:cNvPr>
          <p:cNvCxnSpPr>
            <a:cxnSpLocks/>
            <a:stCxn id="22" idx="0"/>
            <a:endCxn id="6" idx="4"/>
          </p:cNvCxnSpPr>
          <p:nvPr/>
        </p:nvCxnSpPr>
        <p:spPr>
          <a:xfrm flipV="1">
            <a:off x="8430528" y="2469231"/>
            <a:ext cx="4973" cy="550367"/>
          </a:xfrm>
          <a:prstGeom prst="straightConnector1">
            <a:avLst/>
          </a:prstGeom>
          <a:ln w="254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125">
            <a:extLst>
              <a:ext uri="{FF2B5EF4-FFF2-40B4-BE49-F238E27FC236}">
                <a16:creationId xmlns:a16="http://schemas.microsoft.com/office/drawing/2014/main" xmlns="" id="{BCE6D89A-9EBF-42B8-A6E1-FE6C86B9C322}"/>
              </a:ext>
            </a:extLst>
          </p:cNvPr>
          <p:cNvSpPr/>
          <p:nvPr/>
        </p:nvSpPr>
        <p:spPr>
          <a:xfrm>
            <a:off x="10070082" y="3366497"/>
            <a:ext cx="684000" cy="68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Straight Arrow Connector 127">
            <a:extLst>
              <a:ext uri="{FF2B5EF4-FFF2-40B4-BE49-F238E27FC236}">
                <a16:creationId xmlns:a16="http://schemas.microsoft.com/office/drawing/2014/main" xmlns="" id="{A7612549-2545-4FD5-9C55-7E9C28D34B47}"/>
              </a:ext>
            </a:extLst>
          </p:cNvPr>
          <p:cNvCxnSpPr/>
          <p:nvPr/>
        </p:nvCxnSpPr>
        <p:spPr>
          <a:xfrm flipH="1" flipV="1">
            <a:off x="10393578" y="2463339"/>
            <a:ext cx="5626" cy="90315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131">
            <a:extLst>
              <a:ext uri="{FF2B5EF4-FFF2-40B4-BE49-F238E27FC236}">
                <a16:creationId xmlns:a16="http://schemas.microsoft.com/office/drawing/2014/main" xmlns="" id="{0F8F7C98-1E50-4FA9-9F43-0E4E74EAFC5B}"/>
              </a:ext>
            </a:extLst>
          </p:cNvPr>
          <p:cNvSpPr/>
          <p:nvPr/>
        </p:nvSpPr>
        <p:spPr>
          <a:xfrm>
            <a:off x="346919" y="4225616"/>
            <a:ext cx="684000" cy="68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36" name="Straight Arrow Connector 133">
            <a:extLst>
              <a:ext uri="{FF2B5EF4-FFF2-40B4-BE49-F238E27FC236}">
                <a16:creationId xmlns:a16="http://schemas.microsoft.com/office/drawing/2014/main" xmlns="" id="{0B0AE0AB-A035-4E87-99C3-F19DB702D91C}"/>
              </a:ext>
            </a:extLst>
          </p:cNvPr>
          <p:cNvCxnSpPr>
            <a:cxnSpLocks/>
            <a:stCxn id="32" idx="0"/>
            <a:endCxn id="10" idx="4"/>
          </p:cNvCxnSpPr>
          <p:nvPr/>
        </p:nvCxnSpPr>
        <p:spPr>
          <a:xfrm flipV="1">
            <a:off x="688919" y="2476186"/>
            <a:ext cx="962" cy="174943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150">
            <a:extLst>
              <a:ext uri="{FF2B5EF4-FFF2-40B4-BE49-F238E27FC236}">
                <a16:creationId xmlns:a16="http://schemas.microsoft.com/office/drawing/2014/main" xmlns="" id="{7741FF7C-8B6E-44D8-9E7D-675CD03596E8}"/>
              </a:ext>
            </a:extLst>
          </p:cNvPr>
          <p:cNvSpPr/>
          <p:nvPr/>
        </p:nvSpPr>
        <p:spPr>
          <a:xfrm>
            <a:off x="5779630" y="4632795"/>
            <a:ext cx="684000" cy="68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81E3DDA-836A-47B4-BD39-C5D3F27A372D}"/>
              </a:ext>
            </a:extLst>
          </p:cNvPr>
          <p:cNvSpPr txBox="1"/>
          <p:nvPr/>
        </p:nvSpPr>
        <p:spPr>
          <a:xfrm>
            <a:off x="4985757" y="5407808"/>
            <a:ext cx="2271743" cy="13234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en-US" sz="1600" dirty="0"/>
              <a:t>Decision 1969/QD-TT on approving the “</a:t>
            </a:r>
            <a:r>
              <a:rPr lang="en-US" altLang="en-US" sz="1600" i="1" dirty="0">
                <a:solidFill>
                  <a:srgbClr val="FF0000"/>
                </a:solidFill>
              </a:rPr>
              <a:t>Plan of preparation and implementation of the TFA of the WTO</a:t>
            </a:r>
            <a:r>
              <a:rPr lang="en-US" altLang="en-US" sz="1600" dirty="0"/>
              <a:t>”</a:t>
            </a:r>
            <a:endParaRPr lang="en-US" altLang="ko-KR" sz="1600" b="1" dirty="0">
              <a:solidFill>
                <a:srgbClr val="002060"/>
              </a:solidFill>
              <a:cs typeface="Arial" pitchFamily="34" charset="0"/>
            </a:endParaRPr>
          </a:p>
        </p:txBody>
      </p:sp>
      <p:cxnSp>
        <p:nvCxnSpPr>
          <p:cNvPr id="41" name="Straight Arrow Connector 152">
            <a:extLst>
              <a:ext uri="{FF2B5EF4-FFF2-40B4-BE49-F238E27FC236}">
                <a16:creationId xmlns:a16="http://schemas.microsoft.com/office/drawing/2014/main" xmlns="" id="{CAA6698A-A700-4AB6-BDA6-C25CA3749089}"/>
              </a:ext>
            </a:extLst>
          </p:cNvPr>
          <p:cNvCxnSpPr>
            <a:stCxn id="37" idx="0"/>
            <a:endCxn id="5" idx="4"/>
          </p:cNvCxnSpPr>
          <p:nvPr/>
        </p:nvCxnSpPr>
        <p:spPr>
          <a:xfrm flipV="1">
            <a:off x="6121630" y="2476222"/>
            <a:ext cx="23583" cy="2156573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7EB4C89A-E71F-47BA-9D11-2E8DAF19E867}"/>
              </a:ext>
            </a:extLst>
          </p:cNvPr>
          <p:cNvSpPr txBox="1"/>
          <p:nvPr/>
        </p:nvSpPr>
        <p:spPr>
          <a:xfrm>
            <a:off x="9266348" y="3984702"/>
            <a:ext cx="243410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/>
              <a:t>Informed the commitments of Category B and C to WTO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1603942" y="1738273"/>
            <a:ext cx="18475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rgbClr val="002060"/>
                </a:solidFill>
                <a:cs typeface="Arial" pitchFamily="34" charset="0"/>
              </a:rPr>
              <a:t>15 Dec 2015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54" name="Picture 5" descr="logo_tfaf_combo_eng_cmy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26" r="82350"/>
          <a:stretch/>
        </p:blipFill>
        <p:spPr bwMode="auto">
          <a:xfrm>
            <a:off x="2306409" y="2978795"/>
            <a:ext cx="403616" cy="38141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3863252" y="1803511"/>
            <a:ext cx="124147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rgbClr val="002060"/>
                </a:solidFill>
                <a:cs typeface="Arial" pitchFamily="34" charset="0"/>
              </a:rPr>
              <a:t>4 Oct 2016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5547858" y="1774155"/>
            <a:ext cx="159340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en-US" b="1" dirty="0"/>
              <a:t>13 Oct 2016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7697377" y="1761880"/>
            <a:ext cx="143243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en-US" b="1" dirty="0"/>
              <a:t>22 Feb 2017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468956" y="-15790"/>
            <a:ext cx="10293422" cy="78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/>
              <a:t>Quá</a:t>
            </a:r>
            <a:r>
              <a:rPr lang="en-US" sz="3200" b="1" dirty="0"/>
              <a:t> </a:t>
            </a:r>
            <a:r>
              <a:rPr lang="en-US" sz="3200" b="1" dirty="0" err="1"/>
              <a:t>trình</a:t>
            </a:r>
            <a:r>
              <a:rPr lang="en-US" sz="3200" b="1" dirty="0"/>
              <a:t> </a:t>
            </a:r>
            <a:r>
              <a:rPr lang="en-US" sz="3200" b="1" dirty="0" err="1"/>
              <a:t>phê</a:t>
            </a:r>
            <a:r>
              <a:rPr lang="en-US" sz="3200" b="1" dirty="0"/>
              <a:t> </a:t>
            </a:r>
            <a:r>
              <a:rPr lang="en-US" sz="3200" b="1" dirty="0" err="1"/>
              <a:t>chuẩn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thực</a:t>
            </a:r>
            <a:r>
              <a:rPr lang="en-US" sz="3200" b="1" dirty="0"/>
              <a:t> </a:t>
            </a:r>
            <a:r>
              <a:rPr lang="en-US" sz="3200" b="1" dirty="0" err="1"/>
              <a:t>thi</a:t>
            </a:r>
            <a:r>
              <a:rPr lang="en-US" sz="3200" b="1" dirty="0"/>
              <a:t> WTO-TFA </a:t>
            </a:r>
            <a:r>
              <a:rPr lang="en-US" sz="3200" b="1" dirty="0" err="1"/>
              <a:t>của</a:t>
            </a:r>
            <a:r>
              <a:rPr lang="en-US" sz="3200" b="1" dirty="0"/>
              <a:t> </a:t>
            </a:r>
            <a:r>
              <a:rPr lang="en-US" sz="3200" b="1" dirty="0" err="1"/>
              <a:t>Việt</a:t>
            </a:r>
            <a:r>
              <a:rPr lang="en-US" sz="3200" b="1" dirty="0"/>
              <a:t> Nam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56" y="4328810"/>
            <a:ext cx="439926" cy="43992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501" y="4754347"/>
            <a:ext cx="488554" cy="389363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28" y="3198862"/>
            <a:ext cx="460800" cy="369007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9567915" y="1782806"/>
            <a:ext cx="159190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rgbClr val="002060"/>
                </a:solidFill>
                <a:cs typeface="Arial" pitchFamily="34" charset="0"/>
              </a:rPr>
              <a:t>22</a:t>
            </a:r>
            <a:r>
              <a:rPr lang="en-US" altLang="ko-KR" b="1" baseline="30000" dirty="0">
                <a:solidFill>
                  <a:srgbClr val="002060"/>
                </a:solidFill>
                <a:cs typeface="Arial" pitchFamily="34" charset="0"/>
              </a:rPr>
              <a:t>nd</a:t>
            </a:r>
            <a:r>
              <a:rPr lang="en-US" altLang="ko-KR" b="1" dirty="0">
                <a:solidFill>
                  <a:srgbClr val="002060"/>
                </a:solidFill>
                <a:cs typeface="Arial" pitchFamily="34" charset="0"/>
              </a:rPr>
              <a:t> Feb 2018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805" y="3466490"/>
            <a:ext cx="346533" cy="474217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7B8902F5-154A-4F9B-B3C0-5297FFDAA4FA}"/>
              </a:ext>
            </a:extLst>
          </p:cNvPr>
          <p:cNvSpPr txBox="1"/>
          <p:nvPr/>
        </p:nvSpPr>
        <p:spPr>
          <a:xfrm>
            <a:off x="-59456" y="1787649"/>
            <a:ext cx="161778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rgbClr val="002060"/>
                </a:solidFill>
                <a:cs typeface="Arial" pitchFamily="34" charset="0"/>
              </a:rPr>
              <a:t>30 Apr 2014</a:t>
            </a:r>
            <a:endParaRPr lang="ko-KR" altLang="en-US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535BB872-8679-4163-8ED4-024A0C4D4776}"/>
              </a:ext>
            </a:extLst>
          </p:cNvPr>
          <p:cNvSpPr txBox="1"/>
          <p:nvPr/>
        </p:nvSpPr>
        <p:spPr>
          <a:xfrm>
            <a:off x="-72513" y="4895561"/>
            <a:ext cx="155026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/>
              <a:t>informed WTO about the list of Category A</a:t>
            </a:r>
            <a:endParaRPr lang="ko-KR" altLang="en-US" sz="160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177" y="3075013"/>
            <a:ext cx="456491" cy="36381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981E3DDA-836A-47B4-BD39-C5D3F27A372D}"/>
              </a:ext>
            </a:extLst>
          </p:cNvPr>
          <p:cNvSpPr txBox="1"/>
          <p:nvPr/>
        </p:nvSpPr>
        <p:spPr>
          <a:xfrm>
            <a:off x="7691448" y="5662286"/>
            <a:ext cx="1809594" cy="83099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/>
              <a:t>the MOF is the national agency to handle the TFA.</a:t>
            </a:r>
            <a:endParaRPr lang="en-US" altLang="ko-KR" sz="16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981E3DDA-836A-47B4-BD39-C5D3F27A372D}"/>
              </a:ext>
            </a:extLst>
          </p:cNvPr>
          <p:cNvSpPr txBox="1"/>
          <p:nvPr/>
        </p:nvSpPr>
        <p:spPr>
          <a:xfrm>
            <a:off x="9891577" y="5426811"/>
            <a:ext cx="2271743" cy="13234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/>
              <a:t>the MOF appoints General Customs Department to be mainly responsible for implementing TFA.</a:t>
            </a:r>
            <a:endParaRPr lang="en-US" altLang="ko-KR" sz="1600" b="1" dirty="0">
              <a:solidFill>
                <a:srgbClr val="002060"/>
              </a:solidFill>
              <a:cs typeface="Arial" pitchFamily="34" charset="0"/>
            </a:endParaRPr>
          </a:p>
        </p:txBody>
      </p:sp>
      <p:cxnSp>
        <p:nvCxnSpPr>
          <p:cNvPr id="13" name="Straight Arrow Connector 12"/>
          <p:cNvCxnSpPr>
            <a:stCxn id="40" idx="3"/>
            <a:endCxn id="42" idx="1"/>
          </p:cNvCxnSpPr>
          <p:nvPr/>
        </p:nvCxnSpPr>
        <p:spPr>
          <a:xfrm>
            <a:off x="9501042" y="6077785"/>
            <a:ext cx="390535" cy="1074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39" idx="3"/>
            <a:endCxn id="40" idx="1"/>
          </p:cNvCxnSpPr>
          <p:nvPr/>
        </p:nvCxnSpPr>
        <p:spPr>
          <a:xfrm>
            <a:off x="7257500" y="6069528"/>
            <a:ext cx="433948" cy="825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205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1335" y="836558"/>
            <a:ext cx="6460177" cy="46166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1.Chủ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tịch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UB: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Phó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8531" y="1594799"/>
            <a:ext cx="5177641" cy="4001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2.Phó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tịch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Bộ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trưởng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Bộ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tài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chính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549" y="2863003"/>
            <a:ext cx="59092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b="1" dirty="0"/>
              <a:t>3.Thứ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Công</a:t>
            </a:r>
            <a:r>
              <a:rPr lang="en-US" altLang="en-US" sz="2000" b="1" dirty="0"/>
              <a:t> an</a:t>
            </a:r>
          </a:p>
          <a:p>
            <a:r>
              <a:rPr lang="en-US" altLang="en-US" sz="2000" b="1" dirty="0"/>
              <a:t>4.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Công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Thương</a:t>
            </a:r>
            <a:endParaRPr lang="en-US" altLang="en-US" sz="2000" b="1" dirty="0"/>
          </a:p>
          <a:p>
            <a:r>
              <a:rPr lang="en-US" altLang="en-US" sz="2000" b="1" dirty="0"/>
              <a:t>5.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GTVT</a:t>
            </a:r>
          </a:p>
          <a:p>
            <a:r>
              <a:rPr lang="en-US" altLang="en-US" sz="2000" b="1" dirty="0"/>
              <a:t>6.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KHĐT</a:t>
            </a:r>
          </a:p>
          <a:p>
            <a:r>
              <a:rPr lang="en-US" altLang="en-US" sz="2000" b="1" dirty="0"/>
              <a:t>7.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Khoa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học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công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nghệ</a:t>
            </a:r>
            <a:endParaRPr lang="en-US" altLang="en-US" sz="2000" b="1" dirty="0"/>
          </a:p>
          <a:p>
            <a:r>
              <a:rPr lang="en-US" altLang="en-US" sz="2000" b="1" dirty="0"/>
              <a:t>8.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ngoại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giao</a:t>
            </a:r>
            <a:endParaRPr lang="en-US" altLang="en-US" sz="2000" b="1" dirty="0"/>
          </a:p>
          <a:p>
            <a:r>
              <a:rPr lang="en-US" altLang="en-US" sz="2000" b="1" dirty="0"/>
              <a:t>9.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NNPTNT</a:t>
            </a:r>
          </a:p>
          <a:p>
            <a:r>
              <a:rPr lang="en-US" altLang="en-US" sz="2000" b="1" dirty="0"/>
              <a:t>10.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Quốc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phòng</a:t>
            </a:r>
            <a:endParaRPr lang="en-US" altLang="en-US" sz="2000" b="1" dirty="0"/>
          </a:p>
          <a:p>
            <a:r>
              <a:rPr lang="en-US" altLang="en-US" sz="2000" b="1" dirty="0">
                <a:solidFill>
                  <a:srgbClr val="FF0000"/>
                </a:solidFill>
              </a:rPr>
              <a:t>11.</a:t>
            </a:r>
            <a:r>
              <a:rPr lang="en-US" altLang="en-US" sz="2000" b="1" dirty="0"/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Thứ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trưởng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Bộ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Tài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chính</a:t>
            </a:r>
            <a:endParaRPr lang="en-US" altLang="en-US" sz="2000" b="1" dirty="0">
              <a:solidFill>
                <a:srgbClr val="FF0000"/>
              </a:solidFill>
            </a:endParaRPr>
          </a:p>
          <a:p>
            <a:r>
              <a:rPr lang="en-US" altLang="en-US" sz="2000" b="1" dirty="0"/>
              <a:t>12.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Tài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nguyên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và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môi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trường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50329" y="2781804"/>
            <a:ext cx="59416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b="1" dirty="0"/>
              <a:t>13.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Thông</a:t>
            </a:r>
            <a:r>
              <a:rPr lang="en-US" altLang="en-US" sz="2000" b="1" dirty="0"/>
              <a:t> tin </a:t>
            </a:r>
            <a:r>
              <a:rPr lang="en-US" altLang="en-US" sz="2000" b="1" dirty="0" err="1"/>
              <a:t>và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truyền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thông</a:t>
            </a:r>
            <a:endParaRPr lang="en-US" altLang="en-US" sz="2000" b="1" dirty="0"/>
          </a:p>
          <a:p>
            <a:r>
              <a:rPr lang="en-US" altLang="en-US" sz="2000" b="1" dirty="0"/>
              <a:t>14.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Tư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pháp</a:t>
            </a:r>
            <a:endParaRPr lang="en-US" altLang="en-US" sz="2000" b="1" dirty="0"/>
          </a:p>
          <a:p>
            <a:r>
              <a:rPr lang="en-US" altLang="en-US" sz="2000" b="1" dirty="0"/>
              <a:t>15.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Văn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hóa</a:t>
            </a:r>
            <a:r>
              <a:rPr lang="en-US" altLang="en-US" sz="2000" b="1" dirty="0"/>
              <a:t>, </a:t>
            </a:r>
            <a:r>
              <a:rPr lang="en-US" altLang="en-US" sz="2000" b="1" dirty="0" err="1"/>
              <a:t>thể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thao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và</a:t>
            </a:r>
            <a:r>
              <a:rPr lang="en-US" altLang="en-US" sz="2000" b="1" dirty="0"/>
              <a:t> du </a:t>
            </a:r>
            <a:r>
              <a:rPr lang="en-US" altLang="en-US" sz="2000" b="1" dirty="0" err="1"/>
              <a:t>lịch</a:t>
            </a:r>
            <a:endParaRPr lang="en-US" altLang="en-US" sz="2000" b="1" dirty="0"/>
          </a:p>
          <a:p>
            <a:r>
              <a:rPr lang="en-US" altLang="en-US" sz="2000" b="1" dirty="0"/>
              <a:t>16.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Xây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dựng</a:t>
            </a:r>
            <a:endParaRPr lang="en-US" altLang="en-US" sz="2000" b="1" dirty="0"/>
          </a:p>
          <a:p>
            <a:r>
              <a:rPr lang="en-US" altLang="en-US" sz="2000" b="1" dirty="0"/>
              <a:t>17.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Y </a:t>
            </a:r>
            <a:r>
              <a:rPr lang="en-US" altLang="en-US" sz="2000" b="1" dirty="0" err="1"/>
              <a:t>tế</a:t>
            </a:r>
            <a:endParaRPr lang="en-US" altLang="en-US" sz="2000" b="1" dirty="0"/>
          </a:p>
          <a:p>
            <a:r>
              <a:rPr lang="en-US" altLang="en-US" sz="2000" b="1" dirty="0"/>
              <a:t>18. </a:t>
            </a:r>
            <a:r>
              <a:rPr lang="en-US" altLang="en-US" sz="2000" b="1" dirty="0" err="1"/>
              <a:t>Thứ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trưởng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Bộ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Nội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vụ</a:t>
            </a:r>
            <a:endParaRPr lang="en-US" altLang="en-US" sz="2000" b="1" dirty="0"/>
          </a:p>
          <a:p>
            <a:r>
              <a:rPr lang="en-US" altLang="en-US" sz="2000" b="1" dirty="0"/>
              <a:t>19. </a:t>
            </a:r>
            <a:r>
              <a:rPr lang="en-US" altLang="en-US" sz="2000" b="1" dirty="0" err="1"/>
              <a:t>Phó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thống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đốc</a:t>
            </a:r>
            <a:r>
              <a:rPr lang="en-US" altLang="en-US" sz="2000" b="1" dirty="0"/>
              <a:t> NHNN</a:t>
            </a:r>
          </a:p>
          <a:p>
            <a:r>
              <a:rPr lang="en-US" altLang="en-US" sz="2000" b="1" dirty="0"/>
              <a:t>20. </a:t>
            </a:r>
            <a:r>
              <a:rPr lang="en-US" altLang="en-US" sz="2000" b="1" dirty="0" err="1"/>
              <a:t>Phó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chủ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nhiệm</a:t>
            </a:r>
            <a:r>
              <a:rPr lang="en-US" altLang="en-US" sz="2000" b="1" dirty="0"/>
              <a:t> VP </a:t>
            </a:r>
            <a:r>
              <a:rPr lang="en-US" altLang="en-US" sz="2000" b="1" dirty="0" err="1"/>
              <a:t>chính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phủ</a:t>
            </a:r>
            <a:endParaRPr lang="en-US" altLang="en-US" sz="2000" b="1" dirty="0"/>
          </a:p>
          <a:p>
            <a:r>
              <a:rPr lang="en-US" altLang="en-US" sz="2000" b="1" dirty="0">
                <a:solidFill>
                  <a:srgbClr val="FF0000"/>
                </a:solidFill>
              </a:rPr>
              <a:t>21. </a:t>
            </a:r>
            <a:r>
              <a:rPr lang="en-US" altLang="en-US" sz="2000" b="1" dirty="0" err="1">
                <a:solidFill>
                  <a:srgbClr val="FF0000"/>
                </a:solidFill>
              </a:rPr>
              <a:t>Tổng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Cục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trưởng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Tổng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cục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hải</a:t>
            </a:r>
            <a:r>
              <a:rPr lang="en-US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</a:rPr>
              <a:t>quan</a:t>
            </a:r>
            <a:endParaRPr lang="en-US" altLang="en-US" sz="2000" b="1" dirty="0">
              <a:solidFill>
                <a:srgbClr val="FF0000"/>
              </a:solidFill>
            </a:endParaRPr>
          </a:p>
          <a:p>
            <a:r>
              <a:rPr lang="en-US" altLang="en-US" sz="2000" b="1" dirty="0">
                <a:solidFill>
                  <a:srgbClr val="00B050"/>
                </a:solidFill>
              </a:rPr>
              <a:t>22. </a:t>
            </a:r>
            <a:r>
              <a:rPr lang="en-US" altLang="en-US" sz="2000" b="1" dirty="0" err="1">
                <a:solidFill>
                  <a:srgbClr val="00B050"/>
                </a:solidFill>
              </a:rPr>
              <a:t>Đại</a:t>
            </a:r>
            <a:r>
              <a:rPr lang="en-US" altLang="en-US" sz="2000" b="1" dirty="0">
                <a:solidFill>
                  <a:srgbClr val="00B050"/>
                </a:solidFill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</a:rPr>
              <a:t>diện</a:t>
            </a:r>
            <a:r>
              <a:rPr lang="en-US" altLang="en-US" sz="2000" b="1" dirty="0">
                <a:solidFill>
                  <a:srgbClr val="00B050"/>
                </a:solidFill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</a:rPr>
              <a:t>lãnh</a:t>
            </a:r>
            <a:r>
              <a:rPr lang="en-US" altLang="en-US" sz="2000" b="1" dirty="0">
                <a:solidFill>
                  <a:srgbClr val="00B050"/>
                </a:solidFill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</a:rPr>
              <a:t>đạo</a:t>
            </a:r>
            <a:r>
              <a:rPr lang="en-US" altLang="en-US" sz="2000" b="1" dirty="0">
                <a:solidFill>
                  <a:srgbClr val="00B050"/>
                </a:solidFill>
              </a:rPr>
              <a:t> </a:t>
            </a:r>
            <a:r>
              <a:rPr lang="en-US" altLang="en-US" sz="2000" b="1" dirty="0" smtClean="0">
                <a:solidFill>
                  <a:srgbClr val="00B050"/>
                </a:solidFill>
              </a:rPr>
              <a:t>VCCI</a:t>
            </a:r>
          </a:p>
          <a:p>
            <a:r>
              <a:rPr lang="en-US" sz="2000" b="1" dirty="0" smtClean="0">
                <a:solidFill>
                  <a:srgbClr val="00B050"/>
                </a:solidFill>
              </a:rPr>
              <a:t>23. </a:t>
            </a:r>
            <a:r>
              <a:rPr lang="en-US" sz="2000" b="1" dirty="0" err="1" smtClean="0">
                <a:solidFill>
                  <a:srgbClr val="00B050"/>
                </a:solidFill>
              </a:rPr>
              <a:t>Đại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diện</a:t>
            </a:r>
            <a:r>
              <a:rPr lang="en-US" sz="2000" b="1" dirty="0" smtClean="0">
                <a:solidFill>
                  <a:srgbClr val="00B050"/>
                </a:solidFill>
              </a:rPr>
              <a:t> VLA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5231" y="44716"/>
            <a:ext cx="12043458" cy="4420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400" b="1" dirty="0" err="1">
                <a:solidFill>
                  <a:schemeClr val="tx2"/>
                </a:solidFill>
              </a:rPr>
              <a:t>Ủy</a:t>
            </a:r>
            <a:r>
              <a:rPr lang="en-US" altLang="en-US" sz="2400" b="1" dirty="0">
                <a:solidFill>
                  <a:schemeClr val="tx2"/>
                </a:solidFill>
              </a:rPr>
              <a:t> ban </a:t>
            </a:r>
            <a:r>
              <a:rPr lang="en-US" altLang="en-US" sz="2400" b="1" dirty="0" err="1">
                <a:solidFill>
                  <a:schemeClr val="tx2"/>
                </a:solidFill>
              </a:rPr>
              <a:t>quốc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gia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một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cửa</a:t>
            </a:r>
            <a:r>
              <a:rPr lang="en-US" altLang="en-US" sz="2400" b="1" dirty="0">
                <a:solidFill>
                  <a:schemeClr val="tx2"/>
                </a:solidFill>
              </a:rPr>
              <a:t> ASEAN, </a:t>
            </a:r>
            <a:r>
              <a:rPr lang="en-US" altLang="en-US" sz="2400" b="1" dirty="0" err="1">
                <a:solidFill>
                  <a:schemeClr val="tx2"/>
                </a:solidFill>
              </a:rPr>
              <a:t>một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cửa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quốc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gia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và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tạo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thuận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lợi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thương</a:t>
            </a:r>
            <a:r>
              <a:rPr lang="en-US" altLang="en-US" sz="2400" b="1" dirty="0">
                <a:solidFill>
                  <a:schemeClr val="tx2"/>
                </a:solidFill>
              </a:rPr>
              <a:t> </a:t>
            </a:r>
            <a:r>
              <a:rPr lang="en-US" altLang="en-US" sz="2400" b="1" dirty="0" err="1">
                <a:solidFill>
                  <a:schemeClr val="tx2"/>
                </a:solidFill>
              </a:rPr>
              <a:t>mại</a:t>
            </a:r>
            <a:endParaRPr lang="en-US" sz="2400" b="1" dirty="0">
              <a:solidFill>
                <a:schemeClr val="tx2"/>
              </a:solidFill>
            </a:endParaRPr>
          </a:p>
        </p:txBody>
      </p:sp>
      <p:cxnSp>
        <p:nvCxnSpPr>
          <p:cNvPr id="8" name="Straight Arrow Connector 7"/>
          <p:cNvCxnSpPr>
            <a:stCxn id="2" idx="2"/>
            <a:endCxn id="3" idx="0"/>
          </p:cNvCxnSpPr>
          <p:nvPr/>
        </p:nvCxnSpPr>
        <p:spPr>
          <a:xfrm>
            <a:off x="6151424" y="1298223"/>
            <a:ext cx="5928" cy="29657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3" idx="2"/>
            <a:endCxn id="4" idx="0"/>
          </p:cNvCxnSpPr>
          <p:nvPr/>
        </p:nvCxnSpPr>
        <p:spPr>
          <a:xfrm flipH="1">
            <a:off x="3153183" y="1994909"/>
            <a:ext cx="3004169" cy="86809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3" idx="2"/>
            <a:endCxn id="5" idx="0"/>
          </p:cNvCxnSpPr>
          <p:nvPr/>
        </p:nvCxnSpPr>
        <p:spPr>
          <a:xfrm>
            <a:off x="6157352" y="1994909"/>
            <a:ext cx="3063813" cy="78689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14558" y="2233917"/>
            <a:ext cx="1567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viên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573882" y="2265635"/>
            <a:ext cx="1522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viên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272181" y="564053"/>
            <a:ext cx="201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b="1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Quyết</a:t>
            </a:r>
            <a:r>
              <a:rPr lang="en-US" altLang="en-US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altLang="en-US" b="1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định</a:t>
            </a:r>
            <a:r>
              <a:rPr lang="en-US" altLang="en-US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1899</a:t>
            </a:r>
            <a:endParaRPr lang="en-US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9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Huong\Downloads\chart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975" y="380075"/>
            <a:ext cx="7564056" cy="427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9958" y="144698"/>
            <a:ext cx="4577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Share of categories A, B, C in Vietnam’s TFA commitment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61498" y="5584785"/>
            <a:ext cx="4896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Source: Trade Facilitation database</a:t>
            </a:r>
            <a:br>
              <a:rPr lang="en-US" i="1" dirty="0"/>
            </a:br>
            <a:r>
              <a:rPr lang="en-US" i="1" u="sng" dirty="0">
                <a:hlinkClick r:id="rId3"/>
              </a:rPr>
              <a:t>https://www.tfadatabase.org/members/viet-nam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7314" y="4815069"/>
            <a:ext cx="69042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</a:t>
            </a:r>
            <a:r>
              <a:rPr lang="en-US" i="1" dirty="0"/>
              <a:t>Rate of implementation commitments:</a:t>
            </a:r>
            <a:endParaRPr lang="en-US" b="1" dirty="0"/>
          </a:p>
          <a:p>
            <a:r>
              <a:rPr lang="en-US" i="1" dirty="0"/>
              <a:t>26.5%: rate of implementation commitments to date</a:t>
            </a:r>
            <a:endParaRPr lang="en-US" dirty="0"/>
          </a:p>
          <a:p>
            <a:r>
              <a:rPr lang="en-US" i="1" dirty="0"/>
              <a:t>48.7%: rate of implementation commitments from December 2020 to December 2023 without capacity building support</a:t>
            </a:r>
            <a:endParaRPr lang="en-US" dirty="0"/>
          </a:p>
          <a:p>
            <a:r>
              <a:rPr lang="en-US" i="1" dirty="0"/>
              <a:t>24.8%: rate of implementation commitments from December 2021 to December 2024 upon receipt of capacity building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2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90"/>
            <a:ext cx="10063454" cy="20156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SG" sz="3600" b="1" dirty="0" smtClean="0">
                <a:solidFill>
                  <a:srgbClr val="3333FF"/>
                </a:solidFill>
              </a:rPr>
              <a:t>QUY HOẠCH TỔNG THỂ QUỐC GIA GIAI ĐOẠN 2021-2030 TẦM NHÌN 2050</a:t>
            </a:r>
          </a:p>
          <a:p>
            <a:pPr marL="0" indent="0" algn="ctr">
              <a:buNone/>
            </a:pPr>
            <a:r>
              <a:rPr lang="en-SG" sz="3600" b="1" dirty="0" smtClean="0">
                <a:solidFill>
                  <a:srgbClr val="3333FF"/>
                </a:solidFill>
              </a:rPr>
              <a:t>(</a:t>
            </a:r>
            <a:r>
              <a:rPr lang="en-SG" sz="3600" b="1" dirty="0" err="1" smtClean="0">
                <a:solidFill>
                  <a:srgbClr val="3333FF"/>
                </a:solidFill>
              </a:rPr>
              <a:t>Nghị</a:t>
            </a:r>
            <a:r>
              <a:rPr lang="en-SG" sz="3600" b="1" dirty="0" smtClean="0">
                <a:solidFill>
                  <a:srgbClr val="3333FF"/>
                </a:solidFill>
              </a:rPr>
              <a:t> </a:t>
            </a:r>
            <a:r>
              <a:rPr lang="en-SG" sz="3600" b="1" dirty="0" err="1" smtClean="0">
                <a:solidFill>
                  <a:srgbClr val="3333FF"/>
                </a:solidFill>
              </a:rPr>
              <a:t>quyết</a:t>
            </a:r>
            <a:r>
              <a:rPr lang="en-SG" sz="3600" b="1" dirty="0" smtClean="0">
                <a:solidFill>
                  <a:srgbClr val="3333FF"/>
                </a:solidFill>
              </a:rPr>
              <a:t> </a:t>
            </a:r>
            <a:r>
              <a:rPr lang="en-SG" sz="3600" b="1" dirty="0" err="1" smtClean="0">
                <a:solidFill>
                  <a:srgbClr val="3333FF"/>
                </a:solidFill>
              </a:rPr>
              <a:t>số</a:t>
            </a:r>
            <a:r>
              <a:rPr lang="en-SG" sz="3600" b="1" dirty="0" smtClean="0">
                <a:solidFill>
                  <a:srgbClr val="3333FF"/>
                </a:solidFill>
              </a:rPr>
              <a:t> 81/2023/QH15) </a:t>
            </a:r>
            <a:endParaRPr lang="en-US" sz="3600" b="1" dirty="0">
              <a:solidFill>
                <a:srgbClr val="3333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0406" y="4715301"/>
            <a:ext cx="5001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 smtClean="0"/>
              <a:t>Phát</a:t>
            </a:r>
            <a:r>
              <a:rPr lang="en-SG" dirty="0" smtClean="0"/>
              <a:t> </a:t>
            </a:r>
            <a:r>
              <a:rPr lang="en-SG" dirty="0" err="1" smtClean="0"/>
              <a:t>triển</a:t>
            </a:r>
            <a:r>
              <a:rPr lang="en-SG" dirty="0" smtClean="0"/>
              <a:t> </a:t>
            </a:r>
            <a:r>
              <a:rPr lang="en-SG" dirty="0" err="1" smtClean="0"/>
              <a:t>hành</a:t>
            </a:r>
            <a:r>
              <a:rPr lang="en-SG" dirty="0" smtClean="0"/>
              <a:t> </a:t>
            </a:r>
            <a:r>
              <a:rPr lang="en-SG" dirty="0" err="1" smtClean="0"/>
              <a:t>lang</a:t>
            </a:r>
            <a:r>
              <a:rPr lang="en-SG" dirty="0" smtClean="0"/>
              <a:t> </a:t>
            </a:r>
            <a:r>
              <a:rPr lang="en-SG" dirty="0" err="1" smtClean="0"/>
              <a:t>kinh</a:t>
            </a:r>
            <a:r>
              <a:rPr lang="en-SG" dirty="0" smtClean="0"/>
              <a:t> </a:t>
            </a:r>
            <a:r>
              <a:rPr lang="en-SG" dirty="0" err="1" smtClean="0"/>
              <a:t>tế</a:t>
            </a:r>
            <a:endParaRPr lang="en-SG" dirty="0" smtClean="0"/>
          </a:p>
          <a:p>
            <a:pPr algn="ctr"/>
            <a:r>
              <a:rPr lang="en-SG" dirty="0" err="1" smtClean="0"/>
              <a:t>Phát</a:t>
            </a:r>
            <a:r>
              <a:rPr lang="en-SG" dirty="0" smtClean="0"/>
              <a:t> </a:t>
            </a:r>
            <a:r>
              <a:rPr lang="en-SG" dirty="0" err="1" smtClean="0"/>
              <a:t>triển</a:t>
            </a:r>
            <a:r>
              <a:rPr lang="en-SG" dirty="0" smtClean="0"/>
              <a:t> </a:t>
            </a:r>
            <a:r>
              <a:rPr lang="en-SG" dirty="0" err="1" smtClean="0"/>
              <a:t>liên</a:t>
            </a:r>
            <a:r>
              <a:rPr lang="en-SG" dirty="0" smtClean="0"/>
              <a:t> </a:t>
            </a:r>
            <a:r>
              <a:rPr lang="en-SG" dirty="0" err="1" smtClean="0"/>
              <a:t>kết</a:t>
            </a:r>
            <a:r>
              <a:rPr lang="en-SG" dirty="0" smtClean="0"/>
              <a:t> </a:t>
            </a:r>
            <a:r>
              <a:rPr lang="en-SG" dirty="0" err="1" smtClean="0"/>
              <a:t>vùng</a:t>
            </a:r>
            <a:r>
              <a:rPr lang="en-SG" dirty="0" smtClean="0"/>
              <a:t> </a:t>
            </a:r>
            <a:r>
              <a:rPr lang="en-SG" dirty="0" err="1" smtClean="0"/>
              <a:t>kinh</a:t>
            </a:r>
            <a:r>
              <a:rPr lang="en-SG" dirty="0" smtClean="0"/>
              <a:t> </a:t>
            </a:r>
            <a:r>
              <a:rPr lang="en-SG" dirty="0" err="1" smtClean="0"/>
              <a:t>tế</a:t>
            </a:r>
            <a:r>
              <a:rPr lang="en-SG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861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07F5D7E-3926-B6AC-424C-A555C6011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886D-7E8A-D649-881B-BE062838F8EF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26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2F0137CE-B73D-A56A-2A77-1CA12FC4D821}"/>
              </a:ext>
            </a:extLst>
          </p:cNvPr>
          <p:cNvCxnSpPr>
            <a:cxnSpLocks/>
          </p:cNvCxnSpPr>
          <p:nvPr/>
        </p:nvCxnSpPr>
        <p:spPr>
          <a:xfrm>
            <a:off x="585909" y="2784875"/>
            <a:ext cx="1730010" cy="0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65B82C5-8D6A-EE61-F57D-DB2F32234315}"/>
              </a:ext>
            </a:extLst>
          </p:cNvPr>
          <p:cNvSpPr txBox="1"/>
          <p:nvPr/>
        </p:nvSpPr>
        <p:spPr>
          <a:xfrm>
            <a:off x="392640" y="2931110"/>
            <a:ext cx="213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Thống nhất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3BAD266-F749-095C-CB87-FB1889F0DEB2}"/>
              </a:ext>
            </a:extLst>
          </p:cNvPr>
          <p:cNvSpPr txBox="1"/>
          <p:nvPr/>
        </p:nvSpPr>
        <p:spPr>
          <a:xfrm>
            <a:off x="384115" y="3691120"/>
            <a:ext cx="2133599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hải được tổ chức 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hiệu quả, thống nhất trên quy mô toàn quốc, bảo đảm liên kết nội vùng, liên vùng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khu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vực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quốc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tế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C0FAE3F-748C-DB9B-2301-00263B88C259}"/>
              </a:ext>
            </a:extLst>
          </p:cNvPr>
          <p:cNvCxnSpPr>
            <a:cxnSpLocks/>
          </p:cNvCxnSpPr>
          <p:nvPr/>
        </p:nvCxnSpPr>
        <p:spPr>
          <a:xfrm>
            <a:off x="2910437" y="2784875"/>
            <a:ext cx="1730010" cy="0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480E7715-3496-8F83-2379-D94139A946AE}"/>
              </a:ext>
            </a:extLst>
          </p:cNvPr>
          <p:cNvSpPr txBox="1"/>
          <p:nvPr/>
        </p:nvSpPr>
        <p:spPr>
          <a:xfrm>
            <a:off x="2708642" y="2931110"/>
            <a:ext cx="2133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Trọng tâm,</a:t>
            </a:r>
            <a:b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trọng điểm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0FBBCB11-1ACA-6D72-6744-507735F600B7}"/>
              </a:ext>
            </a:extLst>
          </p:cNvPr>
          <p:cNvSpPr txBox="1"/>
          <p:nvPr/>
        </p:nvSpPr>
        <p:spPr>
          <a:xfrm>
            <a:off x="2708643" y="3691120"/>
            <a:ext cx="21335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 triển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tâm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</a:t>
            </a: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ình thành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vùng động lực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b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quốc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hành lang kinh tế, cực tăng trưởng.</a:t>
            </a:r>
            <a:r>
              <a:rPr lang="x-none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EEB03FFD-A715-4E61-63A9-FEE5150D83E0}"/>
              </a:ext>
            </a:extLst>
          </p:cNvPr>
          <p:cNvCxnSpPr>
            <a:cxnSpLocks/>
          </p:cNvCxnSpPr>
          <p:nvPr/>
        </p:nvCxnSpPr>
        <p:spPr>
          <a:xfrm>
            <a:off x="5245228" y="2784875"/>
            <a:ext cx="1730010" cy="0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9ED3B25D-84D3-6609-C1C6-2A54CB175DF4}"/>
              </a:ext>
            </a:extLst>
          </p:cNvPr>
          <p:cNvSpPr txBox="1"/>
          <p:nvPr/>
        </p:nvSpPr>
        <p:spPr>
          <a:xfrm>
            <a:off x="5043433" y="2931110"/>
            <a:ext cx="2133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Hiệu quả, 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bền vững</a:t>
            </a:r>
            <a:r>
              <a:rPr lang="x-none" sz="2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3DA6352C-C694-1518-3239-2D225BD56331}"/>
              </a:ext>
            </a:extLst>
          </p:cNvPr>
          <p:cNvSpPr txBox="1"/>
          <p:nvPr/>
        </p:nvSpPr>
        <p:spPr>
          <a:xfrm>
            <a:off x="5043434" y="3691120"/>
            <a:ext cx="2133599" cy="183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 dụng hiệu quả, tiết kiệm tài nguyên; bảo đảm an ninh năng lượng, lương thực, nguồn nước; phát triển kinh tế xanh, kinh tế tuần hoàn; bảo vệ môi trường; thích ứng với biến đổi khí hậu.</a:t>
            </a:r>
            <a:r>
              <a:rPr lang="x-none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="" xmlns:a16="http://schemas.microsoft.com/office/drawing/2014/main" id="{FE57625A-5BE4-1544-9775-CD1BC9DDDACA}"/>
              </a:ext>
            </a:extLst>
          </p:cNvPr>
          <p:cNvCxnSpPr>
            <a:cxnSpLocks/>
          </p:cNvCxnSpPr>
          <p:nvPr/>
        </p:nvCxnSpPr>
        <p:spPr>
          <a:xfrm>
            <a:off x="7578815" y="2784875"/>
            <a:ext cx="1730010" cy="0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063AB81C-5461-9371-1AAC-5D9BE2A277DC}"/>
              </a:ext>
            </a:extLst>
          </p:cNvPr>
          <p:cNvSpPr txBox="1"/>
          <p:nvPr/>
        </p:nvSpPr>
        <p:spPr>
          <a:xfrm>
            <a:off x="7377020" y="2931110"/>
            <a:ext cx="2133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Hài hoà,</a:t>
            </a:r>
            <a:b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đồng bộ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79473C98-D317-78AD-5737-F9E9B5610917}"/>
              </a:ext>
            </a:extLst>
          </p:cNvPr>
          <p:cNvSpPr txBox="1"/>
          <p:nvPr/>
        </p:nvSpPr>
        <p:spPr>
          <a:xfrm>
            <a:off x="7377020" y="3691120"/>
            <a:ext cx="2133599" cy="183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 chức không gian phát triển quốc gia, các vùng, hành lang kinh tế, hệ thống đô thị phải gắn với phát triển hệ thống kết cấu hạ tầng đồng bộ,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từng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lang="vi-V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hiện đại và phát triển hài hòa khu vực đô thị, nông thôn.</a:t>
            </a:r>
            <a:r>
              <a:rPr lang="x-none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88D7C48B-CC8F-4354-0677-2279B93CC18F}"/>
              </a:ext>
            </a:extLst>
          </p:cNvPr>
          <p:cNvCxnSpPr>
            <a:cxnSpLocks/>
          </p:cNvCxnSpPr>
          <p:nvPr/>
        </p:nvCxnSpPr>
        <p:spPr>
          <a:xfrm>
            <a:off x="9911198" y="2784875"/>
            <a:ext cx="1730010" cy="0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479CE8ED-8069-5287-4D25-41EAFB0EF46D}"/>
              </a:ext>
            </a:extLst>
          </p:cNvPr>
          <p:cNvSpPr txBox="1"/>
          <p:nvPr/>
        </p:nvSpPr>
        <p:spPr>
          <a:xfrm>
            <a:off x="9709489" y="2931110"/>
            <a:ext cx="213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Gắn kết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D5CEA38A-D474-04B0-AF29-17B7D87EDCC9}"/>
              </a:ext>
            </a:extLst>
          </p:cNvPr>
          <p:cNvSpPr txBox="1"/>
          <p:nvPr/>
        </p:nvSpPr>
        <p:spPr>
          <a:xfrm>
            <a:off x="9709404" y="3691120"/>
            <a:ext cx="2133599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Phải gắn kết giữa khu vực đất liền với không gian biển; khai thác và sử dụng hiệu quả không gian ngầm, vùng biển, vùng trời. </a:t>
            </a:r>
            <a:r>
              <a:rPr lang="en-US" sz="1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Kết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nối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 hành lang kinh tế của khu vực và quốc tế. Kết hợp phát triển kinh tế, văn hóa, xã hội với bảo đảm quốc phòng,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ninh.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itle 2">
            <a:extLst>
              <a:ext uri="{FF2B5EF4-FFF2-40B4-BE49-F238E27FC236}">
                <a16:creationId xmlns="" xmlns:a16="http://schemas.microsoft.com/office/drawing/2014/main" id="{1D65B5CE-BEEE-7E50-74E6-E9DBE9EBC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482" y="682760"/>
            <a:ext cx="10933350" cy="44319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3600" b="1" noProof="1">
                <a:solidFill>
                  <a:srgbClr val="28BA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điểm tổ chức không gian phát triển</a:t>
            </a:r>
          </a:p>
        </p:txBody>
      </p:sp>
      <p:sp>
        <p:nvSpPr>
          <p:cNvPr id="94" name="AutoShape 3">
            <a:extLst>
              <a:ext uri="{FF2B5EF4-FFF2-40B4-BE49-F238E27FC236}">
                <a16:creationId xmlns="" xmlns:a16="http://schemas.microsoft.com/office/drawing/2014/main" id="{15C49B51-CC97-2C1B-C4C3-190AB0A8284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638800" y="174966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2211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vigationTriangle">
            <a:extLst>
              <a:ext uri="{FF2B5EF4-FFF2-40B4-BE49-F238E27FC236}">
                <a16:creationId xmlns="" xmlns:a16="http://schemas.microsoft.com/office/drawing/2014/main" id="{169B5859-EE44-9176-B4E4-D216F06DE80F}"/>
              </a:ext>
            </a:extLst>
          </p:cNvPr>
          <p:cNvSpPr/>
          <p:nvPr/>
        </p:nvSpPr>
        <p:spPr>
          <a:xfrm rot="16200000">
            <a:off x="11116165" y="-21446"/>
            <a:ext cx="1054387" cy="1097280"/>
          </a:xfrm>
          <a:prstGeom prst="triangle">
            <a:avLst>
              <a:gd name="adj" fmla="val 100000"/>
            </a:avLst>
          </a:prstGeom>
          <a:solidFill>
            <a:srgbClr val="29BA7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noProof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="" xmlns:a16="http://schemas.microsoft.com/office/drawing/2014/main" id="{E2F9F475-7D39-B980-CECF-38E4753EC5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272" t="3333" r="1272" b="1270"/>
          <a:stretch/>
        </p:blipFill>
        <p:spPr>
          <a:xfrm>
            <a:off x="649299" y="16721"/>
            <a:ext cx="4882797" cy="6824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40F5AAC-E3EE-05F6-8673-633E686388B0}"/>
              </a:ext>
            </a:extLst>
          </p:cNvPr>
          <p:cNvSpPr txBox="1"/>
          <p:nvPr/>
        </p:nvSpPr>
        <p:spPr>
          <a:xfrm>
            <a:off x="6096000" y="1773016"/>
            <a:ext cx="5594544" cy="4219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pl-PL" sz="18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Bảo vệ rừng đặc dụng, rừng phòng hộ đầu nguồn gắn với bảo đảm an ninh nguồn nước</a:t>
            </a:r>
            <a:endParaRPr lang="pl-PL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pl-PL" sz="18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Nâng cao hiệu quả phát triển cây công nghiệp, mở rộng diện tích cây ăn quả, dược liệu, rau, hoa</a:t>
            </a:r>
            <a:endParaRPr lang="pl-PL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pl-PL" sz="18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Đẩy mạnh phát triển công nghiệp chế biến nông, lâm sản, năng lượng tái tạo; phát triển bền vững công nghiệp khai thác bauxit, chế biến alumin, sản xuất nhôm</a:t>
            </a:r>
            <a:endParaRPr lang="pl-PL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pl-PL" sz="18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 triển du lịch sinh thái, nghỉ dưỡng, du lịch văn hóa gắn với bảo tồn, phát huy giá trị, bản sắc văn hóa các dân tộc</a:t>
            </a:r>
            <a:endParaRPr lang="en-US" sz="1800" noProof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A42248-2F73-87C2-9831-62A1594225FE}"/>
              </a:ext>
            </a:extLst>
          </p:cNvPr>
          <p:cNvSpPr txBox="1"/>
          <p:nvPr/>
        </p:nvSpPr>
        <p:spPr>
          <a:xfrm>
            <a:off x="5934331" y="865367"/>
            <a:ext cx="610076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l-PL" sz="2800" b="1" spc="10" noProof="1">
                <a:solidFill>
                  <a:srgbClr val="1F8B5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Vùng </a:t>
            </a:r>
            <a:r>
              <a:rPr lang="vi-VN" sz="2800" b="1" spc="10" noProof="1">
                <a:solidFill>
                  <a:srgbClr val="1F8B5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Tây Nguyên</a:t>
            </a:r>
            <a:endParaRPr lang="vi-VN" sz="2800" b="1" noProof="1">
              <a:solidFill>
                <a:srgbClr val="1F8B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8124354D-1A57-9279-A4D7-1DB12F2D07B4}"/>
              </a:ext>
            </a:extLst>
          </p:cNvPr>
          <p:cNvGrpSpPr>
            <a:grpSpLocks noChangeAspect="1"/>
          </p:cNvGrpSpPr>
          <p:nvPr/>
        </p:nvGrpSpPr>
        <p:grpSpPr>
          <a:xfrm>
            <a:off x="5981700" y="1841596"/>
            <a:ext cx="320040" cy="320040"/>
            <a:chOff x="2726370" y="3868738"/>
            <a:chExt cx="269875" cy="269875"/>
          </a:xfrm>
        </p:grpSpPr>
        <p:sp>
          <p:nvSpPr>
            <p:cNvPr id="12" name="Oval 16">
              <a:extLst>
                <a:ext uri="{FF2B5EF4-FFF2-40B4-BE49-F238E27FC236}">
                  <a16:creationId xmlns="" xmlns:a16="http://schemas.microsoft.com/office/drawing/2014/main" id="{60EBFACB-F053-FC95-5507-8842E81AC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370" y="3868738"/>
              <a:ext cx="269875" cy="269875"/>
            </a:xfrm>
            <a:prstGeom prst="ellipse">
              <a:avLst/>
            </a:prstGeom>
            <a:solidFill>
              <a:srgbClr val="29B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="" xmlns:a16="http://schemas.microsoft.com/office/drawing/2014/main" id="{8725D3AC-434D-54DE-959F-382C95F7E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33" y="3938588"/>
              <a:ext cx="133350" cy="128587"/>
            </a:xfrm>
            <a:custGeom>
              <a:avLst/>
              <a:gdLst>
                <a:gd name="T0" fmla="*/ 36 w 84"/>
                <a:gd name="T1" fmla="*/ 67 h 81"/>
                <a:gd name="T2" fmla="*/ 7 w 84"/>
                <a:gd name="T3" fmla="*/ 39 h 81"/>
                <a:gd name="T4" fmla="*/ 0 w 84"/>
                <a:gd name="T5" fmla="*/ 45 h 81"/>
                <a:gd name="T6" fmla="*/ 38 w 84"/>
                <a:gd name="T7" fmla="*/ 81 h 81"/>
                <a:gd name="T8" fmla="*/ 84 w 84"/>
                <a:gd name="T9" fmla="*/ 4 h 81"/>
                <a:gd name="T10" fmla="*/ 76 w 84"/>
                <a:gd name="T11" fmla="*/ 0 h 81"/>
                <a:gd name="T12" fmla="*/ 36 w 84"/>
                <a:gd name="T1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1">
                  <a:moveTo>
                    <a:pt x="36" y="67"/>
                  </a:moveTo>
                  <a:lnTo>
                    <a:pt x="7" y="39"/>
                  </a:lnTo>
                  <a:lnTo>
                    <a:pt x="0" y="45"/>
                  </a:lnTo>
                  <a:lnTo>
                    <a:pt x="38" y="81"/>
                  </a:lnTo>
                  <a:lnTo>
                    <a:pt x="84" y="4"/>
                  </a:lnTo>
                  <a:lnTo>
                    <a:pt x="76" y="0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AB991482-5AF8-AA12-599E-8D62B9D74241}"/>
              </a:ext>
            </a:extLst>
          </p:cNvPr>
          <p:cNvGrpSpPr>
            <a:grpSpLocks noChangeAspect="1"/>
          </p:cNvGrpSpPr>
          <p:nvPr/>
        </p:nvGrpSpPr>
        <p:grpSpPr>
          <a:xfrm>
            <a:off x="5981700" y="2780936"/>
            <a:ext cx="320040" cy="320040"/>
            <a:chOff x="2726370" y="3868738"/>
            <a:chExt cx="269875" cy="269875"/>
          </a:xfrm>
        </p:grpSpPr>
        <p:sp>
          <p:nvSpPr>
            <p:cNvPr id="15" name="Oval 16">
              <a:extLst>
                <a:ext uri="{FF2B5EF4-FFF2-40B4-BE49-F238E27FC236}">
                  <a16:creationId xmlns="" xmlns:a16="http://schemas.microsoft.com/office/drawing/2014/main" id="{D9C3DC83-3329-41A4-1766-930EF9827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370" y="3868738"/>
              <a:ext cx="269875" cy="269875"/>
            </a:xfrm>
            <a:prstGeom prst="ellipse">
              <a:avLst/>
            </a:prstGeom>
            <a:solidFill>
              <a:srgbClr val="29B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="" xmlns:a16="http://schemas.microsoft.com/office/drawing/2014/main" id="{78E83C94-0548-16D6-C850-FCDA2EE57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33" y="3938588"/>
              <a:ext cx="133350" cy="128587"/>
            </a:xfrm>
            <a:custGeom>
              <a:avLst/>
              <a:gdLst>
                <a:gd name="T0" fmla="*/ 36 w 84"/>
                <a:gd name="T1" fmla="*/ 67 h 81"/>
                <a:gd name="T2" fmla="*/ 7 w 84"/>
                <a:gd name="T3" fmla="*/ 39 h 81"/>
                <a:gd name="T4" fmla="*/ 0 w 84"/>
                <a:gd name="T5" fmla="*/ 45 h 81"/>
                <a:gd name="T6" fmla="*/ 38 w 84"/>
                <a:gd name="T7" fmla="*/ 81 h 81"/>
                <a:gd name="T8" fmla="*/ 84 w 84"/>
                <a:gd name="T9" fmla="*/ 4 h 81"/>
                <a:gd name="T10" fmla="*/ 76 w 84"/>
                <a:gd name="T11" fmla="*/ 0 h 81"/>
                <a:gd name="T12" fmla="*/ 36 w 84"/>
                <a:gd name="T1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1">
                  <a:moveTo>
                    <a:pt x="36" y="67"/>
                  </a:moveTo>
                  <a:lnTo>
                    <a:pt x="7" y="39"/>
                  </a:lnTo>
                  <a:lnTo>
                    <a:pt x="0" y="45"/>
                  </a:lnTo>
                  <a:lnTo>
                    <a:pt x="38" y="81"/>
                  </a:lnTo>
                  <a:lnTo>
                    <a:pt x="84" y="4"/>
                  </a:lnTo>
                  <a:lnTo>
                    <a:pt x="76" y="0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BA29FAE4-B2C6-C214-AA5B-B376A9EFB4D6}"/>
              </a:ext>
            </a:extLst>
          </p:cNvPr>
          <p:cNvGrpSpPr>
            <a:grpSpLocks noChangeAspect="1"/>
          </p:cNvGrpSpPr>
          <p:nvPr/>
        </p:nvGrpSpPr>
        <p:grpSpPr>
          <a:xfrm>
            <a:off x="5981700" y="3731706"/>
            <a:ext cx="320040" cy="320040"/>
            <a:chOff x="2726370" y="3868738"/>
            <a:chExt cx="269875" cy="269875"/>
          </a:xfrm>
        </p:grpSpPr>
        <p:sp>
          <p:nvSpPr>
            <p:cNvPr id="18" name="Oval 16">
              <a:extLst>
                <a:ext uri="{FF2B5EF4-FFF2-40B4-BE49-F238E27FC236}">
                  <a16:creationId xmlns="" xmlns:a16="http://schemas.microsoft.com/office/drawing/2014/main" id="{4A8A49EE-AEA5-32CD-DD45-6B5DE4656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370" y="3868738"/>
              <a:ext cx="269875" cy="269875"/>
            </a:xfrm>
            <a:prstGeom prst="ellipse">
              <a:avLst/>
            </a:prstGeom>
            <a:solidFill>
              <a:srgbClr val="29B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="" xmlns:a16="http://schemas.microsoft.com/office/drawing/2014/main" id="{072CC120-ECF9-0076-9136-9DDB298B9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33" y="3938588"/>
              <a:ext cx="133350" cy="128587"/>
            </a:xfrm>
            <a:custGeom>
              <a:avLst/>
              <a:gdLst>
                <a:gd name="T0" fmla="*/ 36 w 84"/>
                <a:gd name="T1" fmla="*/ 67 h 81"/>
                <a:gd name="T2" fmla="*/ 7 w 84"/>
                <a:gd name="T3" fmla="*/ 39 h 81"/>
                <a:gd name="T4" fmla="*/ 0 w 84"/>
                <a:gd name="T5" fmla="*/ 45 h 81"/>
                <a:gd name="T6" fmla="*/ 38 w 84"/>
                <a:gd name="T7" fmla="*/ 81 h 81"/>
                <a:gd name="T8" fmla="*/ 84 w 84"/>
                <a:gd name="T9" fmla="*/ 4 h 81"/>
                <a:gd name="T10" fmla="*/ 76 w 84"/>
                <a:gd name="T11" fmla="*/ 0 h 81"/>
                <a:gd name="T12" fmla="*/ 36 w 84"/>
                <a:gd name="T1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1">
                  <a:moveTo>
                    <a:pt x="36" y="67"/>
                  </a:moveTo>
                  <a:lnTo>
                    <a:pt x="7" y="39"/>
                  </a:lnTo>
                  <a:lnTo>
                    <a:pt x="0" y="45"/>
                  </a:lnTo>
                  <a:lnTo>
                    <a:pt x="38" y="81"/>
                  </a:lnTo>
                  <a:lnTo>
                    <a:pt x="84" y="4"/>
                  </a:lnTo>
                  <a:lnTo>
                    <a:pt x="76" y="0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794FC0CE-A9AB-1888-91A9-11A664EA8763}"/>
              </a:ext>
            </a:extLst>
          </p:cNvPr>
          <p:cNvGrpSpPr>
            <a:grpSpLocks noChangeAspect="1"/>
          </p:cNvGrpSpPr>
          <p:nvPr/>
        </p:nvGrpSpPr>
        <p:grpSpPr>
          <a:xfrm>
            <a:off x="5981700" y="5164266"/>
            <a:ext cx="320040" cy="320040"/>
            <a:chOff x="2726370" y="3868738"/>
            <a:chExt cx="269875" cy="269875"/>
          </a:xfrm>
        </p:grpSpPr>
        <p:sp>
          <p:nvSpPr>
            <p:cNvPr id="21" name="Oval 16">
              <a:extLst>
                <a:ext uri="{FF2B5EF4-FFF2-40B4-BE49-F238E27FC236}">
                  <a16:creationId xmlns="" xmlns:a16="http://schemas.microsoft.com/office/drawing/2014/main" id="{E36BFCC4-0563-D39B-0BFA-994F3A5B1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370" y="3868738"/>
              <a:ext cx="269875" cy="269875"/>
            </a:xfrm>
            <a:prstGeom prst="ellipse">
              <a:avLst/>
            </a:prstGeom>
            <a:solidFill>
              <a:srgbClr val="29B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="" xmlns:a16="http://schemas.microsoft.com/office/drawing/2014/main" id="{4E545502-FD35-EEBE-E52A-6582FCBCD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33" y="3938588"/>
              <a:ext cx="133350" cy="128587"/>
            </a:xfrm>
            <a:custGeom>
              <a:avLst/>
              <a:gdLst>
                <a:gd name="T0" fmla="*/ 36 w 84"/>
                <a:gd name="T1" fmla="*/ 67 h 81"/>
                <a:gd name="T2" fmla="*/ 7 w 84"/>
                <a:gd name="T3" fmla="*/ 39 h 81"/>
                <a:gd name="T4" fmla="*/ 0 w 84"/>
                <a:gd name="T5" fmla="*/ 45 h 81"/>
                <a:gd name="T6" fmla="*/ 38 w 84"/>
                <a:gd name="T7" fmla="*/ 81 h 81"/>
                <a:gd name="T8" fmla="*/ 84 w 84"/>
                <a:gd name="T9" fmla="*/ 4 h 81"/>
                <a:gd name="T10" fmla="*/ 76 w 84"/>
                <a:gd name="T11" fmla="*/ 0 h 81"/>
                <a:gd name="T12" fmla="*/ 36 w 84"/>
                <a:gd name="T1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1">
                  <a:moveTo>
                    <a:pt x="36" y="67"/>
                  </a:moveTo>
                  <a:lnTo>
                    <a:pt x="7" y="39"/>
                  </a:lnTo>
                  <a:lnTo>
                    <a:pt x="0" y="45"/>
                  </a:lnTo>
                  <a:lnTo>
                    <a:pt x="38" y="81"/>
                  </a:lnTo>
                  <a:lnTo>
                    <a:pt x="84" y="4"/>
                  </a:lnTo>
                  <a:lnTo>
                    <a:pt x="76" y="0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0F0CC4F0-478C-ABDE-6F41-9E5272C9D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886D-7E8A-D649-881B-BE062838F8EF}" type="slidenum">
              <a:rPr lang="en-US" noProof="1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fld>
            <a:endParaRPr lang="en-US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7411F8C4-A127-76E1-9C16-F9AA0B2B463B}"/>
              </a:ext>
            </a:extLst>
          </p:cNvPr>
          <p:cNvSpPr txBox="1"/>
          <p:nvPr/>
        </p:nvSpPr>
        <p:spPr>
          <a:xfrm>
            <a:off x="4570587" y="174170"/>
            <a:ext cx="8032258" cy="4247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R="0" algn="ctr">
              <a:lnSpc>
                <a:spcPct val="90000"/>
              </a:lnSpc>
              <a:spcBef>
                <a:spcPts val="0"/>
              </a:spcBef>
            </a:pPr>
            <a:r>
              <a:rPr lang="en-US" sz="2400" b="1" noProof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 triển các vùng kinh tế - xã hội</a:t>
            </a:r>
            <a:endParaRPr lang="pl-PL" sz="2400" b="1" noProof="1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567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="" xmlns:a16="http://schemas.microsoft.com/office/drawing/2014/main" id="{0E29372C-CE5E-27C7-7062-E747034162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405" t="3534" r="1382" b="1204"/>
          <a:stretch/>
        </p:blipFill>
        <p:spPr>
          <a:xfrm>
            <a:off x="6334745" y="67520"/>
            <a:ext cx="4843463" cy="672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3049732-9AA3-202B-0CBC-088A114375B5}"/>
              </a:ext>
            </a:extLst>
          </p:cNvPr>
          <p:cNvSpPr txBox="1"/>
          <p:nvPr/>
        </p:nvSpPr>
        <p:spPr>
          <a:xfrm>
            <a:off x="893872" y="2801135"/>
            <a:ext cx="5598045" cy="12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noProof="1">
                <a:solidFill>
                  <a:srgbClr val="1F8B5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 hướng phát triển </a:t>
            </a:r>
          </a:p>
          <a:p>
            <a:pPr>
              <a:lnSpc>
                <a:spcPct val="90000"/>
              </a:lnSpc>
            </a:pPr>
            <a:r>
              <a:rPr lang="en-US" sz="2800" b="1" noProof="1">
                <a:solidFill>
                  <a:srgbClr val="1F8B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</a:t>
            </a:r>
            <a:r>
              <a:rPr lang="en-US" sz="2800" b="1" noProof="1">
                <a:solidFill>
                  <a:srgbClr val="1F8B5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ùng động lực miền Trung </a:t>
            </a:r>
            <a:r>
              <a:rPr lang="vi-VN" sz="2800" b="1" noProof="1">
                <a:solidFill>
                  <a:srgbClr val="1F8B5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 Đà Nẵng là cực tăng trưởng</a:t>
            </a:r>
            <a:endParaRPr lang="vi-VN" sz="2800" b="1" noProof="1">
              <a:solidFill>
                <a:srgbClr val="1F8B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BB603A0A-8063-F260-C93F-D694FDBB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886D-7E8A-D649-881B-BE062838F8EF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06B2ED2-5E09-48F5-5DC3-5B6A58E28B0B}"/>
              </a:ext>
            </a:extLst>
          </p:cNvPr>
          <p:cNvSpPr txBox="1"/>
          <p:nvPr/>
        </p:nvSpPr>
        <p:spPr>
          <a:xfrm>
            <a:off x="295496" y="615421"/>
            <a:ext cx="5822106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90000"/>
              </a:lnSpc>
              <a:spcBef>
                <a:spcPts val="0"/>
              </a:spcBef>
            </a:pPr>
            <a:r>
              <a:rPr lang="en-US" sz="3200" b="1" spc="20" noProof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 triển </a:t>
            </a:r>
            <a:br>
              <a:rPr lang="en-US" sz="3200" b="1" spc="20" noProof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3200" b="1" spc="20" noProof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 vùng động lực, </a:t>
            </a:r>
            <a:br>
              <a:rPr lang="en-US" sz="3200" b="1" spc="20" noProof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3200" b="1" spc="20" noProof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hành lang kinh tế</a:t>
            </a:r>
            <a:endParaRPr lang="en-US" sz="3200" noProof="1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566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="" xmlns:a16="http://schemas.microsoft.com/office/drawing/2014/main" id="{BF363AD7-3603-62F6-CB40-36C54A25EA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100" t="4038" r="1347" b="1741"/>
          <a:stretch/>
        </p:blipFill>
        <p:spPr>
          <a:xfrm>
            <a:off x="7222869" y="0"/>
            <a:ext cx="4969131" cy="6858000"/>
          </a:xfrm>
          <a:prstGeom prst="rect">
            <a:avLst/>
          </a:prstGeom>
        </p:spPr>
      </p:pic>
      <p:sp>
        <p:nvSpPr>
          <p:cNvPr id="8" name="NavigationTriangle">
            <a:extLst>
              <a:ext uri="{FF2B5EF4-FFF2-40B4-BE49-F238E27FC236}">
                <a16:creationId xmlns="" xmlns:a16="http://schemas.microsoft.com/office/drawing/2014/main" id="{8D54F5D6-6529-F4C7-9E96-02044FA20BF1}"/>
              </a:ext>
            </a:extLst>
          </p:cNvPr>
          <p:cNvSpPr/>
          <p:nvPr/>
        </p:nvSpPr>
        <p:spPr>
          <a:xfrm rot="16200000">
            <a:off x="11116165" y="-21446"/>
            <a:ext cx="1054387" cy="1097280"/>
          </a:xfrm>
          <a:prstGeom prst="triangle">
            <a:avLst>
              <a:gd name="adj" fmla="val 100000"/>
            </a:avLst>
          </a:prstGeom>
          <a:solidFill>
            <a:srgbClr val="29BA7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noProof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="" xmlns:a16="http://schemas.microsoft.com/office/drawing/2014/main" id="{105A18CF-3109-7AA8-14C9-4621F0A83B74}"/>
              </a:ext>
            </a:extLst>
          </p:cNvPr>
          <p:cNvSpPr/>
          <p:nvPr/>
        </p:nvSpPr>
        <p:spPr>
          <a:xfrm>
            <a:off x="224590" y="-1"/>
            <a:ext cx="2148512" cy="6871448"/>
          </a:xfrm>
          <a:custGeom>
            <a:avLst/>
            <a:gdLst>
              <a:gd name="connsiteX0" fmla="*/ 0 w 3729462"/>
              <a:gd name="connsiteY0" fmla="*/ 0 h 6871448"/>
              <a:gd name="connsiteX1" fmla="*/ 1580950 w 3729462"/>
              <a:gd name="connsiteY1" fmla="*/ 0 h 6871448"/>
              <a:gd name="connsiteX2" fmla="*/ 1743964 w 3729462"/>
              <a:gd name="connsiteY2" fmla="*/ 252070 h 6871448"/>
              <a:gd name="connsiteX3" fmla="*/ 3220115 w 3729462"/>
              <a:gd name="connsiteY3" fmla="*/ 2808840 h 6871448"/>
              <a:gd name="connsiteX4" fmla="*/ 3068714 w 3729462"/>
              <a:gd name="connsiteY4" fmla="*/ 6848395 h 6871448"/>
              <a:gd name="connsiteX5" fmla="*/ 3052165 w 3729462"/>
              <a:gd name="connsiteY5" fmla="*/ 6871448 h 6871448"/>
              <a:gd name="connsiteX6" fmla="*/ 0 w 3729462"/>
              <a:gd name="connsiteY6" fmla="*/ 6871448 h 6871448"/>
              <a:gd name="connsiteX7" fmla="*/ 0 w 3729462"/>
              <a:gd name="connsiteY7" fmla="*/ 0 h 6871448"/>
              <a:gd name="connsiteX0" fmla="*/ 0 w 3729462"/>
              <a:gd name="connsiteY0" fmla="*/ 6871448 h 6871448"/>
              <a:gd name="connsiteX1" fmla="*/ 1580950 w 3729462"/>
              <a:gd name="connsiteY1" fmla="*/ 0 h 6871448"/>
              <a:gd name="connsiteX2" fmla="*/ 1743964 w 3729462"/>
              <a:gd name="connsiteY2" fmla="*/ 252070 h 6871448"/>
              <a:gd name="connsiteX3" fmla="*/ 3220115 w 3729462"/>
              <a:gd name="connsiteY3" fmla="*/ 2808840 h 6871448"/>
              <a:gd name="connsiteX4" fmla="*/ 3068714 w 3729462"/>
              <a:gd name="connsiteY4" fmla="*/ 6848395 h 6871448"/>
              <a:gd name="connsiteX5" fmla="*/ 3052165 w 3729462"/>
              <a:gd name="connsiteY5" fmla="*/ 6871448 h 6871448"/>
              <a:gd name="connsiteX6" fmla="*/ 0 w 3729462"/>
              <a:gd name="connsiteY6" fmla="*/ 6871448 h 6871448"/>
              <a:gd name="connsiteX0" fmla="*/ 0 w 3729462"/>
              <a:gd name="connsiteY0" fmla="*/ 6871448 h 6871448"/>
              <a:gd name="connsiteX1" fmla="*/ 1580950 w 3729462"/>
              <a:gd name="connsiteY1" fmla="*/ 0 h 6871448"/>
              <a:gd name="connsiteX2" fmla="*/ 1743964 w 3729462"/>
              <a:gd name="connsiteY2" fmla="*/ 252070 h 6871448"/>
              <a:gd name="connsiteX3" fmla="*/ 3220115 w 3729462"/>
              <a:gd name="connsiteY3" fmla="*/ 2808840 h 6871448"/>
              <a:gd name="connsiteX4" fmla="*/ 3068714 w 3729462"/>
              <a:gd name="connsiteY4" fmla="*/ 6848395 h 6871448"/>
              <a:gd name="connsiteX5" fmla="*/ 3052165 w 3729462"/>
              <a:gd name="connsiteY5" fmla="*/ 6871448 h 6871448"/>
              <a:gd name="connsiteX6" fmla="*/ 0 w 3729462"/>
              <a:gd name="connsiteY6" fmla="*/ 6871448 h 6871448"/>
              <a:gd name="connsiteX0" fmla="*/ 1580950 w 3729462"/>
              <a:gd name="connsiteY0" fmla="*/ 0 h 6871448"/>
              <a:gd name="connsiteX1" fmla="*/ 1743964 w 3729462"/>
              <a:gd name="connsiteY1" fmla="*/ 252070 h 6871448"/>
              <a:gd name="connsiteX2" fmla="*/ 3220115 w 3729462"/>
              <a:gd name="connsiteY2" fmla="*/ 2808840 h 6871448"/>
              <a:gd name="connsiteX3" fmla="*/ 3068714 w 3729462"/>
              <a:gd name="connsiteY3" fmla="*/ 6848395 h 6871448"/>
              <a:gd name="connsiteX4" fmla="*/ 3052165 w 3729462"/>
              <a:gd name="connsiteY4" fmla="*/ 6871448 h 6871448"/>
              <a:gd name="connsiteX5" fmla="*/ 0 w 3729462"/>
              <a:gd name="connsiteY5" fmla="*/ 6871448 h 6871448"/>
              <a:gd name="connsiteX6" fmla="*/ 1672390 w 3729462"/>
              <a:gd name="connsiteY6" fmla="*/ 91440 h 6871448"/>
              <a:gd name="connsiteX0" fmla="*/ 1580950 w 3729462"/>
              <a:gd name="connsiteY0" fmla="*/ 0 h 6871448"/>
              <a:gd name="connsiteX1" fmla="*/ 1743964 w 3729462"/>
              <a:gd name="connsiteY1" fmla="*/ 252070 h 6871448"/>
              <a:gd name="connsiteX2" fmla="*/ 3220115 w 3729462"/>
              <a:gd name="connsiteY2" fmla="*/ 2808840 h 6871448"/>
              <a:gd name="connsiteX3" fmla="*/ 3068714 w 3729462"/>
              <a:gd name="connsiteY3" fmla="*/ 6848395 h 6871448"/>
              <a:gd name="connsiteX4" fmla="*/ 3052165 w 3729462"/>
              <a:gd name="connsiteY4" fmla="*/ 6871448 h 6871448"/>
              <a:gd name="connsiteX5" fmla="*/ 0 w 3729462"/>
              <a:gd name="connsiteY5" fmla="*/ 6871448 h 6871448"/>
              <a:gd name="connsiteX6" fmla="*/ 247002 w 3729462"/>
              <a:gd name="connsiteY6" fmla="*/ 1167205 h 6871448"/>
              <a:gd name="connsiteX0" fmla="*/ 1580950 w 3729462"/>
              <a:gd name="connsiteY0" fmla="*/ 0 h 6871448"/>
              <a:gd name="connsiteX1" fmla="*/ 1743964 w 3729462"/>
              <a:gd name="connsiteY1" fmla="*/ 252070 h 6871448"/>
              <a:gd name="connsiteX2" fmla="*/ 3220115 w 3729462"/>
              <a:gd name="connsiteY2" fmla="*/ 2808840 h 6871448"/>
              <a:gd name="connsiteX3" fmla="*/ 3068714 w 3729462"/>
              <a:gd name="connsiteY3" fmla="*/ 6848395 h 6871448"/>
              <a:gd name="connsiteX4" fmla="*/ 3052165 w 3729462"/>
              <a:gd name="connsiteY4" fmla="*/ 6871448 h 6871448"/>
              <a:gd name="connsiteX5" fmla="*/ 0 w 3729462"/>
              <a:gd name="connsiteY5" fmla="*/ 6871448 h 6871448"/>
              <a:gd name="connsiteX0" fmla="*/ 0 w 2148512"/>
              <a:gd name="connsiteY0" fmla="*/ 0 h 6871448"/>
              <a:gd name="connsiteX1" fmla="*/ 163014 w 2148512"/>
              <a:gd name="connsiteY1" fmla="*/ 252070 h 6871448"/>
              <a:gd name="connsiteX2" fmla="*/ 1639165 w 2148512"/>
              <a:gd name="connsiteY2" fmla="*/ 2808840 h 6871448"/>
              <a:gd name="connsiteX3" fmla="*/ 1487764 w 2148512"/>
              <a:gd name="connsiteY3" fmla="*/ 6848395 h 6871448"/>
              <a:gd name="connsiteX4" fmla="*/ 1471215 w 2148512"/>
              <a:gd name="connsiteY4" fmla="*/ 6871448 h 6871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512" h="6871448">
                <a:moveTo>
                  <a:pt x="0" y="0"/>
                </a:moveTo>
                <a:lnTo>
                  <a:pt x="163014" y="252070"/>
                </a:lnTo>
                <a:lnTo>
                  <a:pt x="1639165" y="2808840"/>
                </a:lnTo>
                <a:cubicBezTo>
                  <a:pt x="2392802" y="4114176"/>
                  <a:pt x="2283307" y="5680988"/>
                  <a:pt x="1487764" y="6848395"/>
                </a:cubicBezTo>
                <a:lnTo>
                  <a:pt x="1471215" y="6871448"/>
                </a:lnTo>
              </a:path>
            </a:pathLst>
          </a:custGeom>
          <a:noFill/>
          <a:ln w="9525" cap="rnd" cmpd="sng" algn="ctr">
            <a:solidFill>
              <a:srgbClr val="1F8B57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noProof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20">
            <a:extLst>
              <a:ext uri="{FF2B5EF4-FFF2-40B4-BE49-F238E27FC236}">
                <a16:creationId xmlns="" xmlns:a16="http://schemas.microsoft.com/office/drawing/2014/main" id="{45113379-5801-05E7-A8E2-EFBF2E0483CC}"/>
              </a:ext>
            </a:extLst>
          </p:cNvPr>
          <p:cNvSpPr/>
          <p:nvPr/>
        </p:nvSpPr>
        <p:spPr>
          <a:xfrm>
            <a:off x="215892" y="-13448"/>
            <a:ext cx="2157209" cy="6884896"/>
          </a:xfrm>
          <a:custGeom>
            <a:avLst/>
            <a:gdLst>
              <a:gd name="connsiteX0" fmla="*/ 0 w 3742907"/>
              <a:gd name="connsiteY0" fmla="*/ 0 h 6884896"/>
              <a:gd name="connsiteX1" fmla="*/ 3065610 w 3742907"/>
              <a:gd name="connsiteY1" fmla="*/ 0 h 6884896"/>
              <a:gd name="connsiteX2" fmla="*/ 3082159 w 3742907"/>
              <a:gd name="connsiteY2" fmla="*/ 23053 h 6884896"/>
              <a:gd name="connsiteX3" fmla="*/ 3233560 w 3742907"/>
              <a:gd name="connsiteY3" fmla="*/ 4062608 h 6884896"/>
              <a:gd name="connsiteX4" fmla="*/ 1757409 w 3742907"/>
              <a:gd name="connsiteY4" fmla="*/ 6619378 h 6884896"/>
              <a:gd name="connsiteX5" fmla="*/ 1585698 w 3742907"/>
              <a:gd name="connsiteY5" fmla="*/ 6884896 h 6884896"/>
              <a:gd name="connsiteX6" fmla="*/ 0 w 3742907"/>
              <a:gd name="connsiteY6" fmla="*/ 6884896 h 6884896"/>
              <a:gd name="connsiteX7" fmla="*/ 0 w 3742907"/>
              <a:gd name="connsiteY7" fmla="*/ 0 h 6884896"/>
              <a:gd name="connsiteX0" fmla="*/ 0 w 3742907"/>
              <a:gd name="connsiteY0" fmla="*/ 6884896 h 6884896"/>
              <a:gd name="connsiteX1" fmla="*/ 3065610 w 3742907"/>
              <a:gd name="connsiteY1" fmla="*/ 0 h 6884896"/>
              <a:gd name="connsiteX2" fmla="*/ 3082159 w 3742907"/>
              <a:gd name="connsiteY2" fmla="*/ 23053 h 6884896"/>
              <a:gd name="connsiteX3" fmla="*/ 3233560 w 3742907"/>
              <a:gd name="connsiteY3" fmla="*/ 4062608 h 6884896"/>
              <a:gd name="connsiteX4" fmla="*/ 1757409 w 3742907"/>
              <a:gd name="connsiteY4" fmla="*/ 6619378 h 6884896"/>
              <a:gd name="connsiteX5" fmla="*/ 1585698 w 3742907"/>
              <a:gd name="connsiteY5" fmla="*/ 6884896 h 6884896"/>
              <a:gd name="connsiteX6" fmla="*/ 0 w 3742907"/>
              <a:gd name="connsiteY6" fmla="*/ 6884896 h 6884896"/>
              <a:gd name="connsiteX0" fmla="*/ 0 w 3742907"/>
              <a:gd name="connsiteY0" fmla="*/ 6884896 h 6976336"/>
              <a:gd name="connsiteX1" fmla="*/ 3065610 w 3742907"/>
              <a:gd name="connsiteY1" fmla="*/ 0 h 6976336"/>
              <a:gd name="connsiteX2" fmla="*/ 3082159 w 3742907"/>
              <a:gd name="connsiteY2" fmla="*/ 23053 h 6976336"/>
              <a:gd name="connsiteX3" fmla="*/ 3233560 w 3742907"/>
              <a:gd name="connsiteY3" fmla="*/ 4062608 h 6976336"/>
              <a:gd name="connsiteX4" fmla="*/ 1757409 w 3742907"/>
              <a:gd name="connsiteY4" fmla="*/ 6619378 h 6976336"/>
              <a:gd name="connsiteX5" fmla="*/ 1585698 w 3742907"/>
              <a:gd name="connsiteY5" fmla="*/ 6884896 h 6976336"/>
              <a:gd name="connsiteX6" fmla="*/ 91440 w 3742907"/>
              <a:gd name="connsiteY6" fmla="*/ 6976336 h 6976336"/>
              <a:gd name="connsiteX0" fmla="*/ 0 w 3742907"/>
              <a:gd name="connsiteY0" fmla="*/ 6884896 h 6884896"/>
              <a:gd name="connsiteX1" fmla="*/ 3065610 w 3742907"/>
              <a:gd name="connsiteY1" fmla="*/ 0 h 6884896"/>
              <a:gd name="connsiteX2" fmla="*/ 3082159 w 3742907"/>
              <a:gd name="connsiteY2" fmla="*/ 23053 h 6884896"/>
              <a:gd name="connsiteX3" fmla="*/ 3233560 w 3742907"/>
              <a:gd name="connsiteY3" fmla="*/ 4062608 h 6884896"/>
              <a:gd name="connsiteX4" fmla="*/ 1757409 w 3742907"/>
              <a:gd name="connsiteY4" fmla="*/ 6619378 h 6884896"/>
              <a:gd name="connsiteX5" fmla="*/ 1585698 w 3742907"/>
              <a:gd name="connsiteY5" fmla="*/ 6884896 h 6884896"/>
              <a:gd name="connsiteX0" fmla="*/ 1479912 w 2157209"/>
              <a:gd name="connsiteY0" fmla="*/ 0 h 6884896"/>
              <a:gd name="connsiteX1" fmla="*/ 1496461 w 2157209"/>
              <a:gd name="connsiteY1" fmla="*/ 23053 h 6884896"/>
              <a:gd name="connsiteX2" fmla="*/ 1647862 w 2157209"/>
              <a:gd name="connsiteY2" fmla="*/ 4062608 h 6884896"/>
              <a:gd name="connsiteX3" fmla="*/ 171711 w 2157209"/>
              <a:gd name="connsiteY3" fmla="*/ 6619378 h 6884896"/>
              <a:gd name="connsiteX4" fmla="*/ 0 w 2157209"/>
              <a:gd name="connsiteY4" fmla="*/ 6884896 h 688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7209" h="6884896">
                <a:moveTo>
                  <a:pt x="1479912" y="0"/>
                </a:moveTo>
                <a:lnTo>
                  <a:pt x="1496461" y="23053"/>
                </a:lnTo>
                <a:cubicBezTo>
                  <a:pt x="2292004" y="1190460"/>
                  <a:pt x="2401499" y="2757272"/>
                  <a:pt x="1647862" y="4062608"/>
                </a:cubicBezTo>
                <a:lnTo>
                  <a:pt x="171711" y="6619378"/>
                </a:lnTo>
                <a:lnTo>
                  <a:pt x="0" y="6884896"/>
                </a:lnTo>
              </a:path>
            </a:pathLst>
          </a:custGeom>
          <a:noFill/>
          <a:ln w="9525">
            <a:solidFill>
              <a:srgbClr val="1F8B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48">
            <a:extLst>
              <a:ext uri="{FF2B5EF4-FFF2-40B4-BE49-F238E27FC236}">
                <a16:creationId xmlns="" xmlns:a16="http://schemas.microsoft.com/office/drawing/2014/main" id="{64A40A7D-FADD-5AB6-E21F-23BFFCA287BE}"/>
              </a:ext>
            </a:extLst>
          </p:cNvPr>
          <p:cNvSpPr/>
          <p:nvPr/>
        </p:nvSpPr>
        <p:spPr>
          <a:xfrm>
            <a:off x="1086187" y="-13448"/>
            <a:ext cx="548203" cy="6871448"/>
          </a:xfrm>
          <a:custGeom>
            <a:avLst/>
            <a:gdLst>
              <a:gd name="connsiteX0" fmla="*/ 0 w 2990749"/>
              <a:gd name="connsiteY0" fmla="*/ 0 h 6871448"/>
              <a:gd name="connsiteX1" fmla="*/ 2442546 w 2990749"/>
              <a:gd name="connsiteY1" fmla="*/ 0 h 6871448"/>
              <a:gd name="connsiteX2" fmla="*/ 2532461 w 2990749"/>
              <a:gd name="connsiteY2" fmla="*/ 156377 h 6871448"/>
              <a:gd name="connsiteX3" fmla="*/ 2990749 w 2990749"/>
              <a:gd name="connsiteY3" fmla="*/ 1966296 h 6871448"/>
              <a:gd name="connsiteX4" fmla="*/ 2990749 w 2990749"/>
              <a:gd name="connsiteY4" fmla="*/ 4918599 h 6871448"/>
              <a:gd name="connsiteX5" fmla="*/ 2532461 w 2990749"/>
              <a:gd name="connsiteY5" fmla="*/ 6728518 h 6871448"/>
              <a:gd name="connsiteX6" fmla="*/ 2450278 w 2990749"/>
              <a:gd name="connsiteY6" fmla="*/ 6871448 h 6871448"/>
              <a:gd name="connsiteX7" fmla="*/ 0 w 2990749"/>
              <a:gd name="connsiteY7" fmla="*/ 6871448 h 6871448"/>
              <a:gd name="connsiteX8" fmla="*/ 0 w 2990749"/>
              <a:gd name="connsiteY8" fmla="*/ 0 h 6871448"/>
              <a:gd name="connsiteX0" fmla="*/ 0 w 2990749"/>
              <a:gd name="connsiteY0" fmla="*/ 6871448 h 6871448"/>
              <a:gd name="connsiteX1" fmla="*/ 2442546 w 2990749"/>
              <a:gd name="connsiteY1" fmla="*/ 0 h 6871448"/>
              <a:gd name="connsiteX2" fmla="*/ 2532461 w 2990749"/>
              <a:gd name="connsiteY2" fmla="*/ 156377 h 6871448"/>
              <a:gd name="connsiteX3" fmla="*/ 2990749 w 2990749"/>
              <a:gd name="connsiteY3" fmla="*/ 1966296 h 6871448"/>
              <a:gd name="connsiteX4" fmla="*/ 2990749 w 2990749"/>
              <a:gd name="connsiteY4" fmla="*/ 4918599 h 6871448"/>
              <a:gd name="connsiteX5" fmla="*/ 2532461 w 2990749"/>
              <a:gd name="connsiteY5" fmla="*/ 6728518 h 6871448"/>
              <a:gd name="connsiteX6" fmla="*/ 2450278 w 2990749"/>
              <a:gd name="connsiteY6" fmla="*/ 6871448 h 6871448"/>
              <a:gd name="connsiteX7" fmla="*/ 0 w 2990749"/>
              <a:gd name="connsiteY7" fmla="*/ 6871448 h 6871448"/>
              <a:gd name="connsiteX0" fmla="*/ 0 w 2990749"/>
              <a:gd name="connsiteY0" fmla="*/ 6871448 h 6962888"/>
              <a:gd name="connsiteX1" fmla="*/ 2442546 w 2990749"/>
              <a:gd name="connsiteY1" fmla="*/ 0 h 6962888"/>
              <a:gd name="connsiteX2" fmla="*/ 2532461 w 2990749"/>
              <a:gd name="connsiteY2" fmla="*/ 156377 h 6962888"/>
              <a:gd name="connsiteX3" fmla="*/ 2990749 w 2990749"/>
              <a:gd name="connsiteY3" fmla="*/ 1966296 h 6962888"/>
              <a:gd name="connsiteX4" fmla="*/ 2990749 w 2990749"/>
              <a:gd name="connsiteY4" fmla="*/ 4918599 h 6962888"/>
              <a:gd name="connsiteX5" fmla="*/ 2532461 w 2990749"/>
              <a:gd name="connsiteY5" fmla="*/ 6728518 h 6962888"/>
              <a:gd name="connsiteX6" fmla="*/ 2450278 w 2990749"/>
              <a:gd name="connsiteY6" fmla="*/ 6871448 h 6962888"/>
              <a:gd name="connsiteX7" fmla="*/ 91440 w 2990749"/>
              <a:gd name="connsiteY7" fmla="*/ 6962888 h 6962888"/>
              <a:gd name="connsiteX0" fmla="*/ 0 w 2990749"/>
              <a:gd name="connsiteY0" fmla="*/ 6871448 h 6871448"/>
              <a:gd name="connsiteX1" fmla="*/ 2442546 w 2990749"/>
              <a:gd name="connsiteY1" fmla="*/ 0 h 6871448"/>
              <a:gd name="connsiteX2" fmla="*/ 2532461 w 2990749"/>
              <a:gd name="connsiteY2" fmla="*/ 156377 h 6871448"/>
              <a:gd name="connsiteX3" fmla="*/ 2990749 w 2990749"/>
              <a:gd name="connsiteY3" fmla="*/ 1966296 h 6871448"/>
              <a:gd name="connsiteX4" fmla="*/ 2990749 w 2990749"/>
              <a:gd name="connsiteY4" fmla="*/ 4918599 h 6871448"/>
              <a:gd name="connsiteX5" fmla="*/ 2532461 w 2990749"/>
              <a:gd name="connsiteY5" fmla="*/ 6728518 h 6871448"/>
              <a:gd name="connsiteX6" fmla="*/ 2450278 w 2990749"/>
              <a:gd name="connsiteY6" fmla="*/ 6871448 h 6871448"/>
              <a:gd name="connsiteX0" fmla="*/ 0 w 548203"/>
              <a:gd name="connsiteY0" fmla="*/ 0 h 6871448"/>
              <a:gd name="connsiteX1" fmla="*/ 89915 w 548203"/>
              <a:gd name="connsiteY1" fmla="*/ 156377 h 6871448"/>
              <a:gd name="connsiteX2" fmla="*/ 548203 w 548203"/>
              <a:gd name="connsiteY2" fmla="*/ 1966296 h 6871448"/>
              <a:gd name="connsiteX3" fmla="*/ 548203 w 548203"/>
              <a:gd name="connsiteY3" fmla="*/ 4918599 h 6871448"/>
              <a:gd name="connsiteX4" fmla="*/ 89915 w 548203"/>
              <a:gd name="connsiteY4" fmla="*/ 6728518 h 6871448"/>
              <a:gd name="connsiteX5" fmla="*/ 7732 w 548203"/>
              <a:gd name="connsiteY5" fmla="*/ 6871448 h 6871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203" h="6871448">
                <a:moveTo>
                  <a:pt x="0" y="0"/>
                </a:moveTo>
                <a:lnTo>
                  <a:pt x="89915" y="156377"/>
                </a:lnTo>
                <a:cubicBezTo>
                  <a:pt x="382186" y="694400"/>
                  <a:pt x="548203" y="1310960"/>
                  <a:pt x="548203" y="1966296"/>
                </a:cubicBezTo>
                <a:lnTo>
                  <a:pt x="548203" y="4918599"/>
                </a:lnTo>
                <a:cubicBezTo>
                  <a:pt x="548203" y="5573935"/>
                  <a:pt x="382186" y="6190495"/>
                  <a:pt x="89915" y="6728518"/>
                </a:cubicBezTo>
                <a:lnTo>
                  <a:pt x="7732" y="6871448"/>
                </a:lnTo>
              </a:path>
            </a:pathLst>
          </a:custGeom>
          <a:noFill/>
          <a:ln w="9525">
            <a:solidFill>
              <a:srgbClr val="1F8B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7E88B1F4-D238-4DAF-4178-6D977E21D25E}"/>
              </a:ext>
            </a:extLst>
          </p:cNvPr>
          <p:cNvCxnSpPr>
            <a:cxnSpLocks/>
          </p:cNvCxnSpPr>
          <p:nvPr/>
        </p:nvCxnSpPr>
        <p:spPr>
          <a:xfrm flipH="1">
            <a:off x="1086183" y="5402259"/>
            <a:ext cx="2286000" cy="0"/>
          </a:xfrm>
          <a:prstGeom prst="line">
            <a:avLst/>
          </a:prstGeom>
          <a:ln w="9525">
            <a:solidFill>
              <a:srgbClr val="1F8B57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469ECC11-44A0-540B-3797-67A39A0522E2}"/>
              </a:ext>
            </a:extLst>
          </p:cNvPr>
          <p:cNvCxnSpPr>
            <a:cxnSpLocks/>
          </p:cNvCxnSpPr>
          <p:nvPr/>
        </p:nvCxnSpPr>
        <p:spPr>
          <a:xfrm flipH="1">
            <a:off x="1634394" y="3406775"/>
            <a:ext cx="1737360" cy="0"/>
          </a:xfrm>
          <a:prstGeom prst="line">
            <a:avLst/>
          </a:prstGeom>
          <a:ln w="9525">
            <a:solidFill>
              <a:srgbClr val="1F8B57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55275B2B-8EE1-38F0-6CBB-6B33ED78AA2D}"/>
              </a:ext>
            </a:extLst>
          </p:cNvPr>
          <p:cNvCxnSpPr>
            <a:cxnSpLocks/>
          </p:cNvCxnSpPr>
          <p:nvPr/>
        </p:nvCxnSpPr>
        <p:spPr>
          <a:xfrm flipH="1">
            <a:off x="1086183" y="1411291"/>
            <a:ext cx="2286000" cy="0"/>
          </a:xfrm>
          <a:prstGeom prst="line">
            <a:avLst/>
          </a:prstGeom>
          <a:ln w="9525">
            <a:solidFill>
              <a:srgbClr val="1F8B57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18A61BEE-3AFA-91B7-5796-C7A8A4262AF3}"/>
              </a:ext>
            </a:extLst>
          </p:cNvPr>
          <p:cNvSpPr txBox="1"/>
          <p:nvPr/>
        </p:nvSpPr>
        <p:spPr>
          <a:xfrm>
            <a:off x="3535354" y="1015976"/>
            <a:ext cx="3708352" cy="7986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17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</a:t>
            </a:r>
            <a:r>
              <a:rPr lang="en-US" sz="17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ây dựng các trung tâm thương mại, tài chính... mang tầm khu vực và thế giới tại các thành phố lớn</a:t>
            </a:r>
            <a:r>
              <a:rPr lang="en-US" sz="17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70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4C5E0ED6-0C96-AD92-72B1-70A4947D9EAD}"/>
              </a:ext>
            </a:extLst>
          </p:cNvPr>
          <p:cNvSpPr txBox="1"/>
          <p:nvPr/>
        </p:nvSpPr>
        <p:spPr>
          <a:xfrm>
            <a:off x="3535354" y="2889710"/>
            <a:ext cx="3708352" cy="103412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17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 thành các trung tâm logistics quy mô, hiện đại gắn với các cảng biển, cảng hàng không, cửa khẩu quốc tế lớn</a:t>
            </a:r>
            <a:r>
              <a:rPr lang="en-US" sz="17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70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30C08736-B5BA-EEC5-4442-9175CF7E7051}"/>
              </a:ext>
            </a:extLst>
          </p:cNvPr>
          <p:cNvSpPr txBox="1"/>
          <p:nvPr/>
        </p:nvSpPr>
        <p:spPr>
          <a:xfrm>
            <a:off x="3535354" y="4775118"/>
            <a:ext cx="3708352" cy="103412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17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các khu vực động lực phát triển du lịch, các trung tâm du lịch, các hành lang kết nối phát triển du lịch</a:t>
            </a:r>
          </a:p>
        </p:txBody>
      </p:sp>
      <p:sp>
        <p:nvSpPr>
          <p:cNvPr id="43" name="NavigationIcon">
            <a:extLst>
              <a:ext uri="{FF2B5EF4-FFF2-40B4-BE49-F238E27FC236}">
                <a16:creationId xmlns="" xmlns:a16="http://schemas.microsoft.com/office/drawing/2014/main" id="{44260140-31A4-5979-CAA7-6F4F81C985E5}"/>
              </a:ext>
            </a:extLst>
          </p:cNvPr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2964847" y="935396"/>
            <a:ext cx="365760" cy="365760"/>
          </a:xfrm>
          <a:prstGeom prst="ellipse">
            <a:avLst/>
          </a:prstGeom>
          <a:solidFill>
            <a:srgbClr val="145D3A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4" name="NavigationIcon">
            <a:extLst>
              <a:ext uri="{FF2B5EF4-FFF2-40B4-BE49-F238E27FC236}">
                <a16:creationId xmlns="" xmlns:a16="http://schemas.microsoft.com/office/drawing/2014/main" id="{63533075-FF0C-8823-EF73-176598D66386}"/>
              </a:ext>
            </a:extLst>
          </p:cNvPr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2964847" y="2930879"/>
            <a:ext cx="365760" cy="365760"/>
          </a:xfrm>
          <a:prstGeom prst="ellipse">
            <a:avLst/>
          </a:prstGeom>
          <a:solidFill>
            <a:srgbClr val="145D3A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5" name="NavigationIcon">
            <a:extLst>
              <a:ext uri="{FF2B5EF4-FFF2-40B4-BE49-F238E27FC236}">
                <a16:creationId xmlns="" xmlns:a16="http://schemas.microsoft.com/office/drawing/2014/main" id="{6978FFA8-676F-39BB-91BD-649A9617892F}"/>
              </a:ext>
            </a:extLst>
          </p:cNvPr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2964847" y="4926423"/>
            <a:ext cx="365760" cy="365760"/>
          </a:xfrm>
          <a:prstGeom prst="ellipse">
            <a:avLst/>
          </a:prstGeom>
          <a:solidFill>
            <a:srgbClr val="145D3A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="" xmlns:a16="http://schemas.microsoft.com/office/drawing/2014/main" id="{EB23190E-600A-D344-54A8-4DFA7901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886D-7E8A-D649-881B-BE062838F8EF}" type="slidenum">
              <a:rPr lang="en-US" noProof="1" dirty="0" smtClean="0">
                <a:latin typeface="Arial" panose="020B0604020202020204" pitchFamily="34" charset="0"/>
                <a:cs typeface="Arial" panose="020B0604020202020204" pitchFamily="34" charset="0"/>
              </a:rPr>
              <a:t>29</a:t>
            </a:fld>
            <a:endParaRPr lang="en-US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5A7658E7-4162-04D6-AE75-EFAD154D16D4}"/>
              </a:ext>
            </a:extLst>
          </p:cNvPr>
          <p:cNvGrpSpPr/>
          <p:nvPr/>
        </p:nvGrpSpPr>
        <p:grpSpPr>
          <a:xfrm>
            <a:off x="361331" y="2107919"/>
            <a:ext cx="969264" cy="1188720"/>
            <a:chOff x="4065270" y="1280471"/>
            <a:chExt cx="2196988" cy="2722732"/>
          </a:xfrm>
        </p:grpSpPr>
        <p:sp>
          <p:nvSpPr>
            <p:cNvPr id="20" name="AutoShape 3">
              <a:extLst>
                <a:ext uri="{FF2B5EF4-FFF2-40B4-BE49-F238E27FC236}">
                  <a16:creationId xmlns="" xmlns:a16="http://schemas.microsoft.com/office/drawing/2014/main" id="{FB2CCAB4-523B-7E4E-EDD6-9B559577DA9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558620" y="1280471"/>
              <a:ext cx="1646238" cy="164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25D33FAD-4E69-3127-A1DE-2EA695B3B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270" y="2944943"/>
              <a:ext cx="2196988" cy="1058260"/>
            </a:xfrm>
            <a:custGeom>
              <a:avLst/>
              <a:gdLst>
                <a:gd name="connsiteX0" fmla="*/ 409739 w 1123838"/>
                <a:gd name="connsiteY0" fmla="*/ 31591 h 541338"/>
                <a:gd name="connsiteX1" fmla="*/ 326138 w 1123838"/>
                <a:gd name="connsiteY1" fmla="*/ 51601 h 541338"/>
                <a:gd name="connsiteX2" fmla="*/ 31750 w 1123838"/>
                <a:gd name="connsiteY2" fmla="*/ 218820 h 541338"/>
                <a:gd name="connsiteX3" fmla="*/ 31750 w 1123838"/>
                <a:gd name="connsiteY3" fmla="*/ 503237 h 541338"/>
                <a:gd name="connsiteX4" fmla="*/ 368296 w 1123838"/>
                <a:gd name="connsiteY4" fmla="*/ 373177 h 541338"/>
                <a:gd name="connsiteX5" fmla="*/ 419028 w 1123838"/>
                <a:gd name="connsiteY5" fmla="*/ 365316 h 541338"/>
                <a:gd name="connsiteX6" fmla="*/ 568366 w 1123838"/>
                <a:gd name="connsiteY6" fmla="*/ 376036 h 541338"/>
                <a:gd name="connsiteX7" fmla="*/ 797017 w 1123838"/>
                <a:gd name="connsiteY7" fmla="*/ 349595 h 541338"/>
                <a:gd name="connsiteX8" fmla="*/ 1047818 w 1123838"/>
                <a:gd name="connsiteY8" fmla="*/ 183090 h 541338"/>
                <a:gd name="connsiteX9" fmla="*/ 1079972 w 1123838"/>
                <a:gd name="connsiteY9" fmla="*/ 145930 h 541338"/>
                <a:gd name="connsiteX10" fmla="*/ 1074971 w 1123838"/>
                <a:gd name="connsiteY10" fmla="*/ 71610 h 541338"/>
                <a:gd name="connsiteX11" fmla="*/ 1036386 w 1123838"/>
                <a:gd name="connsiteY11" fmla="*/ 58032 h 541338"/>
                <a:gd name="connsiteX12" fmla="*/ 999230 w 1123838"/>
                <a:gd name="connsiteY12" fmla="*/ 75897 h 541338"/>
                <a:gd name="connsiteX13" fmla="*/ 951356 w 1123838"/>
                <a:gd name="connsiteY13" fmla="*/ 129494 h 541338"/>
                <a:gd name="connsiteX14" fmla="*/ 805591 w 1123838"/>
                <a:gd name="connsiteY14" fmla="*/ 220964 h 541338"/>
                <a:gd name="connsiteX15" fmla="*/ 608380 w 1123838"/>
                <a:gd name="connsiteY15" fmla="*/ 210245 h 541338"/>
                <a:gd name="connsiteX16" fmla="*/ 553360 w 1123838"/>
                <a:gd name="connsiteY16" fmla="*/ 188092 h 541338"/>
                <a:gd name="connsiteX17" fmla="*/ 544071 w 1123838"/>
                <a:gd name="connsiteY17" fmla="*/ 171656 h 541338"/>
                <a:gd name="connsiteX18" fmla="*/ 557648 w 1123838"/>
                <a:gd name="connsiteY18" fmla="*/ 158078 h 541338"/>
                <a:gd name="connsiteX19" fmla="*/ 715560 w 1123838"/>
                <a:gd name="connsiteY19" fmla="*/ 142357 h 541338"/>
                <a:gd name="connsiteX20" fmla="*/ 759146 w 1123838"/>
                <a:gd name="connsiteY20" fmla="*/ 95192 h 541338"/>
                <a:gd name="connsiteX21" fmla="*/ 713416 w 1123838"/>
                <a:gd name="connsiteY21" fmla="*/ 47313 h 541338"/>
                <a:gd name="connsiteX22" fmla="*/ 409739 w 1123838"/>
                <a:gd name="connsiteY22" fmla="*/ 31591 h 541338"/>
                <a:gd name="connsiteX23" fmla="*/ 390213 w 1123838"/>
                <a:gd name="connsiteY23" fmla="*/ 0 h 541338"/>
                <a:gd name="connsiteX24" fmla="*/ 393786 w 1123838"/>
                <a:gd name="connsiteY24" fmla="*/ 0 h 541338"/>
                <a:gd name="connsiteX25" fmla="*/ 396645 w 1123838"/>
                <a:gd name="connsiteY25" fmla="*/ 0 h 541338"/>
                <a:gd name="connsiteX26" fmla="*/ 399504 w 1123838"/>
                <a:gd name="connsiteY26" fmla="*/ 0 h 541338"/>
                <a:gd name="connsiteX27" fmla="*/ 403077 w 1123838"/>
                <a:gd name="connsiteY27" fmla="*/ 0 h 541338"/>
                <a:gd name="connsiteX28" fmla="*/ 410939 w 1123838"/>
                <a:gd name="connsiteY28" fmla="*/ 0 h 541338"/>
                <a:gd name="connsiteX29" fmla="*/ 715390 w 1123838"/>
                <a:gd name="connsiteY29" fmla="*/ 15712 h 541338"/>
                <a:gd name="connsiteX30" fmla="*/ 780426 w 1123838"/>
                <a:gd name="connsiteY30" fmla="*/ 56419 h 541338"/>
                <a:gd name="connsiteX31" fmla="*/ 782570 w 1123838"/>
                <a:gd name="connsiteY31" fmla="*/ 60704 h 541338"/>
                <a:gd name="connsiteX32" fmla="*/ 789002 w 1123838"/>
                <a:gd name="connsiteY32" fmla="*/ 79273 h 541338"/>
                <a:gd name="connsiteX33" fmla="*/ 790431 w 1123838"/>
                <a:gd name="connsiteY33" fmla="*/ 94984 h 541338"/>
                <a:gd name="connsiteX34" fmla="*/ 789716 w 1123838"/>
                <a:gd name="connsiteY34" fmla="*/ 100698 h 541338"/>
                <a:gd name="connsiteX35" fmla="*/ 789716 w 1123838"/>
                <a:gd name="connsiteY35" fmla="*/ 101412 h 541338"/>
                <a:gd name="connsiteX36" fmla="*/ 789002 w 1123838"/>
                <a:gd name="connsiteY36" fmla="*/ 107125 h 541338"/>
                <a:gd name="connsiteX37" fmla="*/ 763988 w 1123838"/>
                <a:gd name="connsiteY37" fmla="*/ 154260 h 541338"/>
                <a:gd name="connsiteX38" fmla="*/ 763273 w 1123838"/>
                <a:gd name="connsiteY38" fmla="*/ 154260 h 541338"/>
                <a:gd name="connsiteX39" fmla="*/ 758985 w 1123838"/>
                <a:gd name="connsiteY39" fmla="*/ 157831 h 541338"/>
                <a:gd name="connsiteX40" fmla="*/ 754697 w 1123838"/>
                <a:gd name="connsiteY40" fmla="*/ 160688 h 541338"/>
                <a:gd name="connsiteX41" fmla="*/ 753983 w 1123838"/>
                <a:gd name="connsiteY41" fmla="*/ 161402 h 541338"/>
                <a:gd name="connsiteX42" fmla="*/ 749695 w 1123838"/>
                <a:gd name="connsiteY42" fmla="*/ 164258 h 541338"/>
                <a:gd name="connsiteX43" fmla="*/ 748265 w 1123838"/>
                <a:gd name="connsiteY43" fmla="*/ 164973 h 541338"/>
                <a:gd name="connsiteX44" fmla="*/ 743263 w 1123838"/>
                <a:gd name="connsiteY44" fmla="*/ 167115 h 541338"/>
                <a:gd name="connsiteX45" fmla="*/ 742548 w 1123838"/>
                <a:gd name="connsiteY45" fmla="*/ 167829 h 541338"/>
                <a:gd name="connsiteX46" fmla="*/ 738260 w 1123838"/>
                <a:gd name="connsiteY46" fmla="*/ 169258 h 541338"/>
                <a:gd name="connsiteX47" fmla="*/ 718964 w 1123838"/>
                <a:gd name="connsiteY47" fmla="*/ 173543 h 541338"/>
                <a:gd name="connsiteX48" fmla="*/ 624626 w 1123838"/>
                <a:gd name="connsiteY48" fmla="*/ 182827 h 541338"/>
                <a:gd name="connsiteX49" fmla="*/ 743263 w 1123838"/>
                <a:gd name="connsiteY49" fmla="*/ 199967 h 541338"/>
                <a:gd name="connsiteX50" fmla="*/ 775423 w 1123838"/>
                <a:gd name="connsiteY50" fmla="*/ 195682 h 541338"/>
                <a:gd name="connsiteX51" fmla="*/ 785428 w 1123838"/>
                <a:gd name="connsiteY51" fmla="*/ 193539 h 541338"/>
                <a:gd name="connsiteX52" fmla="*/ 786858 w 1123838"/>
                <a:gd name="connsiteY52" fmla="*/ 192825 h 541338"/>
                <a:gd name="connsiteX53" fmla="*/ 796863 w 1123838"/>
                <a:gd name="connsiteY53" fmla="*/ 190683 h 541338"/>
                <a:gd name="connsiteX54" fmla="*/ 826880 w 1123838"/>
                <a:gd name="connsiteY54" fmla="*/ 179970 h 541338"/>
                <a:gd name="connsiteX55" fmla="*/ 909782 w 1123838"/>
                <a:gd name="connsiteY55" fmla="*/ 127122 h 541338"/>
                <a:gd name="connsiteX56" fmla="*/ 928363 w 1123838"/>
                <a:gd name="connsiteY56" fmla="*/ 108553 h 541338"/>
                <a:gd name="connsiteX57" fmla="*/ 975532 w 1123838"/>
                <a:gd name="connsiteY57" fmla="*/ 54991 h 541338"/>
                <a:gd name="connsiteX58" fmla="*/ 978391 w 1123838"/>
                <a:gd name="connsiteY58" fmla="*/ 51420 h 541338"/>
                <a:gd name="connsiteX59" fmla="*/ 979105 w 1123838"/>
                <a:gd name="connsiteY59" fmla="*/ 51420 h 541338"/>
                <a:gd name="connsiteX60" fmla="*/ 1034135 w 1123838"/>
                <a:gd name="connsiteY60" fmla="*/ 26424 h 541338"/>
                <a:gd name="connsiteX61" fmla="*/ 1034850 w 1123838"/>
                <a:gd name="connsiteY61" fmla="*/ 26424 h 541338"/>
                <a:gd name="connsiteX62" fmla="*/ 1039138 w 1123838"/>
                <a:gd name="connsiteY62" fmla="*/ 26424 h 541338"/>
                <a:gd name="connsiteX63" fmla="*/ 1040567 w 1123838"/>
                <a:gd name="connsiteY63" fmla="*/ 26424 h 541338"/>
                <a:gd name="connsiteX64" fmla="*/ 1079875 w 1123838"/>
                <a:gd name="connsiteY64" fmla="*/ 37137 h 541338"/>
                <a:gd name="connsiteX65" fmla="*/ 1083448 w 1123838"/>
                <a:gd name="connsiteY65" fmla="*/ 39279 h 541338"/>
                <a:gd name="connsiteX66" fmla="*/ 1086307 w 1123838"/>
                <a:gd name="connsiteY66" fmla="*/ 40708 h 541338"/>
                <a:gd name="connsiteX67" fmla="*/ 1087021 w 1123838"/>
                <a:gd name="connsiteY67" fmla="*/ 41422 h 541338"/>
                <a:gd name="connsiteX68" fmla="*/ 1089880 w 1123838"/>
                <a:gd name="connsiteY68" fmla="*/ 43564 h 541338"/>
                <a:gd name="connsiteX69" fmla="*/ 1090595 w 1123838"/>
                <a:gd name="connsiteY69" fmla="*/ 44278 h 541338"/>
                <a:gd name="connsiteX70" fmla="*/ 1092739 w 1123838"/>
                <a:gd name="connsiteY70" fmla="*/ 45707 h 541338"/>
                <a:gd name="connsiteX71" fmla="*/ 1095597 w 1123838"/>
                <a:gd name="connsiteY71" fmla="*/ 47849 h 541338"/>
                <a:gd name="connsiteX72" fmla="*/ 1095597 w 1123838"/>
                <a:gd name="connsiteY72" fmla="*/ 48563 h 541338"/>
                <a:gd name="connsiteX73" fmla="*/ 1103459 w 1123838"/>
                <a:gd name="connsiteY73" fmla="*/ 165687 h 541338"/>
                <a:gd name="connsiteX74" fmla="*/ 1072013 w 1123838"/>
                <a:gd name="connsiteY74" fmla="*/ 203538 h 541338"/>
                <a:gd name="connsiteX75" fmla="*/ 966241 w 1123838"/>
                <a:gd name="connsiteY75" fmla="*/ 299950 h 541338"/>
                <a:gd name="connsiteX76" fmla="*/ 956950 w 1123838"/>
                <a:gd name="connsiteY76" fmla="*/ 306377 h 541338"/>
                <a:gd name="connsiteX77" fmla="*/ 948374 w 1123838"/>
                <a:gd name="connsiteY77" fmla="*/ 312091 h 541338"/>
                <a:gd name="connsiteX78" fmla="*/ 806154 w 1123838"/>
                <a:gd name="connsiteY78" fmla="*/ 379222 h 541338"/>
                <a:gd name="connsiteX79" fmla="*/ 792575 w 1123838"/>
                <a:gd name="connsiteY79" fmla="*/ 383507 h 541338"/>
                <a:gd name="connsiteX80" fmla="*/ 788287 w 1123838"/>
                <a:gd name="connsiteY80" fmla="*/ 384222 h 541338"/>
                <a:gd name="connsiteX81" fmla="*/ 779711 w 1123838"/>
                <a:gd name="connsiteY81" fmla="*/ 387078 h 541338"/>
                <a:gd name="connsiteX82" fmla="*/ 773994 w 1123838"/>
                <a:gd name="connsiteY82" fmla="*/ 388507 h 541338"/>
                <a:gd name="connsiteX83" fmla="*/ 766132 w 1123838"/>
                <a:gd name="connsiteY83" fmla="*/ 389935 h 541338"/>
                <a:gd name="connsiteX84" fmla="*/ 759700 w 1123838"/>
                <a:gd name="connsiteY84" fmla="*/ 392077 h 541338"/>
                <a:gd name="connsiteX85" fmla="*/ 753983 w 1123838"/>
                <a:gd name="connsiteY85" fmla="*/ 392792 h 541338"/>
                <a:gd name="connsiteX86" fmla="*/ 724681 w 1123838"/>
                <a:gd name="connsiteY86" fmla="*/ 399219 h 541338"/>
                <a:gd name="connsiteX87" fmla="*/ 721822 w 1123838"/>
                <a:gd name="connsiteY87" fmla="*/ 399219 h 541338"/>
                <a:gd name="connsiteX88" fmla="*/ 711102 w 1123838"/>
                <a:gd name="connsiteY88" fmla="*/ 401362 h 541338"/>
                <a:gd name="connsiteX89" fmla="*/ 709673 w 1123838"/>
                <a:gd name="connsiteY89" fmla="*/ 401362 h 541338"/>
                <a:gd name="connsiteX90" fmla="*/ 650355 w 1123838"/>
                <a:gd name="connsiteY90" fmla="*/ 407789 h 541338"/>
                <a:gd name="connsiteX91" fmla="*/ 648211 w 1123838"/>
                <a:gd name="connsiteY91" fmla="*/ 407789 h 541338"/>
                <a:gd name="connsiteX92" fmla="*/ 637491 w 1123838"/>
                <a:gd name="connsiteY92" fmla="*/ 408503 h 541338"/>
                <a:gd name="connsiteX93" fmla="*/ 635347 w 1123838"/>
                <a:gd name="connsiteY93" fmla="*/ 408503 h 541338"/>
                <a:gd name="connsiteX94" fmla="*/ 621053 w 1123838"/>
                <a:gd name="connsiteY94" fmla="*/ 408503 h 541338"/>
                <a:gd name="connsiteX95" fmla="*/ 620338 w 1123838"/>
                <a:gd name="connsiteY95" fmla="*/ 408503 h 541338"/>
                <a:gd name="connsiteX96" fmla="*/ 612477 w 1123838"/>
                <a:gd name="connsiteY96" fmla="*/ 408503 h 541338"/>
                <a:gd name="connsiteX97" fmla="*/ 606045 w 1123838"/>
                <a:gd name="connsiteY97" fmla="*/ 408503 h 541338"/>
                <a:gd name="connsiteX98" fmla="*/ 598898 w 1123838"/>
                <a:gd name="connsiteY98" fmla="*/ 408503 h 541338"/>
                <a:gd name="connsiteX99" fmla="*/ 592466 w 1123838"/>
                <a:gd name="connsiteY99" fmla="*/ 408503 h 541338"/>
                <a:gd name="connsiteX100" fmla="*/ 584605 w 1123838"/>
                <a:gd name="connsiteY100" fmla="*/ 407789 h 541338"/>
                <a:gd name="connsiteX101" fmla="*/ 578887 w 1123838"/>
                <a:gd name="connsiteY101" fmla="*/ 407789 h 541338"/>
                <a:gd name="connsiteX102" fmla="*/ 566738 w 1123838"/>
                <a:gd name="connsiteY102" fmla="*/ 407075 h 541338"/>
                <a:gd name="connsiteX103" fmla="*/ 566023 w 1123838"/>
                <a:gd name="connsiteY103" fmla="*/ 407075 h 541338"/>
                <a:gd name="connsiteX104" fmla="*/ 485265 w 1123838"/>
                <a:gd name="connsiteY104" fmla="*/ 401362 h 541338"/>
                <a:gd name="connsiteX105" fmla="*/ 416656 w 1123838"/>
                <a:gd name="connsiteY105" fmla="*/ 396362 h 541338"/>
                <a:gd name="connsiteX106" fmla="*/ 410939 w 1123838"/>
                <a:gd name="connsiteY106" fmla="*/ 396362 h 541338"/>
                <a:gd name="connsiteX107" fmla="*/ 407365 w 1123838"/>
                <a:gd name="connsiteY107" fmla="*/ 396362 h 541338"/>
                <a:gd name="connsiteX108" fmla="*/ 393072 w 1123838"/>
                <a:gd name="connsiteY108" fmla="*/ 397791 h 541338"/>
                <a:gd name="connsiteX109" fmla="*/ 388784 w 1123838"/>
                <a:gd name="connsiteY109" fmla="*/ 398505 h 541338"/>
                <a:gd name="connsiteX110" fmla="*/ 388784 w 1123838"/>
                <a:gd name="connsiteY110" fmla="*/ 399219 h 541338"/>
                <a:gd name="connsiteX111" fmla="*/ 384496 w 1123838"/>
                <a:gd name="connsiteY111" fmla="*/ 399933 h 541338"/>
                <a:gd name="connsiteX112" fmla="*/ 383781 w 1123838"/>
                <a:gd name="connsiteY112" fmla="*/ 400647 h 541338"/>
                <a:gd name="connsiteX113" fmla="*/ 379493 w 1123838"/>
                <a:gd name="connsiteY113" fmla="*/ 402076 h 541338"/>
                <a:gd name="connsiteX114" fmla="*/ 21441 w 1123838"/>
                <a:gd name="connsiteY114" fmla="*/ 540624 h 541338"/>
                <a:gd name="connsiteX115" fmla="*/ 15723 w 1123838"/>
                <a:gd name="connsiteY115" fmla="*/ 541338 h 541338"/>
                <a:gd name="connsiteX116" fmla="*/ 7147 w 1123838"/>
                <a:gd name="connsiteY116" fmla="*/ 538481 h 541338"/>
                <a:gd name="connsiteX117" fmla="*/ 0 w 1123838"/>
                <a:gd name="connsiteY117" fmla="*/ 525626 h 541338"/>
                <a:gd name="connsiteX118" fmla="*/ 0 w 1123838"/>
                <a:gd name="connsiteY118" fmla="*/ 209251 h 541338"/>
                <a:gd name="connsiteX119" fmla="*/ 7862 w 1123838"/>
                <a:gd name="connsiteY119" fmla="*/ 195682 h 541338"/>
                <a:gd name="connsiteX120" fmla="*/ 310169 w 1123838"/>
                <a:gd name="connsiteY120" fmla="*/ 24282 h 541338"/>
                <a:gd name="connsiteX121" fmla="*/ 315887 w 1123838"/>
                <a:gd name="connsiteY121" fmla="*/ 21425 h 541338"/>
                <a:gd name="connsiteX122" fmla="*/ 318031 w 1123838"/>
                <a:gd name="connsiteY122" fmla="*/ 19997 h 541338"/>
                <a:gd name="connsiteX123" fmla="*/ 320889 w 1123838"/>
                <a:gd name="connsiteY123" fmla="*/ 18568 h 541338"/>
                <a:gd name="connsiteX124" fmla="*/ 324463 w 1123838"/>
                <a:gd name="connsiteY124" fmla="*/ 17140 h 541338"/>
                <a:gd name="connsiteX125" fmla="*/ 326607 w 1123838"/>
                <a:gd name="connsiteY125" fmla="*/ 15712 h 541338"/>
                <a:gd name="connsiteX126" fmla="*/ 330180 w 1123838"/>
                <a:gd name="connsiteY126" fmla="*/ 14283 h 541338"/>
                <a:gd name="connsiteX127" fmla="*/ 332324 w 1123838"/>
                <a:gd name="connsiteY127" fmla="*/ 13569 h 541338"/>
                <a:gd name="connsiteX128" fmla="*/ 336612 w 1123838"/>
                <a:gd name="connsiteY128" fmla="*/ 12141 h 541338"/>
                <a:gd name="connsiteX129" fmla="*/ 338042 w 1123838"/>
                <a:gd name="connsiteY129" fmla="*/ 11427 h 541338"/>
                <a:gd name="connsiteX130" fmla="*/ 342330 w 1123838"/>
                <a:gd name="connsiteY130" fmla="*/ 9998 h 541338"/>
                <a:gd name="connsiteX131" fmla="*/ 343044 w 1123838"/>
                <a:gd name="connsiteY131" fmla="*/ 9284 h 541338"/>
                <a:gd name="connsiteX132" fmla="*/ 348047 w 1123838"/>
                <a:gd name="connsiteY132" fmla="*/ 7856 h 541338"/>
                <a:gd name="connsiteX133" fmla="*/ 348762 w 1123838"/>
                <a:gd name="connsiteY133" fmla="*/ 7856 h 541338"/>
                <a:gd name="connsiteX134" fmla="*/ 382352 w 1123838"/>
                <a:gd name="connsiteY134" fmla="*/ 714 h 541338"/>
                <a:gd name="connsiteX135" fmla="*/ 383781 w 1123838"/>
                <a:gd name="connsiteY135" fmla="*/ 714 h 541338"/>
                <a:gd name="connsiteX136" fmla="*/ 387354 w 1123838"/>
                <a:gd name="connsiteY136" fmla="*/ 714 h 541338"/>
                <a:gd name="connsiteX137" fmla="*/ 390213 w 1123838"/>
                <a:gd name="connsiteY137" fmla="*/ 0 h 5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1123838" h="541338">
                  <a:moveTo>
                    <a:pt x="409739" y="31591"/>
                  </a:moveTo>
                  <a:cubicBezTo>
                    <a:pt x="380443" y="30162"/>
                    <a:pt x="351147" y="37308"/>
                    <a:pt x="326138" y="51601"/>
                  </a:cubicBezTo>
                  <a:cubicBezTo>
                    <a:pt x="326138" y="51601"/>
                    <a:pt x="326138" y="51601"/>
                    <a:pt x="31750" y="218820"/>
                  </a:cubicBezTo>
                  <a:cubicBezTo>
                    <a:pt x="31750" y="218820"/>
                    <a:pt x="31750" y="218820"/>
                    <a:pt x="31750" y="503237"/>
                  </a:cubicBezTo>
                  <a:cubicBezTo>
                    <a:pt x="31750" y="503237"/>
                    <a:pt x="31750" y="503237"/>
                    <a:pt x="368296" y="373177"/>
                  </a:cubicBezTo>
                  <a:cubicBezTo>
                    <a:pt x="384730" y="366746"/>
                    <a:pt x="401879" y="363887"/>
                    <a:pt x="419028" y="365316"/>
                  </a:cubicBezTo>
                  <a:cubicBezTo>
                    <a:pt x="419028" y="365316"/>
                    <a:pt x="419028" y="365316"/>
                    <a:pt x="568366" y="376036"/>
                  </a:cubicBezTo>
                  <a:cubicBezTo>
                    <a:pt x="645535" y="381753"/>
                    <a:pt x="722705" y="372463"/>
                    <a:pt x="797017" y="349595"/>
                  </a:cubicBezTo>
                  <a:cubicBezTo>
                    <a:pt x="894908" y="318867"/>
                    <a:pt x="981367" y="261697"/>
                    <a:pt x="1047818" y="183090"/>
                  </a:cubicBezTo>
                  <a:cubicBezTo>
                    <a:pt x="1047818" y="183090"/>
                    <a:pt x="1047818" y="183090"/>
                    <a:pt x="1079972" y="145930"/>
                  </a:cubicBezTo>
                  <a:cubicBezTo>
                    <a:pt x="1098550" y="123777"/>
                    <a:pt x="1096407" y="90904"/>
                    <a:pt x="1074971" y="71610"/>
                  </a:cubicBezTo>
                  <a:cubicBezTo>
                    <a:pt x="1064253" y="62320"/>
                    <a:pt x="1050676" y="57317"/>
                    <a:pt x="1036386" y="58032"/>
                  </a:cubicBezTo>
                  <a:cubicBezTo>
                    <a:pt x="1022095" y="58747"/>
                    <a:pt x="1008519" y="65178"/>
                    <a:pt x="999230" y="75897"/>
                  </a:cubicBezTo>
                  <a:cubicBezTo>
                    <a:pt x="999230" y="75897"/>
                    <a:pt x="999230" y="75897"/>
                    <a:pt x="951356" y="129494"/>
                  </a:cubicBezTo>
                  <a:cubicBezTo>
                    <a:pt x="912771" y="173800"/>
                    <a:pt x="862039" y="205243"/>
                    <a:pt x="805591" y="220964"/>
                  </a:cubicBezTo>
                  <a:cubicBezTo>
                    <a:pt x="740568" y="239544"/>
                    <a:pt x="670544" y="235257"/>
                    <a:pt x="608380" y="210245"/>
                  </a:cubicBezTo>
                  <a:cubicBezTo>
                    <a:pt x="608380" y="210245"/>
                    <a:pt x="608380" y="210245"/>
                    <a:pt x="553360" y="188092"/>
                  </a:cubicBezTo>
                  <a:cubicBezTo>
                    <a:pt x="546930" y="185234"/>
                    <a:pt x="542642" y="178802"/>
                    <a:pt x="544071" y="171656"/>
                  </a:cubicBezTo>
                  <a:cubicBezTo>
                    <a:pt x="544786" y="164510"/>
                    <a:pt x="550502" y="158793"/>
                    <a:pt x="557648" y="158078"/>
                  </a:cubicBezTo>
                  <a:cubicBezTo>
                    <a:pt x="557648" y="158078"/>
                    <a:pt x="557648" y="158078"/>
                    <a:pt x="715560" y="142357"/>
                  </a:cubicBezTo>
                  <a:cubicBezTo>
                    <a:pt x="740568" y="140213"/>
                    <a:pt x="759146" y="119489"/>
                    <a:pt x="759146" y="95192"/>
                  </a:cubicBezTo>
                  <a:cubicBezTo>
                    <a:pt x="759146" y="69466"/>
                    <a:pt x="739139" y="48742"/>
                    <a:pt x="713416" y="47313"/>
                  </a:cubicBezTo>
                  <a:cubicBezTo>
                    <a:pt x="713416" y="47313"/>
                    <a:pt x="713416" y="47313"/>
                    <a:pt x="409739" y="31591"/>
                  </a:cubicBezTo>
                  <a:close/>
                  <a:moveTo>
                    <a:pt x="390213" y="0"/>
                  </a:moveTo>
                  <a:cubicBezTo>
                    <a:pt x="391642" y="0"/>
                    <a:pt x="392357" y="0"/>
                    <a:pt x="393786" y="0"/>
                  </a:cubicBezTo>
                  <a:cubicBezTo>
                    <a:pt x="394501" y="0"/>
                    <a:pt x="395930" y="0"/>
                    <a:pt x="396645" y="0"/>
                  </a:cubicBezTo>
                  <a:cubicBezTo>
                    <a:pt x="398074" y="0"/>
                    <a:pt x="398789" y="0"/>
                    <a:pt x="399504" y="0"/>
                  </a:cubicBezTo>
                  <a:cubicBezTo>
                    <a:pt x="400933" y="0"/>
                    <a:pt x="401648" y="0"/>
                    <a:pt x="403077" y="0"/>
                  </a:cubicBezTo>
                  <a:cubicBezTo>
                    <a:pt x="405221" y="0"/>
                    <a:pt x="408080" y="0"/>
                    <a:pt x="410939" y="0"/>
                  </a:cubicBezTo>
                  <a:cubicBezTo>
                    <a:pt x="410939" y="0"/>
                    <a:pt x="410939" y="0"/>
                    <a:pt x="715390" y="15712"/>
                  </a:cubicBezTo>
                  <a:cubicBezTo>
                    <a:pt x="743263" y="17140"/>
                    <a:pt x="766847" y="33566"/>
                    <a:pt x="780426" y="56419"/>
                  </a:cubicBezTo>
                  <a:cubicBezTo>
                    <a:pt x="781140" y="57848"/>
                    <a:pt x="781855" y="59276"/>
                    <a:pt x="782570" y="60704"/>
                  </a:cubicBezTo>
                  <a:cubicBezTo>
                    <a:pt x="785428" y="66418"/>
                    <a:pt x="787572" y="72845"/>
                    <a:pt x="789002" y="79273"/>
                  </a:cubicBezTo>
                  <a:cubicBezTo>
                    <a:pt x="789716" y="84272"/>
                    <a:pt x="790431" y="89271"/>
                    <a:pt x="790431" y="94984"/>
                  </a:cubicBezTo>
                  <a:cubicBezTo>
                    <a:pt x="790431" y="97127"/>
                    <a:pt x="790431" y="98555"/>
                    <a:pt x="789716" y="100698"/>
                  </a:cubicBezTo>
                  <a:cubicBezTo>
                    <a:pt x="789716" y="100698"/>
                    <a:pt x="789716" y="101412"/>
                    <a:pt x="789716" y="101412"/>
                  </a:cubicBezTo>
                  <a:cubicBezTo>
                    <a:pt x="789716" y="103554"/>
                    <a:pt x="789716" y="104983"/>
                    <a:pt x="789002" y="107125"/>
                  </a:cubicBezTo>
                  <a:cubicBezTo>
                    <a:pt x="786143" y="125693"/>
                    <a:pt x="776852" y="142119"/>
                    <a:pt x="763988" y="154260"/>
                  </a:cubicBezTo>
                  <a:cubicBezTo>
                    <a:pt x="763988" y="154260"/>
                    <a:pt x="763273" y="154260"/>
                    <a:pt x="763273" y="154260"/>
                  </a:cubicBezTo>
                  <a:cubicBezTo>
                    <a:pt x="761844" y="155688"/>
                    <a:pt x="760415" y="156403"/>
                    <a:pt x="758985" y="157831"/>
                  </a:cubicBezTo>
                  <a:cubicBezTo>
                    <a:pt x="757556" y="159259"/>
                    <a:pt x="756127" y="159973"/>
                    <a:pt x="754697" y="160688"/>
                  </a:cubicBezTo>
                  <a:cubicBezTo>
                    <a:pt x="753983" y="161402"/>
                    <a:pt x="753983" y="161402"/>
                    <a:pt x="753983" y="161402"/>
                  </a:cubicBezTo>
                  <a:cubicBezTo>
                    <a:pt x="752553" y="162116"/>
                    <a:pt x="751124" y="163544"/>
                    <a:pt x="749695" y="164258"/>
                  </a:cubicBezTo>
                  <a:cubicBezTo>
                    <a:pt x="748980" y="164258"/>
                    <a:pt x="748265" y="164258"/>
                    <a:pt x="748265" y="164973"/>
                  </a:cubicBezTo>
                  <a:cubicBezTo>
                    <a:pt x="746836" y="165687"/>
                    <a:pt x="745407" y="166401"/>
                    <a:pt x="743263" y="167115"/>
                  </a:cubicBezTo>
                  <a:cubicBezTo>
                    <a:pt x="743263" y="167115"/>
                    <a:pt x="742548" y="167115"/>
                    <a:pt x="742548" y="167829"/>
                  </a:cubicBezTo>
                  <a:cubicBezTo>
                    <a:pt x="741118" y="167829"/>
                    <a:pt x="739689" y="168543"/>
                    <a:pt x="738260" y="169258"/>
                  </a:cubicBezTo>
                  <a:cubicBezTo>
                    <a:pt x="731828" y="171400"/>
                    <a:pt x="725396" y="172828"/>
                    <a:pt x="718964" y="173543"/>
                  </a:cubicBezTo>
                  <a:cubicBezTo>
                    <a:pt x="718964" y="173543"/>
                    <a:pt x="718964" y="173543"/>
                    <a:pt x="624626" y="182827"/>
                  </a:cubicBezTo>
                  <a:cubicBezTo>
                    <a:pt x="662504" y="197110"/>
                    <a:pt x="703241" y="202823"/>
                    <a:pt x="743263" y="199967"/>
                  </a:cubicBezTo>
                  <a:cubicBezTo>
                    <a:pt x="753983" y="199253"/>
                    <a:pt x="764703" y="197824"/>
                    <a:pt x="775423" y="195682"/>
                  </a:cubicBezTo>
                  <a:cubicBezTo>
                    <a:pt x="778996" y="194968"/>
                    <a:pt x="781855" y="194253"/>
                    <a:pt x="785428" y="193539"/>
                  </a:cubicBezTo>
                  <a:cubicBezTo>
                    <a:pt x="786143" y="193539"/>
                    <a:pt x="786143" y="193539"/>
                    <a:pt x="786858" y="192825"/>
                  </a:cubicBezTo>
                  <a:cubicBezTo>
                    <a:pt x="790431" y="192111"/>
                    <a:pt x="793290" y="191397"/>
                    <a:pt x="796863" y="190683"/>
                  </a:cubicBezTo>
                  <a:cubicBezTo>
                    <a:pt x="806869" y="187826"/>
                    <a:pt x="816874" y="184255"/>
                    <a:pt x="826880" y="179970"/>
                  </a:cubicBezTo>
                  <a:cubicBezTo>
                    <a:pt x="857611" y="167829"/>
                    <a:pt x="885483" y="149975"/>
                    <a:pt x="909782" y="127122"/>
                  </a:cubicBezTo>
                  <a:cubicBezTo>
                    <a:pt x="916214" y="121408"/>
                    <a:pt x="921931" y="114981"/>
                    <a:pt x="928363" y="108553"/>
                  </a:cubicBezTo>
                  <a:cubicBezTo>
                    <a:pt x="928363" y="108553"/>
                    <a:pt x="928363" y="108553"/>
                    <a:pt x="975532" y="54991"/>
                  </a:cubicBezTo>
                  <a:cubicBezTo>
                    <a:pt x="976961" y="53563"/>
                    <a:pt x="977676" y="52848"/>
                    <a:pt x="978391" y="51420"/>
                  </a:cubicBezTo>
                  <a:cubicBezTo>
                    <a:pt x="979105" y="51420"/>
                    <a:pt x="979105" y="51420"/>
                    <a:pt x="979105" y="51420"/>
                  </a:cubicBezTo>
                  <a:cubicBezTo>
                    <a:pt x="994114" y="36423"/>
                    <a:pt x="1013410" y="27853"/>
                    <a:pt x="1034135" y="26424"/>
                  </a:cubicBezTo>
                  <a:cubicBezTo>
                    <a:pt x="1034850" y="26424"/>
                    <a:pt x="1034850" y="26424"/>
                    <a:pt x="1034850" y="26424"/>
                  </a:cubicBezTo>
                  <a:cubicBezTo>
                    <a:pt x="1036279" y="26424"/>
                    <a:pt x="1037709" y="26424"/>
                    <a:pt x="1039138" y="26424"/>
                  </a:cubicBezTo>
                  <a:cubicBezTo>
                    <a:pt x="1039138" y="26424"/>
                    <a:pt x="1039853" y="26424"/>
                    <a:pt x="1040567" y="26424"/>
                  </a:cubicBezTo>
                  <a:cubicBezTo>
                    <a:pt x="1054146" y="26424"/>
                    <a:pt x="1067725" y="30709"/>
                    <a:pt x="1079875" y="37137"/>
                  </a:cubicBezTo>
                  <a:cubicBezTo>
                    <a:pt x="1081304" y="37851"/>
                    <a:pt x="1082019" y="38565"/>
                    <a:pt x="1083448" y="39279"/>
                  </a:cubicBezTo>
                  <a:cubicBezTo>
                    <a:pt x="1084877" y="39993"/>
                    <a:pt x="1085592" y="40708"/>
                    <a:pt x="1086307" y="40708"/>
                  </a:cubicBezTo>
                  <a:cubicBezTo>
                    <a:pt x="1087021" y="41422"/>
                    <a:pt x="1087021" y="41422"/>
                    <a:pt x="1087021" y="41422"/>
                  </a:cubicBezTo>
                  <a:cubicBezTo>
                    <a:pt x="1087736" y="42136"/>
                    <a:pt x="1089165" y="42850"/>
                    <a:pt x="1089880" y="43564"/>
                  </a:cubicBezTo>
                  <a:cubicBezTo>
                    <a:pt x="1089880" y="43564"/>
                    <a:pt x="1090595" y="44278"/>
                    <a:pt x="1090595" y="44278"/>
                  </a:cubicBezTo>
                  <a:cubicBezTo>
                    <a:pt x="1091309" y="44993"/>
                    <a:pt x="1092024" y="44993"/>
                    <a:pt x="1092739" y="45707"/>
                  </a:cubicBezTo>
                  <a:cubicBezTo>
                    <a:pt x="1093453" y="46421"/>
                    <a:pt x="1094168" y="47135"/>
                    <a:pt x="1095597" y="47849"/>
                  </a:cubicBezTo>
                  <a:cubicBezTo>
                    <a:pt x="1095597" y="47849"/>
                    <a:pt x="1095597" y="48563"/>
                    <a:pt x="1095597" y="48563"/>
                  </a:cubicBezTo>
                  <a:cubicBezTo>
                    <a:pt x="1129902" y="79273"/>
                    <a:pt x="1133475" y="130693"/>
                    <a:pt x="1103459" y="165687"/>
                  </a:cubicBezTo>
                  <a:cubicBezTo>
                    <a:pt x="1103459" y="165687"/>
                    <a:pt x="1103459" y="165687"/>
                    <a:pt x="1072013" y="203538"/>
                  </a:cubicBezTo>
                  <a:cubicBezTo>
                    <a:pt x="1040567" y="239960"/>
                    <a:pt x="1004834" y="272812"/>
                    <a:pt x="966241" y="299950"/>
                  </a:cubicBezTo>
                  <a:cubicBezTo>
                    <a:pt x="963383" y="302092"/>
                    <a:pt x="959809" y="304235"/>
                    <a:pt x="956950" y="306377"/>
                  </a:cubicBezTo>
                  <a:cubicBezTo>
                    <a:pt x="954092" y="308520"/>
                    <a:pt x="951233" y="310662"/>
                    <a:pt x="948374" y="312091"/>
                  </a:cubicBezTo>
                  <a:cubicBezTo>
                    <a:pt x="904779" y="340657"/>
                    <a:pt x="856896" y="363511"/>
                    <a:pt x="806154" y="379222"/>
                  </a:cubicBezTo>
                  <a:cubicBezTo>
                    <a:pt x="801866" y="380651"/>
                    <a:pt x="797578" y="382079"/>
                    <a:pt x="792575" y="383507"/>
                  </a:cubicBezTo>
                  <a:cubicBezTo>
                    <a:pt x="791146" y="383507"/>
                    <a:pt x="789716" y="384222"/>
                    <a:pt x="788287" y="384222"/>
                  </a:cubicBezTo>
                  <a:cubicBezTo>
                    <a:pt x="785428" y="384936"/>
                    <a:pt x="782570" y="386364"/>
                    <a:pt x="779711" y="387078"/>
                  </a:cubicBezTo>
                  <a:cubicBezTo>
                    <a:pt x="777567" y="387078"/>
                    <a:pt x="775423" y="387792"/>
                    <a:pt x="773994" y="388507"/>
                  </a:cubicBezTo>
                  <a:cubicBezTo>
                    <a:pt x="771135" y="389221"/>
                    <a:pt x="768991" y="389221"/>
                    <a:pt x="766132" y="389935"/>
                  </a:cubicBezTo>
                  <a:cubicBezTo>
                    <a:pt x="763988" y="390649"/>
                    <a:pt x="761844" y="391363"/>
                    <a:pt x="759700" y="392077"/>
                  </a:cubicBezTo>
                  <a:cubicBezTo>
                    <a:pt x="757556" y="392077"/>
                    <a:pt x="756127" y="392792"/>
                    <a:pt x="753983" y="392792"/>
                  </a:cubicBezTo>
                  <a:cubicBezTo>
                    <a:pt x="743977" y="394934"/>
                    <a:pt x="733972" y="397077"/>
                    <a:pt x="724681" y="399219"/>
                  </a:cubicBezTo>
                  <a:cubicBezTo>
                    <a:pt x="723252" y="399219"/>
                    <a:pt x="722537" y="399219"/>
                    <a:pt x="721822" y="399219"/>
                  </a:cubicBezTo>
                  <a:cubicBezTo>
                    <a:pt x="718249" y="399933"/>
                    <a:pt x="714676" y="400647"/>
                    <a:pt x="711102" y="401362"/>
                  </a:cubicBezTo>
                  <a:cubicBezTo>
                    <a:pt x="710387" y="401362"/>
                    <a:pt x="710387" y="401362"/>
                    <a:pt x="709673" y="401362"/>
                  </a:cubicBezTo>
                  <a:cubicBezTo>
                    <a:pt x="689662" y="404218"/>
                    <a:pt x="670366" y="406361"/>
                    <a:pt x="650355" y="407789"/>
                  </a:cubicBezTo>
                  <a:cubicBezTo>
                    <a:pt x="649640" y="407789"/>
                    <a:pt x="648925" y="407789"/>
                    <a:pt x="648211" y="407789"/>
                  </a:cubicBezTo>
                  <a:cubicBezTo>
                    <a:pt x="644637" y="407789"/>
                    <a:pt x="641064" y="407789"/>
                    <a:pt x="637491" y="408503"/>
                  </a:cubicBezTo>
                  <a:cubicBezTo>
                    <a:pt x="636776" y="408503"/>
                    <a:pt x="636061" y="408503"/>
                    <a:pt x="635347" y="408503"/>
                  </a:cubicBezTo>
                  <a:cubicBezTo>
                    <a:pt x="630344" y="408503"/>
                    <a:pt x="626056" y="408503"/>
                    <a:pt x="621053" y="408503"/>
                  </a:cubicBezTo>
                  <a:cubicBezTo>
                    <a:pt x="621053" y="408503"/>
                    <a:pt x="620338" y="408503"/>
                    <a:pt x="620338" y="408503"/>
                  </a:cubicBezTo>
                  <a:cubicBezTo>
                    <a:pt x="617480" y="408503"/>
                    <a:pt x="614621" y="408503"/>
                    <a:pt x="612477" y="408503"/>
                  </a:cubicBezTo>
                  <a:cubicBezTo>
                    <a:pt x="610333" y="408503"/>
                    <a:pt x="608189" y="408503"/>
                    <a:pt x="606045" y="408503"/>
                  </a:cubicBezTo>
                  <a:cubicBezTo>
                    <a:pt x="603901" y="408503"/>
                    <a:pt x="601042" y="408503"/>
                    <a:pt x="598898" y="408503"/>
                  </a:cubicBezTo>
                  <a:cubicBezTo>
                    <a:pt x="596754" y="408503"/>
                    <a:pt x="594610" y="408503"/>
                    <a:pt x="592466" y="408503"/>
                  </a:cubicBezTo>
                  <a:cubicBezTo>
                    <a:pt x="589607" y="408503"/>
                    <a:pt x="587463" y="408503"/>
                    <a:pt x="584605" y="407789"/>
                  </a:cubicBezTo>
                  <a:cubicBezTo>
                    <a:pt x="582461" y="407789"/>
                    <a:pt x="581031" y="407789"/>
                    <a:pt x="578887" y="407789"/>
                  </a:cubicBezTo>
                  <a:cubicBezTo>
                    <a:pt x="575314" y="407789"/>
                    <a:pt x="571026" y="407075"/>
                    <a:pt x="566738" y="407075"/>
                  </a:cubicBezTo>
                  <a:cubicBezTo>
                    <a:pt x="566738" y="407075"/>
                    <a:pt x="566023" y="407075"/>
                    <a:pt x="566023" y="407075"/>
                  </a:cubicBezTo>
                  <a:cubicBezTo>
                    <a:pt x="566023" y="407075"/>
                    <a:pt x="566023" y="407075"/>
                    <a:pt x="485265" y="401362"/>
                  </a:cubicBezTo>
                  <a:cubicBezTo>
                    <a:pt x="485265" y="401362"/>
                    <a:pt x="485265" y="401362"/>
                    <a:pt x="416656" y="396362"/>
                  </a:cubicBezTo>
                  <a:cubicBezTo>
                    <a:pt x="415227" y="396362"/>
                    <a:pt x="413083" y="396362"/>
                    <a:pt x="410939" y="396362"/>
                  </a:cubicBezTo>
                  <a:cubicBezTo>
                    <a:pt x="410224" y="396362"/>
                    <a:pt x="408794" y="396362"/>
                    <a:pt x="407365" y="396362"/>
                  </a:cubicBezTo>
                  <a:cubicBezTo>
                    <a:pt x="402362" y="396362"/>
                    <a:pt x="398074" y="397077"/>
                    <a:pt x="393072" y="397791"/>
                  </a:cubicBezTo>
                  <a:cubicBezTo>
                    <a:pt x="391642" y="398505"/>
                    <a:pt x="390213" y="398505"/>
                    <a:pt x="388784" y="398505"/>
                  </a:cubicBezTo>
                  <a:cubicBezTo>
                    <a:pt x="388784" y="399219"/>
                    <a:pt x="388784" y="399219"/>
                    <a:pt x="388784" y="399219"/>
                  </a:cubicBezTo>
                  <a:cubicBezTo>
                    <a:pt x="387354" y="399219"/>
                    <a:pt x="385925" y="399933"/>
                    <a:pt x="384496" y="399933"/>
                  </a:cubicBezTo>
                  <a:cubicBezTo>
                    <a:pt x="384496" y="399933"/>
                    <a:pt x="384496" y="399933"/>
                    <a:pt x="383781" y="400647"/>
                  </a:cubicBezTo>
                  <a:cubicBezTo>
                    <a:pt x="382352" y="400647"/>
                    <a:pt x="380922" y="401362"/>
                    <a:pt x="379493" y="402076"/>
                  </a:cubicBezTo>
                  <a:cubicBezTo>
                    <a:pt x="379493" y="402076"/>
                    <a:pt x="379493" y="402076"/>
                    <a:pt x="21441" y="540624"/>
                  </a:cubicBezTo>
                  <a:cubicBezTo>
                    <a:pt x="20011" y="541338"/>
                    <a:pt x="17867" y="541338"/>
                    <a:pt x="15723" y="541338"/>
                  </a:cubicBezTo>
                  <a:cubicBezTo>
                    <a:pt x="12864" y="541338"/>
                    <a:pt x="10006" y="540624"/>
                    <a:pt x="7147" y="538481"/>
                  </a:cubicBezTo>
                  <a:cubicBezTo>
                    <a:pt x="2859" y="535625"/>
                    <a:pt x="0" y="530626"/>
                    <a:pt x="0" y="525626"/>
                  </a:cubicBezTo>
                  <a:cubicBezTo>
                    <a:pt x="0" y="525626"/>
                    <a:pt x="0" y="525626"/>
                    <a:pt x="0" y="209251"/>
                  </a:cubicBezTo>
                  <a:cubicBezTo>
                    <a:pt x="0" y="203538"/>
                    <a:pt x="3574" y="198538"/>
                    <a:pt x="7862" y="195682"/>
                  </a:cubicBezTo>
                  <a:cubicBezTo>
                    <a:pt x="7862" y="195682"/>
                    <a:pt x="7862" y="195682"/>
                    <a:pt x="310169" y="24282"/>
                  </a:cubicBezTo>
                  <a:cubicBezTo>
                    <a:pt x="311599" y="22853"/>
                    <a:pt x="313743" y="22139"/>
                    <a:pt x="315887" y="21425"/>
                  </a:cubicBezTo>
                  <a:cubicBezTo>
                    <a:pt x="316601" y="20711"/>
                    <a:pt x="317316" y="20711"/>
                    <a:pt x="318031" y="19997"/>
                  </a:cubicBezTo>
                  <a:cubicBezTo>
                    <a:pt x="318745" y="19283"/>
                    <a:pt x="320175" y="18568"/>
                    <a:pt x="320889" y="18568"/>
                  </a:cubicBezTo>
                  <a:cubicBezTo>
                    <a:pt x="322319" y="17854"/>
                    <a:pt x="323033" y="17140"/>
                    <a:pt x="324463" y="17140"/>
                  </a:cubicBezTo>
                  <a:cubicBezTo>
                    <a:pt x="325177" y="16426"/>
                    <a:pt x="325892" y="16426"/>
                    <a:pt x="326607" y="15712"/>
                  </a:cubicBezTo>
                  <a:cubicBezTo>
                    <a:pt x="328036" y="14998"/>
                    <a:pt x="329466" y="14998"/>
                    <a:pt x="330180" y="14283"/>
                  </a:cubicBezTo>
                  <a:cubicBezTo>
                    <a:pt x="330895" y="14283"/>
                    <a:pt x="331610" y="13569"/>
                    <a:pt x="332324" y="13569"/>
                  </a:cubicBezTo>
                  <a:cubicBezTo>
                    <a:pt x="333754" y="12855"/>
                    <a:pt x="335183" y="12141"/>
                    <a:pt x="336612" y="12141"/>
                  </a:cubicBezTo>
                  <a:cubicBezTo>
                    <a:pt x="336612" y="11427"/>
                    <a:pt x="337327" y="11427"/>
                    <a:pt x="338042" y="11427"/>
                  </a:cubicBezTo>
                  <a:cubicBezTo>
                    <a:pt x="339471" y="10713"/>
                    <a:pt x="340900" y="9998"/>
                    <a:pt x="342330" y="9998"/>
                  </a:cubicBezTo>
                  <a:cubicBezTo>
                    <a:pt x="343044" y="9284"/>
                    <a:pt x="343044" y="9284"/>
                    <a:pt x="343044" y="9284"/>
                  </a:cubicBezTo>
                  <a:cubicBezTo>
                    <a:pt x="345188" y="8570"/>
                    <a:pt x="346618" y="8570"/>
                    <a:pt x="348047" y="7856"/>
                  </a:cubicBezTo>
                  <a:cubicBezTo>
                    <a:pt x="348762" y="7856"/>
                    <a:pt x="348762" y="7856"/>
                    <a:pt x="348762" y="7856"/>
                  </a:cubicBezTo>
                  <a:cubicBezTo>
                    <a:pt x="360197" y="4285"/>
                    <a:pt x="370917" y="2143"/>
                    <a:pt x="382352" y="714"/>
                  </a:cubicBezTo>
                  <a:cubicBezTo>
                    <a:pt x="383066" y="714"/>
                    <a:pt x="383781" y="714"/>
                    <a:pt x="383781" y="714"/>
                  </a:cubicBezTo>
                  <a:cubicBezTo>
                    <a:pt x="385210" y="714"/>
                    <a:pt x="386640" y="714"/>
                    <a:pt x="387354" y="714"/>
                  </a:cubicBezTo>
                  <a:cubicBezTo>
                    <a:pt x="388784" y="714"/>
                    <a:pt x="389498" y="714"/>
                    <a:pt x="390213" y="0"/>
                  </a:cubicBezTo>
                  <a:close/>
                </a:path>
              </a:pathLst>
            </a:custGeom>
            <a:solidFill>
              <a:srgbClr val="0D3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noProof="1"/>
            </a:p>
          </p:txBody>
        </p:sp>
        <p:sp>
          <p:nvSpPr>
            <p:cNvPr id="22" name="AutoShape 9">
              <a:extLst>
                <a:ext uri="{FF2B5EF4-FFF2-40B4-BE49-F238E27FC236}">
                  <a16:creationId xmlns="" xmlns:a16="http://schemas.microsoft.com/office/drawing/2014/main" id="{A8830AC3-38BF-309E-4FF1-CAE19F2CD17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196001" y="1496514"/>
              <a:ext cx="1646238" cy="164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5A96D27F-1BC2-C1C2-C46C-8526C3DA45D2}"/>
                </a:ext>
              </a:extLst>
            </p:cNvPr>
            <p:cNvGrpSpPr/>
            <p:nvPr/>
          </p:nvGrpSpPr>
          <p:grpSpPr>
            <a:xfrm>
              <a:off x="4462959" y="1773006"/>
              <a:ext cx="1109145" cy="1093255"/>
              <a:chOff x="5540375" y="2882900"/>
              <a:chExt cx="1108075" cy="1092200"/>
            </a:xfrm>
          </p:grpSpPr>
          <p:sp>
            <p:nvSpPr>
              <p:cNvPr id="27" name="Freeform 5">
                <a:extLst>
                  <a:ext uri="{FF2B5EF4-FFF2-40B4-BE49-F238E27FC236}">
                    <a16:creationId xmlns="" xmlns:a16="http://schemas.microsoft.com/office/drawing/2014/main" id="{72F5CB4E-9887-A0EF-0B63-83E619A03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0375" y="2882900"/>
                <a:ext cx="1108075" cy="1092200"/>
              </a:xfrm>
              <a:custGeom>
                <a:avLst/>
                <a:gdLst>
                  <a:gd name="connsiteX0" fmla="*/ 554831 w 1108075"/>
                  <a:gd name="connsiteY0" fmla="*/ 241300 h 1092200"/>
                  <a:gd name="connsiteX1" fmla="*/ 241299 w 1108075"/>
                  <a:gd name="connsiteY1" fmla="*/ 553244 h 1092200"/>
                  <a:gd name="connsiteX2" fmla="*/ 554831 w 1108075"/>
                  <a:gd name="connsiteY2" fmla="*/ 865188 h 1092200"/>
                  <a:gd name="connsiteX3" fmla="*/ 868363 w 1108075"/>
                  <a:gd name="connsiteY3" fmla="*/ 553244 h 1092200"/>
                  <a:gd name="connsiteX4" fmla="*/ 554831 w 1108075"/>
                  <a:gd name="connsiteY4" fmla="*/ 241300 h 1092200"/>
                  <a:gd name="connsiteX5" fmla="*/ 554037 w 1108075"/>
                  <a:gd name="connsiteY5" fmla="*/ 209550 h 1092200"/>
                  <a:gd name="connsiteX6" fmla="*/ 898525 w 1108075"/>
                  <a:gd name="connsiteY6" fmla="*/ 553244 h 1092200"/>
                  <a:gd name="connsiteX7" fmla="*/ 554037 w 1108075"/>
                  <a:gd name="connsiteY7" fmla="*/ 896938 h 1092200"/>
                  <a:gd name="connsiteX8" fmla="*/ 209549 w 1108075"/>
                  <a:gd name="connsiteY8" fmla="*/ 553244 h 1092200"/>
                  <a:gd name="connsiteX9" fmla="*/ 554037 w 1108075"/>
                  <a:gd name="connsiteY9" fmla="*/ 209550 h 1092200"/>
                  <a:gd name="connsiteX10" fmla="*/ 553601 w 1108075"/>
                  <a:gd name="connsiteY10" fmla="*/ 31750 h 1092200"/>
                  <a:gd name="connsiteX11" fmla="*/ 494349 w 1108075"/>
                  <a:gd name="connsiteY11" fmla="*/ 34605 h 1092200"/>
                  <a:gd name="connsiteX12" fmla="*/ 453657 w 1108075"/>
                  <a:gd name="connsiteY12" fmla="*/ 142367 h 1092200"/>
                  <a:gd name="connsiteX13" fmla="*/ 445804 w 1108075"/>
                  <a:gd name="connsiteY13" fmla="*/ 144508 h 1092200"/>
                  <a:gd name="connsiteX14" fmla="*/ 370846 w 1108075"/>
                  <a:gd name="connsiteY14" fmla="*/ 169486 h 1092200"/>
                  <a:gd name="connsiteX15" fmla="*/ 363707 w 1108075"/>
                  <a:gd name="connsiteY15" fmla="*/ 172341 h 1092200"/>
                  <a:gd name="connsiteX16" fmla="*/ 265905 w 1108075"/>
                  <a:gd name="connsiteY16" fmla="*/ 117389 h 1092200"/>
                  <a:gd name="connsiteX17" fmla="*/ 218788 w 1108075"/>
                  <a:gd name="connsiteY17" fmla="*/ 153785 h 1092200"/>
                  <a:gd name="connsiteX18" fmla="*/ 175241 w 1108075"/>
                  <a:gd name="connsiteY18" fmla="*/ 193037 h 1092200"/>
                  <a:gd name="connsiteX19" fmla="*/ 208794 w 1108075"/>
                  <a:gd name="connsiteY19" fmla="*/ 290094 h 1092200"/>
                  <a:gd name="connsiteX20" fmla="*/ 203797 w 1108075"/>
                  <a:gd name="connsiteY20" fmla="*/ 296517 h 1092200"/>
                  <a:gd name="connsiteX21" fmla="*/ 152397 w 1108075"/>
                  <a:gd name="connsiteY21" fmla="*/ 377874 h 1092200"/>
                  <a:gd name="connsiteX22" fmla="*/ 148828 w 1108075"/>
                  <a:gd name="connsiteY22" fmla="*/ 385010 h 1092200"/>
                  <a:gd name="connsiteX23" fmla="*/ 53167 w 1108075"/>
                  <a:gd name="connsiteY23" fmla="*/ 403565 h 1092200"/>
                  <a:gd name="connsiteX24" fmla="*/ 40317 w 1108075"/>
                  <a:gd name="connsiteY24" fmla="*/ 460658 h 1092200"/>
                  <a:gd name="connsiteX25" fmla="*/ 31750 w 1108075"/>
                  <a:gd name="connsiteY25" fmla="*/ 519891 h 1092200"/>
                  <a:gd name="connsiteX26" fmla="*/ 112419 w 1108075"/>
                  <a:gd name="connsiteY26" fmla="*/ 566993 h 1092200"/>
                  <a:gd name="connsiteX27" fmla="*/ 113133 w 1108075"/>
                  <a:gd name="connsiteY27" fmla="*/ 575557 h 1092200"/>
                  <a:gd name="connsiteX28" fmla="*/ 131694 w 1108075"/>
                  <a:gd name="connsiteY28" fmla="*/ 677610 h 1092200"/>
                  <a:gd name="connsiteX29" fmla="*/ 134550 w 1108075"/>
                  <a:gd name="connsiteY29" fmla="*/ 686174 h 1092200"/>
                  <a:gd name="connsiteX30" fmla="*/ 74583 w 1108075"/>
                  <a:gd name="connsiteY30" fmla="*/ 758253 h 1092200"/>
                  <a:gd name="connsiteX31" fmla="*/ 101711 w 1108075"/>
                  <a:gd name="connsiteY31" fmla="*/ 811064 h 1092200"/>
                  <a:gd name="connsiteX32" fmla="*/ 133836 w 1108075"/>
                  <a:gd name="connsiteY32" fmla="*/ 861020 h 1092200"/>
                  <a:gd name="connsiteX33" fmla="*/ 233780 w 1108075"/>
                  <a:gd name="connsiteY33" fmla="*/ 844605 h 1092200"/>
                  <a:gd name="connsiteX34" fmla="*/ 239491 w 1108075"/>
                  <a:gd name="connsiteY34" fmla="*/ 850315 h 1092200"/>
                  <a:gd name="connsiteX35" fmla="*/ 311594 w 1108075"/>
                  <a:gd name="connsiteY35" fmla="*/ 907407 h 1092200"/>
                  <a:gd name="connsiteX36" fmla="*/ 318733 w 1108075"/>
                  <a:gd name="connsiteY36" fmla="*/ 911689 h 1092200"/>
                  <a:gd name="connsiteX37" fmla="*/ 320160 w 1108075"/>
                  <a:gd name="connsiteY37" fmla="*/ 1016597 h 1092200"/>
                  <a:gd name="connsiteX38" fmla="*/ 375130 w 1108075"/>
                  <a:gd name="connsiteY38" fmla="*/ 1039434 h 1092200"/>
                  <a:gd name="connsiteX39" fmla="*/ 432240 w 1108075"/>
                  <a:gd name="connsiteY39" fmla="*/ 1057275 h 1092200"/>
                  <a:gd name="connsiteX40" fmla="*/ 503629 w 1108075"/>
                  <a:gd name="connsiteY40" fmla="*/ 973777 h 1092200"/>
                  <a:gd name="connsiteX41" fmla="*/ 512196 w 1108075"/>
                  <a:gd name="connsiteY41" fmla="*/ 974491 h 1092200"/>
                  <a:gd name="connsiteX42" fmla="*/ 553601 w 1108075"/>
                  <a:gd name="connsiteY42" fmla="*/ 975918 h 1092200"/>
                  <a:gd name="connsiteX43" fmla="*/ 595007 w 1108075"/>
                  <a:gd name="connsiteY43" fmla="*/ 974491 h 1092200"/>
                  <a:gd name="connsiteX44" fmla="*/ 602859 w 1108075"/>
                  <a:gd name="connsiteY44" fmla="*/ 973777 h 1092200"/>
                  <a:gd name="connsiteX45" fmla="*/ 674962 w 1108075"/>
                  <a:gd name="connsiteY45" fmla="*/ 1057275 h 1092200"/>
                  <a:gd name="connsiteX46" fmla="*/ 731359 w 1108075"/>
                  <a:gd name="connsiteY46" fmla="*/ 1039434 h 1092200"/>
                  <a:gd name="connsiteX47" fmla="*/ 786328 w 1108075"/>
                  <a:gd name="connsiteY47" fmla="*/ 1016597 h 1092200"/>
                  <a:gd name="connsiteX48" fmla="*/ 787756 w 1108075"/>
                  <a:gd name="connsiteY48" fmla="*/ 912403 h 1092200"/>
                  <a:gd name="connsiteX49" fmla="*/ 794895 w 1108075"/>
                  <a:gd name="connsiteY49" fmla="*/ 908121 h 1092200"/>
                  <a:gd name="connsiteX50" fmla="*/ 867711 w 1108075"/>
                  <a:gd name="connsiteY50" fmla="*/ 851028 h 1092200"/>
                  <a:gd name="connsiteX51" fmla="*/ 873422 w 1108075"/>
                  <a:gd name="connsiteY51" fmla="*/ 845319 h 1092200"/>
                  <a:gd name="connsiteX52" fmla="*/ 972652 w 1108075"/>
                  <a:gd name="connsiteY52" fmla="*/ 861733 h 1092200"/>
                  <a:gd name="connsiteX53" fmla="*/ 1004777 w 1108075"/>
                  <a:gd name="connsiteY53" fmla="*/ 811777 h 1092200"/>
                  <a:gd name="connsiteX54" fmla="*/ 1031905 w 1108075"/>
                  <a:gd name="connsiteY54" fmla="*/ 758253 h 1092200"/>
                  <a:gd name="connsiteX55" fmla="*/ 972652 w 1108075"/>
                  <a:gd name="connsiteY55" fmla="*/ 686887 h 1092200"/>
                  <a:gd name="connsiteX56" fmla="*/ 975508 w 1108075"/>
                  <a:gd name="connsiteY56" fmla="*/ 679037 h 1092200"/>
                  <a:gd name="connsiteX57" fmla="*/ 994783 w 1108075"/>
                  <a:gd name="connsiteY57" fmla="*/ 575557 h 1092200"/>
                  <a:gd name="connsiteX58" fmla="*/ 994783 w 1108075"/>
                  <a:gd name="connsiteY58" fmla="*/ 567707 h 1092200"/>
                  <a:gd name="connsiteX59" fmla="*/ 1074738 w 1108075"/>
                  <a:gd name="connsiteY59" fmla="*/ 520605 h 1092200"/>
                  <a:gd name="connsiteX60" fmla="*/ 1066885 w 1108075"/>
                  <a:gd name="connsiteY60" fmla="*/ 461372 h 1092200"/>
                  <a:gd name="connsiteX61" fmla="*/ 1054036 w 1108075"/>
                  <a:gd name="connsiteY61" fmla="*/ 403565 h 1092200"/>
                  <a:gd name="connsiteX62" fmla="*/ 959089 w 1108075"/>
                  <a:gd name="connsiteY62" fmla="*/ 385724 h 1092200"/>
                  <a:gd name="connsiteX63" fmla="*/ 955519 w 1108075"/>
                  <a:gd name="connsiteY63" fmla="*/ 378587 h 1092200"/>
                  <a:gd name="connsiteX64" fmla="*/ 904119 w 1108075"/>
                  <a:gd name="connsiteY64" fmla="*/ 296517 h 1092200"/>
                  <a:gd name="connsiteX65" fmla="*/ 898408 w 1108075"/>
                  <a:gd name="connsiteY65" fmla="*/ 290094 h 1092200"/>
                  <a:gd name="connsiteX66" fmla="*/ 932675 w 1108075"/>
                  <a:gd name="connsiteY66" fmla="*/ 193750 h 1092200"/>
                  <a:gd name="connsiteX67" fmla="*/ 889128 w 1108075"/>
                  <a:gd name="connsiteY67" fmla="*/ 153785 h 1092200"/>
                  <a:gd name="connsiteX68" fmla="*/ 841297 w 1108075"/>
                  <a:gd name="connsiteY68" fmla="*/ 118103 h 1092200"/>
                  <a:gd name="connsiteX69" fmla="*/ 744209 w 1108075"/>
                  <a:gd name="connsiteY69" fmla="*/ 172341 h 1092200"/>
                  <a:gd name="connsiteX70" fmla="*/ 737070 w 1108075"/>
                  <a:gd name="connsiteY70" fmla="*/ 169486 h 1092200"/>
                  <a:gd name="connsiteX71" fmla="*/ 662112 w 1108075"/>
                  <a:gd name="connsiteY71" fmla="*/ 144508 h 1092200"/>
                  <a:gd name="connsiteX72" fmla="*/ 654259 w 1108075"/>
                  <a:gd name="connsiteY72" fmla="*/ 142367 h 1092200"/>
                  <a:gd name="connsiteX73" fmla="*/ 613568 w 1108075"/>
                  <a:gd name="connsiteY73" fmla="*/ 34605 h 1092200"/>
                  <a:gd name="connsiteX74" fmla="*/ 553601 w 1108075"/>
                  <a:gd name="connsiteY74" fmla="*/ 31750 h 1092200"/>
                  <a:gd name="connsiteX75" fmla="*/ 554395 w 1108075"/>
                  <a:gd name="connsiteY75" fmla="*/ 0 h 1092200"/>
                  <a:gd name="connsiteX76" fmla="*/ 627266 w 1108075"/>
                  <a:gd name="connsiteY76" fmla="*/ 4283 h 1092200"/>
                  <a:gd name="connsiteX77" fmla="*/ 636554 w 1108075"/>
                  <a:gd name="connsiteY77" fmla="*/ 4997 h 1092200"/>
                  <a:gd name="connsiteX78" fmla="*/ 678705 w 1108075"/>
                  <a:gd name="connsiteY78" fmla="*/ 115645 h 1092200"/>
                  <a:gd name="connsiteX79" fmla="*/ 743003 w 1108075"/>
                  <a:gd name="connsiteY79" fmla="*/ 137061 h 1092200"/>
                  <a:gd name="connsiteX80" fmla="*/ 843738 w 1108075"/>
                  <a:gd name="connsiteY80" fmla="*/ 80666 h 1092200"/>
                  <a:gd name="connsiteX81" fmla="*/ 851596 w 1108075"/>
                  <a:gd name="connsiteY81" fmla="*/ 85663 h 1092200"/>
                  <a:gd name="connsiteX82" fmla="*/ 910179 w 1108075"/>
                  <a:gd name="connsiteY82" fmla="*/ 129208 h 1092200"/>
                  <a:gd name="connsiteX83" fmla="*/ 963047 w 1108075"/>
                  <a:gd name="connsiteY83" fmla="*/ 179178 h 1092200"/>
                  <a:gd name="connsiteX84" fmla="*/ 969477 w 1108075"/>
                  <a:gd name="connsiteY84" fmla="*/ 186317 h 1092200"/>
                  <a:gd name="connsiteX85" fmla="*/ 935184 w 1108075"/>
                  <a:gd name="connsiteY85" fmla="*/ 284115 h 1092200"/>
                  <a:gd name="connsiteX86" fmla="*/ 981622 w 1108075"/>
                  <a:gd name="connsiteY86" fmla="*/ 357642 h 1092200"/>
                  <a:gd name="connsiteX87" fmla="*/ 1079498 w 1108075"/>
                  <a:gd name="connsiteY87" fmla="*/ 376202 h 1092200"/>
                  <a:gd name="connsiteX88" fmla="*/ 1082356 w 1108075"/>
                  <a:gd name="connsiteY88" fmla="*/ 385482 h 1092200"/>
                  <a:gd name="connsiteX89" fmla="*/ 1098788 w 1108075"/>
                  <a:gd name="connsiteY89" fmla="*/ 455440 h 1092200"/>
                  <a:gd name="connsiteX90" fmla="*/ 1108075 w 1108075"/>
                  <a:gd name="connsiteY90" fmla="*/ 527540 h 1092200"/>
                  <a:gd name="connsiteX91" fmla="*/ 1108075 w 1108075"/>
                  <a:gd name="connsiteY91" fmla="*/ 537534 h 1092200"/>
                  <a:gd name="connsiteX92" fmla="*/ 1026631 w 1108075"/>
                  <a:gd name="connsiteY92" fmla="*/ 586076 h 1092200"/>
                  <a:gd name="connsiteX93" fmla="*/ 1009484 w 1108075"/>
                  <a:gd name="connsiteY93" fmla="*/ 680305 h 1092200"/>
                  <a:gd name="connsiteX94" fmla="*/ 1069496 w 1108075"/>
                  <a:gd name="connsiteY94" fmla="*/ 753118 h 1092200"/>
                  <a:gd name="connsiteX95" fmla="*/ 1065924 w 1108075"/>
                  <a:gd name="connsiteY95" fmla="*/ 762399 h 1092200"/>
                  <a:gd name="connsiteX96" fmla="*/ 1033060 w 1108075"/>
                  <a:gd name="connsiteY96" fmla="*/ 827360 h 1092200"/>
                  <a:gd name="connsiteX97" fmla="*/ 993053 w 1108075"/>
                  <a:gd name="connsiteY97" fmla="*/ 888037 h 1092200"/>
                  <a:gd name="connsiteX98" fmla="*/ 987337 w 1108075"/>
                  <a:gd name="connsiteY98" fmla="*/ 895890 h 1092200"/>
                  <a:gd name="connsiteX99" fmla="*/ 885174 w 1108075"/>
                  <a:gd name="connsiteY99" fmla="*/ 878757 h 1092200"/>
                  <a:gd name="connsiteX100" fmla="*/ 820161 w 1108075"/>
                  <a:gd name="connsiteY100" fmla="*/ 930155 h 1092200"/>
                  <a:gd name="connsiteX101" fmla="*/ 818733 w 1108075"/>
                  <a:gd name="connsiteY101" fmla="*/ 1036519 h 1092200"/>
                  <a:gd name="connsiteX102" fmla="*/ 810160 w 1108075"/>
                  <a:gd name="connsiteY102" fmla="*/ 1040803 h 1092200"/>
                  <a:gd name="connsiteX103" fmla="*/ 743003 w 1108075"/>
                  <a:gd name="connsiteY103" fmla="*/ 1069357 h 1092200"/>
                  <a:gd name="connsiteX104" fmla="*/ 673704 w 1108075"/>
                  <a:gd name="connsiteY104" fmla="*/ 1090059 h 1092200"/>
                  <a:gd name="connsiteX105" fmla="*/ 664417 w 1108075"/>
                  <a:gd name="connsiteY105" fmla="*/ 1092200 h 1092200"/>
                  <a:gd name="connsiteX106" fmla="*/ 590116 w 1108075"/>
                  <a:gd name="connsiteY106" fmla="*/ 1006537 h 1092200"/>
                  <a:gd name="connsiteX107" fmla="*/ 517959 w 1108075"/>
                  <a:gd name="connsiteY107" fmla="*/ 1006537 h 1092200"/>
                  <a:gd name="connsiteX108" fmla="*/ 443659 w 1108075"/>
                  <a:gd name="connsiteY108" fmla="*/ 1092200 h 1092200"/>
                  <a:gd name="connsiteX109" fmla="*/ 434371 w 1108075"/>
                  <a:gd name="connsiteY109" fmla="*/ 1090059 h 1092200"/>
                  <a:gd name="connsiteX110" fmla="*/ 365072 w 1108075"/>
                  <a:gd name="connsiteY110" fmla="*/ 1068643 h 1092200"/>
                  <a:gd name="connsiteX111" fmla="*/ 297916 w 1108075"/>
                  <a:gd name="connsiteY111" fmla="*/ 1040089 h 1092200"/>
                  <a:gd name="connsiteX112" fmla="*/ 289343 w 1108075"/>
                  <a:gd name="connsiteY112" fmla="*/ 1035806 h 1092200"/>
                  <a:gd name="connsiteX113" fmla="*/ 287914 w 1108075"/>
                  <a:gd name="connsiteY113" fmla="*/ 929441 h 1092200"/>
                  <a:gd name="connsiteX114" fmla="*/ 223616 w 1108075"/>
                  <a:gd name="connsiteY114" fmla="*/ 878043 h 1092200"/>
                  <a:gd name="connsiteX115" fmla="*/ 120738 w 1108075"/>
                  <a:gd name="connsiteY115" fmla="*/ 895176 h 1092200"/>
                  <a:gd name="connsiteX116" fmla="*/ 115023 w 1108075"/>
                  <a:gd name="connsiteY116" fmla="*/ 887323 h 1092200"/>
                  <a:gd name="connsiteX117" fmla="*/ 75015 w 1108075"/>
                  <a:gd name="connsiteY117" fmla="*/ 826646 h 1092200"/>
                  <a:gd name="connsiteX118" fmla="*/ 42151 w 1108075"/>
                  <a:gd name="connsiteY118" fmla="*/ 761685 h 1092200"/>
                  <a:gd name="connsiteX119" fmla="*/ 37865 w 1108075"/>
                  <a:gd name="connsiteY119" fmla="*/ 753118 h 1092200"/>
                  <a:gd name="connsiteX120" fmla="*/ 100020 w 1108075"/>
                  <a:gd name="connsiteY120" fmla="*/ 678877 h 1092200"/>
                  <a:gd name="connsiteX121" fmla="*/ 82874 w 1108075"/>
                  <a:gd name="connsiteY121" fmla="*/ 585362 h 1092200"/>
                  <a:gd name="connsiteX122" fmla="*/ 0 w 1108075"/>
                  <a:gd name="connsiteY122" fmla="*/ 536820 h 1092200"/>
                  <a:gd name="connsiteX123" fmla="*/ 0 w 1108075"/>
                  <a:gd name="connsiteY123" fmla="*/ 527540 h 1092200"/>
                  <a:gd name="connsiteX124" fmla="*/ 9288 w 1108075"/>
                  <a:gd name="connsiteY124" fmla="*/ 454727 h 1092200"/>
                  <a:gd name="connsiteX125" fmla="*/ 25720 w 1108075"/>
                  <a:gd name="connsiteY125" fmla="*/ 384769 h 1092200"/>
                  <a:gd name="connsiteX126" fmla="*/ 28577 w 1108075"/>
                  <a:gd name="connsiteY126" fmla="*/ 375489 h 1092200"/>
                  <a:gd name="connsiteX127" fmla="*/ 127883 w 1108075"/>
                  <a:gd name="connsiteY127" fmla="*/ 356928 h 1092200"/>
                  <a:gd name="connsiteX128" fmla="*/ 174320 w 1108075"/>
                  <a:gd name="connsiteY128" fmla="*/ 284115 h 1092200"/>
                  <a:gd name="connsiteX129" fmla="*/ 139313 w 1108075"/>
                  <a:gd name="connsiteY129" fmla="*/ 185603 h 1092200"/>
                  <a:gd name="connsiteX130" fmla="*/ 145743 w 1108075"/>
                  <a:gd name="connsiteY130" fmla="*/ 179178 h 1092200"/>
                  <a:gd name="connsiteX131" fmla="*/ 199325 w 1108075"/>
                  <a:gd name="connsiteY131" fmla="*/ 129208 h 1092200"/>
                  <a:gd name="connsiteX132" fmla="*/ 257194 w 1108075"/>
                  <a:gd name="connsiteY132" fmla="*/ 85663 h 1092200"/>
                  <a:gd name="connsiteX133" fmla="*/ 265052 w 1108075"/>
                  <a:gd name="connsiteY133" fmla="*/ 80666 h 1092200"/>
                  <a:gd name="connsiteX134" fmla="*/ 366501 w 1108075"/>
                  <a:gd name="connsiteY134" fmla="*/ 137061 h 1092200"/>
                  <a:gd name="connsiteX135" fmla="*/ 430799 w 1108075"/>
                  <a:gd name="connsiteY135" fmla="*/ 115645 h 1092200"/>
                  <a:gd name="connsiteX136" fmla="*/ 472236 w 1108075"/>
                  <a:gd name="connsiteY136" fmla="*/ 4997 h 1092200"/>
                  <a:gd name="connsiteX137" fmla="*/ 482238 w 1108075"/>
                  <a:gd name="connsiteY137" fmla="*/ 4283 h 1092200"/>
                  <a:gd name="connsiteX138" fmla="*/ 554395 w 1108075"/>
                  <a:gd name="connsiteY138" fmla="*/ 0 h 1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108075" h="1092200">
                    <a:moveTo>
                      <a:pt x="554831" y="241300"/>
                    </a:moveTo>
                    <a:cubicBezTo>
                      <a:pt x="381672" y="241300"/>
                      <a:pt x="241299" y="380962"/>
                      <a:pt x="241299" y="553244"/>
                    </a:cubicBezTo>
                    <a:cubicBezTo>
                      <a:pt x="241299" y="725526"/>
                      <a:pt x="381672" y="865188"/>
                      <a:pt x="554831" y="865188"/>
                    </a:cubicBezTo>
                    <a:cubicBezTo>
                      <a:pt x="727990" y="865188"/>
                      <a:pt x="868363" y="725526"/>
                      <a:pt x="868363" y="553244"/>
                    </a:cubicBezTo>
                    <a:cubicBezTo>
                      <a:pt x="868363" y="380962"/>
                      <a:pt x="727990" y="241300"/>
                      <a:pt x="554831" y="241300"/>
                    </a:cubicBezTo>
                    <a:close/>
                    <a:moveTo>
                      <a:pt x="554037" y="209550"/>
                    </a:moveTo>
                    <a:cubicBezTo>
                      <a:pt x="744292" y="209550"/>
                      <a:pt x="898525" y="363427"/>
                      <a:pt x="898525" y="553244"/>
                    </a:cubicBezTo>
                    <a:cubicBezTo>
                      <a:pt x="898525" y="743061"/>
                      <a:pt x="744292" y="896938"/>
                      <a:pt x="554037" y="896938"/>
                    </a:cubicBezTo>
                    <a:cubicBezTo>
                      <a:pt x="363782" y="896938"/>
                      <a:pt x="209549" y="743061"/>
                      <a:pt x="209549" y="553244"/>
                    </a:cubicBezTo>
                    <a:cubicBezTo>
                      <a:pt x="209549" y="363427"/>
                      <a:pt x="363782" y="209550"/>
                      <a:pt x="554037" y="209550"/>
                    </a:cubicBezTo>
                    <a:close/>
                    <a:moveTo>
                      <a:pt x="553601" y="31750"/>
                    </a:moveTo>
                    <a:cubicBezTo>
                      <a:pt x="553601" y="31750"/>
                      <a:pt x="522904" y="31750"/>
                      <a:pt x="494349" y="34605"/>
                    </a:cubicBezTo>
                    <a:cubicBezTo>
                      <a:pt x="494349" y="34605"/>
                      <a:pt x="494349" y="34605"/>
                      <a:pt x="453657" y="142367"/>
                    </a:cubicBezTo>
                    <a:cubicBezTo>
                      <a:pt x="453657" y="142367"/>
                      <a:pt x="453657" y="142367"/>
                      <a:pt x="445804" y="144508"/>
                    </a:cubicBezTo>
                    <a:cubicBezTo>
                      <a:pt x="420104" y="150217"/>
                      <a:pt x="395118" y="158781"/>
                      <a:pt x="370846" y="169486"/>
                    </a:cubicBezTo>
                    <a:cubicBezTo>
                      <a:pt x="370846" y="169486"/>
                      <a:pt x="370846" y="169486"/>
                      <a:pt x="363707" y="172341"/>
                    </a:cubicBezTo>
                    <a:cubicBezTo>
                      <a:pt x="363707" y="172341"/>
                      <a:pt x="363707" y="172341"/>
                      <a:pt x="265905" y="117389"/>
                    </a:cubicBezTo>
                    <a:cubicBezTo>
                      <a:pt x="242347" y="133803"/>
                      <a:pt x="218788" y="153072"/>
                      <a:pt x="218788" y="153785"/>
                    </a:cubicBezTo>
                    <a:cubicBezTo>
                      <a:pt x="218788" y="153785"/>
                      <a:pt x="195230" y="173768"/>
                      <a:pt x="175241" y="193037"/>
                    </a:cubicBezTo>
                    <a:cubicBezTo>
                      <a:pt x="175241" y="193037"/>
                      <a:pt x="175241" y="193037"/>
                      <a:pt x="208794" y="290094"/>
                    </a:cubicBezTo>
                    <a:cubicBezTo>
                      <a:pt x="208794" y="290094"/>
                      <a:pt x="208794" y="290094"/>
                      <a:pt x="203797" y="296517"/>
                    </a:cubicBezTo>
                    <a:cubicBezTo>
                      <a:pt x="183094" y="322209"/>
                      <a:pt x="165961" y="349327"/>
                      <a:pt x="152397" y="377874"/>
                    </a:cubicBezTo>
                    <a:cubicBezTo>
                      <a:pt x="152397" y="377874"/>
                      <a:pt x="152397" y="377874"/>
                      <a:pt x="148828" y="385010"/>
                    </a:cubicBezTo>
                    <a:cubicBezTo>
                      <a:pt x="148828" y="385010"/>
                      <a:pt x="148828" y="385010"/>
                      <a:pt x="53167" y="403565"/>
                    </a:cubicBezTo>
                    <a:cubicBezTo>
                      <a:pt x="46028" y="430684"/>
                      <a:pt x="40317" y="460658"/>
                      <a:pt x="40317" y="460658"/>
                    </a:cubicBezTo>
                    <a:cubicBezTo>
                      <a:pt x="40317" y="461372"/>
                      <a:pt x="34606" y="491345"/>
                      <a:pt x="31750" y="519891"/>
                    </a:cubicBezTo>
                    <a:cubicBezTo>
                      <a:pt x="31750" y="519891"/>
                      <a:pt x="31750" y="519891"/>
                      <a:pt x="112419" y="566993"/>
                    </a:cubicBezTo>
                    <a:cubicBezTo>
                      <a:pt x="112419" y="566993"/>
                      <a:pt x="112419" y="566993"/>
                      <a:pt x="113133" y="575557"/>
                    </a:cubicBezTo>
                    <a:cubicBezTo>
                      <a:pt x="115275" y="610526"/>
                      <a:pt x="120986" y="644781"/>
                      <a:pt x="131694" y="677610"/>
                    </a:cubicBezTo>
                    <a:cubicBezTo>
                      <a:pt x="131694" y="677610"/>
                      <a:pt x="131694" y="677610"/>
                      <a:pt x="134550" y="686174"/>
                    </a:cubicBezTo>
                    <a:cubicBezTo>
                      <a:pt x="134550" y="686174"/>
                      <a:pt x="134550" y="686174"/>
                      <a:pt x="74583" y="758253"/>
                    </a:cubicBezTo>
                    <a:cubicBezTo>
                      <a:pt x="86719" y="783945"/>
                      <a:pt x="101711" y="810350"/>
                      <a:pt x="101711" y="811064"/>
                    </a:cubicBezTo>
                    <a:cubicBezTo>
                      <a:pt x="102425" y="811064"/>
                      <a:pt x="117417" y="837469"/>
                      <a:pt x="133836" y="861020"/>
                    </a:cubicBezTo>
                    <a:cubicBezTo>
                      <a:pt x="133836" y="861020"/>
                      <a:pt x="133836" y="861020"/>
                      <a:pt x="233780" y="844605"/>
                    </a:cubicBezTo>
                    <a:cubicBezTo>
                      <a:pt x="233780" y="844605"/>
                      <a:pt x="233780" y="844605"/>
                      <a:pt x="239491" y="850315"/>
                    </a:cubicBezTo>
                    <a:cubicBezTo>
                      <a:pt x="260908" y="871724"/>
                      <a:pt x="285894" y="890993"/>
                      <a:pt x="311594" y="907407"/>
                    </a:cubicBezTo>
                    <a:cubicBezTo>
                      <a:pt x="311594" y="907407"/>
                      <a:pt x="311594" y="907407"/>
                      <a:pt x="318733" y="911689"/>
                    </a:cubicBezTo>
                    <a:cubicBezTo>
                      <a:pt x="318733" y="911689"/>
                      <a:pt x="318733" y="911689"/>
                      <a:pt x="320160" y="1016597"/>
                    </a:cubicBezTo>
                    <a:cubicBezTo>
                      <a:pt x="345860" y="1028729"/>
                      <a:pt x="374416" y="1039434"/>
                      <a:pt x="375130" y="1039434"/>
                    </a:cubicBezTo>
                    <a:cubicBezTo>
                      <a:pt x="375130" y="1039434"/>
                      <a:pt x="404399" y="1050139"/>
                      <a:pt x="432240" y="1057275"/>
                    </a:cubicBezTo>
                    <a:cubicBezTo>
                      <a:pt x="432240" y="1057275"/>
                      <a:pt x="432240" y="1057275"/>
                      <a:pt x="503629" y="973777"/>
                    </a:cubicBezTo>
                    <a:cubicBezTo>
                      <a:pt x="503629" y="973777"/>
                      <a:pt x="503629" y="973777"/>
                      <a:pt x="512196" y="974491"/>
                    </a:cubicBezTo>
                    <a:cubicBezTo>
                      <a:pt x="525760" y="975918"/>
                      <a:pt x="540037" y="975918"/>
                      <a:pt x="553601" y="975918"/>
                    </a:cubicBezTo>
                    <a:cubicBezTo>
                      <a:pt x="567165" y="975918"/>
                      <a:pt x="580729" y="975918"/>
                      <a:pt x="595007" y="974491"/>
                    </a:cubicBezTo>
                    <a:cubicBezTo>
                      <a:pt x="595007" y="974491"/>
                      <a:pt x="595007" y="974491"/>
                      <a:pt x="602859" y="973777"/>
                    </a:cubicBezTo>
                    <a:cubicBezTo>
                      <a:pt x="602859" y="973777"/>
                      <a:pt x="602859" y="973777"/>
                      <a:pt x="674962" y="1057275"/>
                    </a:cubicBezTo>
                    <a:cubicBezTo>
                      <a:pt x="702803" y="1050139"/>
                      <a:pt x="731359" y="1040147"/>
                      <a:pt x="731359" y="1039434"/>
                    </a:cubicBezTo>
                    <a:cubicBezTo>
                      <a:pt x="732073" y="1039434"/>
                      <a:pt x="760628" y="1029443"/>
                      <a:pt x="786328" y="1016597"/>
                    </a:cubicBezTo>
                    <a:cubicBezTo>
                      <a:pt x="786328" y="1016597"/>
                      <a:pt x="786328" y="1016597"/>
                      <a:pt x="787756" y="912403"/>
                    </a:cubicBezTo>
                    <a:cubicBezTo>
                      <a:pt x="787756" y="912403"/>
                      <a:pt x="787756" y="912403"/>
                      <a:pt x="794895" y="908121"/>
                    </a:cubicBezTo>
                    <a:cubicBezTo>
                      <a:pt x="821309" y="891707"/>
                      <a:pt x="845581" y="872438"/>
                      <a:pt x="867711" y="851028"/>
                    </a:cubicBezTo>
                    <a:cubicBezTo>
                      <a:pt x="867711" y="851028"/>
                      <a:pt x="867711" y="851028"/>
                      <a:pt x="873422" y="845319"/>
                    </a:cubicBezTo>
                    <a:cubicBezTo>
                      <a:pt x="873422" y="845319"/>
                      <a:pt x="873422" y="845319"/>
                      <a:pt x="972652" y="861733"/>
                    </a:cubicBezTo>
                    <a:cubicBezTo>
                      <a:pt x="989072" y="838182"/>
                      <a:pt x="1004777" y="811777"/>
                      <a:pt x="1004777" y="811777"/>
                    </a:cubicBezTo>
                    <a:cubicBezTo>
                      <a:pt x="1004777" y="811064"/>
                      <a:pt x="1020483" y="784658"/>
                      <a:pt x="1031905" y="758253"/>
                    </a:cubicBezTo>
                    <a:cubicBezTo>
                      <a:pt x="1031905" y="758253"/>
                      <a:pt x="1031905" y="758253"/>
                      <a:pt x="972652" y="686887"/>
                    </a:cubicBezTo>
                    <a:cubicBezTo>
                      <a:pt x="972652" y="686887"/>
                      <a:pt x="972652" y="686887"/>
                      <a:pt x="975508" y="679037"/>
                    </a:cubicBezTo>
                    <a:cubicBezTo>
                      <a:pt x="986216" y="645495"/>
                      <a:pt x="992641" y="610526"/>
                      <a:pt x="994783" y="575557"/>
                    </a:cubicBezTo>
                    <a:cubicBezTo>
                      <a:pt x="994783" y="575557"/>
                      <a:pt x="994783" y="575557"/>
                      <a:pt x="994783" y="567707"/>
                    </a:cubicBezTo>
                    <a:cubicBezTo>
                      <a:pt x="994783" y="567707"/>
                      <a:pt x="994783" y="567707"/>
                      <a:pt x="1074738" y="520605"/>
                    </a:cubicBezTo>
                    <a:cubicBezTo>
                      <a:pt x="1071883" y="491345"/>
                      <a:pt x="1066885" y="461372"/>
                      <a:pt x="1066885" y="461372"/>
                    </a:cubicBezTo>
                    <a:cubicBezTo>
                      <a:pt x="1066885" y="460658"/>
                      <a:pt x="1061174" y="431398"/>
                      <a:pt x="1054036" y="403565"/>
                    </a:cubicBezTo>
                    <a:cubicBezTo>
                      <a:pt x="1054036" y="403565"/>
                      <a:pt x="1054036" y="403565"/>
                      <a:pt x="959089" y="385724"/>
                    </a:cubicBezTo>
                    <a:cubicBezTo>
                      <a:pt x="959089" y="385724"/>
                      <a:pt x="959089" y="385724"/>
                      <a:pt x="955519" y="378587"/>
                    </a:cubicBezTo>
                    <a:cubicBezTo>
                      <a:pt x="941955" y="350041"/>
                      <a:pt x="924108" y="322209"/>
                      <a:pt x="904119" y="296517"/>
                    </a:cubicBezTo>
                    <a:cubicBezTo>
                      <a:pt x="904119" y="296517"/>
                      <a:pt x="904119" y="296517"/>
                      <a:pt x="898408" y="290094"/>
                    </a:cubicBezTo>
                    <a:cubicBezTo>
                      <a:pt x="898408" y="290094"/>
                      <a:pt x="898408" y="290094"/>
                      <a:pt x="932675" y="193750"/>
                    </a:cubicBezTo>
                    <a:cubicBezTo>
                      <a:pt x="912686" y="173768"/>
                      <a:pt x="889128" y="153785"/>
                      <a:pt x="889128" y="153785"/>
                    </a:cubicBezTo>
                    <a:cubicBezTo>
                      <a:pt x="888414" y="153785"/>
                      <a:pt x="864856" y="133803"/>
                      <a:pt x="841297" y="118103"/>
                    </a:cubicBezTo>
                    <a:cubicBezTo>
                      <a:pt x="841297" y="118103"/>
                      <a:pt x="841297" y="118103"/>
                      <a:pt x="744209" y="172341"/>
                    </a:cubicBezTo>
                    <a:cubicBezTo>
                      <a:pt x="744209" y="172341"/>
                      <a:pt x="744209" y="172341"/>
                      <a:pt x="737070" y="169486"/>
                    </a:cubicBezTo>
                    <a:cubicBezTo>
                      <a:pt x="712798" y="158781"/>
                      <a:pt x="687812" y="150217"/>
                      <a:pt x="662112" y="144508"/>
                    </a:cubicBezTo>
                    <a:cubicBezTo>
                      <a:pt x="662112" y="144508"/>
                      <a:pt x="662112" y="144508"/>
                      <a:pt x="654259" y="142367"/>
                    </a:cubicBezTo>
                    <a:cubicBezTo>
                      <a:pt x="654259" y="142367"/>
                      <a:pt x="654259" y="142367"/>
                      <a:pt x="613568" y="34605"/>
                    </a:cubicBezTo>
                    <a:cubicBezTo>
                      <a:pt x="585012" y="31750"/>
                      <a:pt x="554315" y="31750"/>
                      <a:pt x="553601" y="31750"/>
                    </a:cubicBezTo>
                    <a:close/>
                    <a:moveTo>
                      <a:pt x="554395" y="0"/>
                    </a:moveTo>
                    <a:cubicBezTo>
                      <a:pt x="556538" y="0"/>
                      <a:pt x="594403" y="0"/>
                      <a:pt x="627266" y="4283"/>
                    </a:cubicBezTo>
                    <a:cubicBezTo>
                      <a:pt x="627266" y="4283"/>
                      <a:pt x="627266" y="4283"/>
                      <a:pt x="636554" y="4997"/>
                    </a:cubicBezTo>
                    <a:cubicBezTo>
                      <a:pt x="636554" y="4997"/>
                      <a:pt x="636554" y="4997"/>
                      <a:pt x="678705" y="115645"/>
                    </a:cubicBezTo>
                    <a:cubicBezTo>
                      <a:pt x="700138" y="121356"/>
                      <a:pt x="722285" y="128494"/>
                      <a:pt x="743003" y="137061"/>
                    </a:cubicBezTo>
                    <a:cubicBezTo>
                      <a:pt x="743003" y="137061"/>
                      <a:pt x="743003" y="137061"/>
                      <a:pt x="843738" y="80666"/>
                    </a:cubicBezTo>
                    <a:cubicBezTo>
                      <a:pt x="843738" y="80666"/>
                      <a:pt x="843738" y="80666"/>
                      <a:pt x="851596" y="85663"/>
                    </a:cubicBezTo>
                    <a:cubicBezTo>
                      <a:pt x="879459" y="104223"/>
                      <a:pt x="908750" y="128494"/>
                      <a:pt x="910179" y="129208"/>
                    </a:cubicBezTo>
                    <a:cubicBezTo>
                      <a:pt x="911608" y="130636"/>
                      <a:pt x="940899" y="154907"/>
                      <a:pt x="963047" y="179178"/>
                    </a:cubicBezTo>
                    <a:cubicBezTo>
                      <a:pt x="963047" y="179178"/>
                      <a:pt x="963047" y="179178"/>
                      <a:pt x="969477" y="186317"/>
                    </a:cubicBezTo>
                    <a:cubicBezTo>
                      <a:pt x="969477" y="186317"/>
                      <a:pt x="969477" y="186317"/>
                      <a:pt x="935184" y="284115"/>
                    </a:cubicBezTo>
                    <a:cubicBezTo>
                      <a:pt x="953045" y="306958"/>
                      <a:pt x="968762" y="331943"/>
                      <a:pt x="981622" y="357642"/>
                    </a:cubicBezTo>
                    <a:cubicBezTo>
                      <a:pt x="981622" y="357642"/>
                      <a:pt x="981622" y="357642"/>
                      <a:pt x="1079498" y="376202"/>
                    </a:cubicBezTo>
                    <a:cubicBezTo>
                      <a:pt x="1079498" y="376202"/>
                      <a:pt x="1079498" y="376202"/>
                      <a:pt x="1082356" y="385482"/>
                    </a:cubicBezTo>
                    <a:cubicBezTo>
                      <a:pt x="1092358" y="416892"/>
                      <a:pt x="1098788" y="454013"/>
                      <a:pt x="1098788" y="455440"/>
                    </a:cubicBezTo>
                    <a:cubicBezTo>
                      <a:pt x="1099502" y="456868"/>
                      <a:pt x="1105932" y="494702"/>
                      <a:pt x="1108075" y="527540"/>
                    </a:cubicBezTo>
                    <a:cubicBezTo>
                      <a:pt x="1108075" y="527540"/>
                      <a:pt x="1108075" y="527540"/>
                      <a:pt x="1108075" y="537534"/>
                    </a:cubicBezTo>
                    <a:cubicBezTo>
                      <a:pt x="1108075" y="537534"/>
                      <a:pt x="1108075" y="537534"/>
                      <a:pt x="1026631" y="586076"/>
                    </a:cubicBezTo>
                    <a:cubicBezTo>
                      <a:pt x="1024487" y="617486"/>
                      <a:pt x="1018058" y="649609"/>
                      <a:pt x="1009484" y="680305"/>
                    </a:cubicBezTo>
                    <a:cubicBezTo>
                      <a:pt x="1009484" y="680305"/>
                      <a:pt x="1009484" y="680305"/>
                      <a:pt x="1069496" y="753118"/>
                    </a:cubicBezTo>
                    <a:cubicBezTo>
                      <a:pt x="1069496" y="753118"/>
                      <a:pt x="1069496" y="753118"/>
                      <a:pt x="1065924" y="762399"/>
                    </a:cubicBezTo>
                    <a:cubicBezTo>
                      <a:pt x="1053064" y="792381"/>
                      <a:pt x="1033775" y="825932"/>
                      <a:pt x="1033060" y="827360"/>
                    </a:cubicBezTo>
                    <a:cubicBezTo>
                      <a:pt x="1032346" y="828787"/>
                      <a:pt x="1013057" y="861625"/>
                      <a:pt x="993053" y="888037"/>
                    </a:cubicBezTo>
                    <a:cubicBezTo>
                      <a:pt x="993053" y="888037"/>
                      <a:pt x="993053" y="888037"/>
                      <a:pt x="987337" y="895890"/>
                    </a:cubicBezTo>
                    <a:cubicBezTo>
                      <a:pt x="987337" y="895890"/>
                      <a:pt x="987337" y="895890"/>
                      <a:pt x="885174" y="878757"/>
                    </a:cubicBezTo>
                    <a:cubicBezTo>
                      <a:pt x="865170" y="897317"/>
                      <a:pt x="843023" y="914450"/>
                      <a:pt x="820161" y="930155"/>
                    </a:cubicBezTo>
                    <a:cubicBezTo>
                      <a:pt x="820161" y="930155"/>
                      <a:pt x="820161" y="930155"/>
                      <a:pt x="818733" y="1036519"/>
                    </a:cubicBezTo>
                    <a:cubicBezTo>
                      <a:pt x="818733" y="1036519"/>
                      <a:pt x="818733" y="1036519"/>
                      <a:pt x="810160" y="1040803"/>
                    </a:cubicBezTo>
                    <a:cubicBezTo>
                      <a:pt x="780868" y="1055794"/>
                      <a:pt x="744432" y="1068643"/>
                      <a:pt x="743003" y="1069357"/>
                    </a:cubicBezTo>
                    <a:cubicBezTo>
                      <a:pt x="741575" y="1069357"/>
                      <a:pt x="705853" y="1082920"/>
                      <a:pt x="673704" y="1090059"/>
                    </a:cubicBezTo>
                    <a:cubicBezTo>
                      <a:pt x="673704" y="1090059"/>
                      <a:pt x="673704" y="1090059"/>
                      <a:pt x="664417" y="1092200"/>
                    </a:cubicBezTo>
                    <a:cubicBezTo>
                      <a:pt x="664417" y="1092200"/>
                      <a:pt x="664417" y="1092200"/>
                      <a:pt x="590116" y="1006537"/>
                    </a:cubicBezTo>
                    <a:cubicBezTo>
                      <a:pt x="565826" y="1007965"/>
                      <a:pt x="542250" y="1007965"/>
                      <a:pt x="517959" y="1006537"/>
                    </a:cubicBezTo>
                    <a:cubicBezTo>
                      <a:pt x="517959" y="1006537"/>
                      <a:pt x="517959" y="1006537"/>
                      <a:pt x="443659" y="1092200"/>
                    </a:cubicBezTo>
                    <a:cubicBezTo>
                      <a:pt x="443659" y="1092200"/>
                      <a:pt x="443659" y="1092200"/>
                      <a:pt x="434371" y="1090059"/>
                    </a:cubicBezTo>
                    <a:cubicBezTo>
                      <a:pt x="402222" y="1082920"/>
                      <a:pt x="366501" y="1069357"/>
                      <a:pt x="365072" y="1068643"/>
                    </a:cubicBezTo>
                    <a:cubicBezTo>
                      <a:pt x="363643" y="1068643"/>
                      <a:pt x="327207" y="1055080"/>
                      <a:pt x="297916" y="1040089"/>
                    </a:cubicBezTo>
                    <a:cubicBezTo>
                      <a:pt x="297916" y="1040089"/>
                      <a:pt x="297916" y="1040089"/>
                      <a:pt x="289343" y="1035806"/>
                    </a:cubicBezTo>
                    <a:cubicBezTo>
                      <a:pt x="289343" y="1035806"/>
                      <a:pt x="289343" y="1035806"/>
                      <a:pt x="287914" y="929441"/>
                    </a:cubicBezTo>
                    <a:cubicBezTo>
                      <a:pt x="265052" y="913736"/>
                      <a:pt x="243620" y="897317"/>
                      <a:pt x="223616" y="878043"/>
                    </a:cubicBezTo>
                    <a:cubicBezTo>
                      <a:pt x="223616" y="878043"/>
                      <a:pt x="223616" y="878043"/>
                      <a:pt x="120738" y="895176"/>
                    </a:cubicBezTo>
                    <a:cubicBezTo>
                      <a:pt x="120738" y="895176"/>
                      <a:pt x="120738" y="895176"/>
                      <a:pt x="115023" y="887323"/>
                    </a:cubicBezTo>
                    <a:cubicBezTo>
                      <a:pt x="95019" y="860911"/>
                      <a:pt x="76444" y="828073"/>
                      <a:pt x="75015" y="826646"/>
                    </a:cubicBezTo>
                    <a:cubicBezTo>
                      <a:pt x="74301" y="825218"/>
                      <a:pt x="55011" y="791667"/>
                      <a:pt x="42151" y="761685"/>
                    </a:cubicBezTo>
                    <a:cubicBezTo>
                      <a:pt x="42151" y="761685"/>
                      <a:pt x="42151" y="761685"/>
                      <a:pt x="37865" y="753118"/>
                    </a:cubicBezTo>
                    <a:cubicBezTo>
                      <a:pt x="37865" y="753118"/>
                      <a:pt x="37865" y="753118"/>
                      <a:pt x="100020" y="678877"/>
                    </a:cubicBezTo>
                    <a:cubicBezTo>
                      <a:pt x="90732" y="648895"/>
                      <a:pt x="85017" y="617486"/>
                      <a:pt x="82874" y="585362"/>
                    </a:cubicBezTo>
                    <a:cubicBezTo>
                      <a:pt x="82874" y="585362"/>
                      <a:pt x="82874" y="585362"/>
                      <a:pt x="0" y="536820"/>
                    </a:cubicBezTo>
                    <a:cubicBezTo>
                      <a:pt x="0" y="536820"/>
                      <a:pt x="0" y="536820"/>
                      <a:pt x="0" y="527540"/>
                    </a:cubicBezTo>
                    <a:cubicBezTo>
                      <a:pt x="2144" y="493989"/>
                      <a:pt x="8573" y="456868"/>
                      <a:pt x="9288" y="454727"/>
                    </a:cubicBezTo>
                    <a:cubicBezTo>
                      <a:pt x="9288" y="453299"/>
                      <a:pt x="15718" y="416178"/>
                      <a:pt x="25720" y="384769"/>
                    </a:cubicBezTo>
                    <a:cubicBezTo>
                      <a:pt x="25720" y="384769"/>
                      <a:pt x="25720" y="384769"/>
                      <a:pt x="28577" y="375489"/>
                    </a:cubicBezTo>
                    <a:cubicBezTo>
                      <a:pt x="28577" y="375489"/>
                      <a:pt x="28577" y="375489"/>
                      <a:pt x="127883" y="356928"/>
                    </a:cubicBezTo>
                    <a:cubicBezTo>
                      <a:pt x="140742" y="331229"/>
                      <a:pt x="156460" y="306958"/>
                      <a:pt x="174320" y="284115"/>
                    </a:cubicBezTo>
                    <a:cubicBezTo>
                      <a:pt x="174320" y="284115"/>
                      <a:pt x="174320" y="284115"/>
                      <a:pt x="139313" y="185603"/>
                    </a:cubicBezTo>
                    <a:cubicBezTo>
                      <a:pt x="139313" y="185603"/>
                      <a:pt x="139313" y="185603"/>
                      <a:pt x="145743" y="179178"/>
                    </a:cubicBezTo>
                    <a:cubicBezTo>
                      <a:pt x="168605" y="154907"/>
                      <a:pt x="197896" y="129922"/>
                      <a:pt x="199325" y="129208"/>
                    </a:cubicBezTo>
                    <a:cubicBezTo>
                      <a:pt x="200040" y="128494"/>
                      <a:pt x="230045" y="103509"/>
                      <a:pt x="257194" y="85663"/>
                    </a:cubicBezTo>
                    <a:cubicBezTo>
                      <a:pt x="257194" y="85663"/>
                      <a:pt x="257194" y="85663"/>
                      <a:pt x="265052" y="80666"/>
                    </a:cubicBezTo>
                    <a:cubicBezTo>
                      <a:pt x="265052" y="80666"/>
                      <a:pt x="265052" y="80666"/>
                      <a:pt x="366501" y="137061"/>
                    </a:cubicBezTo>
                    <a:cubicBezTo>
                      <a:pt x="387219" y="128494"/>
                      <a:pt x="408652" y="121356"/>
                      <a:pt x="430799" y="115645"/>
                    </a:cubicBezTo>
                    <a:cubicBezTo>
                      <a:pt x="430799" y="115645"/>
                      <a:pt x="430799" y="115645"/>
                      <a:pt x="472236" y="4997"/>
                    </a:cubicBezTo>
                    <a:cubicBezTo>
                      <a:pt x="472236" y="4997"/>
                      <a:pt x="472236" y="4997"/>
                      <a:pt x="482238" y="4283"/>
                    </a:cubicBezTo>
                    <a:cubicBezTo>
                      <a:pt x="514387" y="0"/>
                      <a:pt x="552966" y="0"/>
                      <a:pt x="554395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29BA74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noProof="1"/>
              </a:p>
            </p:txBody>
          </p:sp>
          <p:sp>
            <p:nvSpPr>
              <p:cNvPr id="28" name="Freeform 15">
                <a:extLst>
                  <a:ext uri="{FF2B5EF4-FFF2-40B4-BE49-F238E27FC236}">
                    <a16:creationId xmlns="" xmlns:a16="http://schemas.microsoft.com/office/drawing/2014/main" id="{6A857537-6F44-5CED-7925-C2159B329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5350" y="3257550"/>
                <a:ext cx="317500" cy="360363"/>
              </a:xfrm>
              <a:custGeom>
                <a:avLst/>
                <a:gdLst>
                  <a:gd name="T0" fmla="*/ 431 w 446"/>
                  <a:gd name="T1" fmla="*/ 232 h 504"/>
                  <a:gd name="T2" fmla="*/ 33 w 446"/>
                  <a:gd name="T3" fmla="*/ 3 h 504"/>
                  <a:gd name="T4" fmla="*/ 22 w 446"/>
                  <a:gd name="T5" fmla="*/ 0 h 504"/>
                  <a:gd name="T6" fmla="*/ 0 w 446"/>
                  <a:gd name="T7" fmla="*/ 22 h 504"/>
                  <a:gd name="T8" fmla="*/ 0 w 446"/>
                  <a:gd name="T9" fmla="*/ 482 h 504"/>
                  <a:gd name="T10" fmla="*/ 22 w 446"/>
                  <a:gd name="T11" fmla="*/ 504 h 504"/>
                  <a:gd name="T12" fmla="*/ 33 w 446"/>
                  <a:gd name="T13" fmla="*/ 501 h 504"/>
                  <a:gd name="T14" fmla="*/ 431 w 446"/>
                  <a:gd name="T15" fmla="*/ 271 h 504"/>
                  <a:gd name="T16" fmla="*/ 431 w 446"/>
                  <a:gd name="T17" fmla="*/ 232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504">
                    <a:moveTo>
                      <a:pt x="431" y="232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0" y="1"/>
                      <a:pt x="26" y="0"/>
                      <a:pt x="22" y="0"/>
                    </a:cubicBezTo>
                    <a:cubicBezTo>
                      <a:pt x="11" y="0"/>
                      <a:pt x="0" y="9"/>
                      <a:pt x="0" y="22"/>
                    </a:cubicBezTo>
                    <a:cubicBezTo>
                      <a:pt x="0" y="482"/>
                      <a:pt x="0" y="482"/>
                      <a:pt x="0" y="482"/>
                    </a:cubicBezTo>
                    <a:cubicBezTo>
                      <a:pt x="0" y="495"/>
                      <a:pt x="11" y="504"/>
                      <a:pt x="22" y="504"/>
                    </a:cubicBezTo>
                    <a:cubicBezTo>
                      <a:pt x="26" y="504"/>
                      <a:pt x="30" y="503"/>
                      <a:pt x="33" y="501"/>
                    </a:cubicBezTo>
                    <a:cubicBezTo>
                      <a:pt x="431" y="271"/>
                      <a:pt x="431" y="271"/>
                      <a:pt x="431" y="271"/>
                    </a:cubicBezTo>
                    <a:cubicBezTo>
                      <a:pt x="446" y="262"/>
                      <a:pt x="446" y="241"/>
                      <a:pt x="431" y="232"/>
                    </a:cubicBezTo>
                    <a:close/>
                  </a:path>
                </a:pathLst>
              </a:custGeom>
              <a:solidFill>
                <a:srgbClr val="135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1"/>
              </a:p>
            </p:txBody>
          </p:sp>
        </p:grpSp>
        <p:sp>
          <p:nvSpPr>
            <p:cNvPr id="24" name="Freeform 124">
              <a:extLst>
                <a:ext uri="{FF2B5EF4-FFF2-40B4-BE49-F238E27FC236}">
                  <a16:creationId xmlns="" xmlns:a16="http://schemas.microsoft.com/office/drawing/2014/main" id="{321D0A80-A4D7-7D98-7389-95620B9952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1849" y="2616399"/>
              <a:ext cx="480587" cy="462985"/>
            </a:xfrm>
            <a:custGeom>
              <a:avLst/>
              <a:gdLst>
                <a:gd name="T0" fmla="*/ 1139 w 1143"/>
                <a:gd name="T1" fmla="*/ 532 h 1129"/>
                <a:gd name="T2" fmla="*/ 1137 w 1143"/>
                <a:gd name="T3" fmla="*/ 505 h 1129"/>
                <a:gd name="T4" fmla="*/ 1110 w 1143"/>
                <a:gd name="T5" fmla="*/ 489 h 1129"/>
                <a:gd name="T6" fmla="*/ 1056 w 1143"/>
                <a:gd name="T7" fmla="*/ 456 h 1129"/>
                <a:gd name="T8" fmla="*/ 1026 w 1143"/>
                <a:gd name="T9" fmla="*/ 365 h 1129"/>
                <a:gd name="T10" fmla="*/ 976 w 1143"/>
                <a:gd name="T11" fmla="*/ 274 h 1129"/>
                <a:gd name="T12" fmla="*/ 994 w 1143"/>
                <a:gd name="T13" fmla="*/ 182 h 1129"/>
                <a:gd name="T14" fmla="*/ 802 w 1143"/>
                <a:gd name="T15" fmla="*/ 39 h 1129"/>
                <a:gd name="T16" fmla="*/ 718 w 1143"/>
                <a:gd name="T17" fmla="*/ 87 h 1129"/>
                <a:gd name="T18" fmla="*/ 658 w 1143"/>
                <a:gd name="T19" fmla="*/ 71 h 1129"/>
                <a:gd name="T20" fmla="*/ 613 w 1143"/>
                <a:gd name="T21" fmla="*/ 66 h 1129"/>
                <a:gd name="T22" fmla="*/ 571 w 1143"/>
                <a:gd name="T23" fmla="*/ 64 h 1129"/>
                <a:gd name="T24" fmla="*/ 535 w 1143"/>
                <a:gd name="T25" fmla="*/ 65 h 1129"/>
                <a:gd name="T26" fmla="*/ 464 w 1143"/>
                <a:gd name="T27" fmla="*/ 0 h 1129"/>
                <a:gd name="T28" fmla="*/ 347 w 1143"/>
                <a:gd name="T29" fmla="*/ 36 h 1129"/>
                <a:gd name="T30" fmla="*/ 240 w 1143"/>
                <a:gd name="T31" fmla="*/ 97 h 1129"/>
                <a:gd name="T32" fmla="*/ 240 w 1143"/>
                <a:gd name="T33" fmla="*/ 195 h 1129"/>
                <a:gd name="T34" fmla="*/ 128 w 1143"/>
                <a:gd name="T35" fmla="*/ 344 h 1129"/>
                <a:gd name="T36" fmla="*/ 39 w 1143"/>
                <a:gd name="T37" fmla="*/ 373 h 1129"/>
                <a:gd name="T38" fmla="*/ 5 w 1143"/>
                <a:gd name="T39" fmla="*/ 616 h 1129"/>
                <a:gd name="T40" fmla="*/ 87 w 1143"/>
                <a:gd name="T41" fmla="*/ 664 h 1129"/>
                <a:gd name="T42" fmla="*/ 120 w 1143"/>
                <a:gd name="T43" fmla="*/ 761 h 1129"/>
                <a:gd name="T44" fmla="*/ 165 w 1143"/>
                <a:gd name="T45" fmla="*/ 847 h 1129"/>
                <a:gd name="T46" fmla="*/ 142 w 1143"/>
                <a:gd name="T47" fmla="*/ 939 h 1129"/>
                <a:gd name="T48" fmla="*/ 331 w 1143"/>
                <a:gd name="T49" fmla="*/ 1086 h 1129"/>
                <a:gd name="T50" fmla="*/ 411 w 1143"/>
                <a:gd name="T51" fmla="*/ 1037 h 1129"/>
                <a:gd name="T52" fmla="*/ 576 w 1143"/>
                <a:gd name="T53" fmla="*/ 1065 h 1129"/>
                <a:gd name="T54" fmla="*/ 616 w 1143"/>
                <a:gd name="T55" fmla="*/ 1063 h 1129"/>
                <a:gd name="T56" fmla="*/ 687 w 1143"/>
                <a:gd name="T57" fmla="*/ 1129 h 1129"/>
                <a:gd name="T58" fmla="*/ 797 w 1143"/>
                <a:gd name="T59" fmla="*/ 1094 h 1129"/>
                <a:gd name="T60" fmla="*/ 899 w 1143"/>
                <a:gd name="T61" fmla="*/ 1034 h 1129"/>
                <a:gd name="T62" fmla="*/ 899 w 1143"/>
                <a:gd name="T63" fmla="*/ 939 h 1129"/>
                <a:gd name="T64" fmla="*/ 1023 w 1143"/>
                <a:gd name="T65" fmla="*/ 771 h 1129"/>
                <a:gd name="T66" fmla="*/ 1111 w 1143"/>
                <a:gd name="T67" fmla="*/ 743 h 1129"/>
                <a:gd name="T68" fmla="*/ 1139 w 1143"/>
                <a:gd name="T69" fmla="*/ 532 h 1129"/>
                <a:gd name="T70" fmla="*/ 672 w 1143"/>
                <a:gd name="T71" fmla="*/ 795 h 1129"/>
                <a:gd name="T72" fmla="*/ 573 w 1143"/>
                <a:gd name="T73" fmla="*/ 817 h 1129"/>
                <a:gd name="T74" fmla="*/ 346 w 1143"/>
                <a:gd name="T75" fmla="*/ 664 h 1129"/>
                <a:gd name="T76" fmla="*/ 474 w 1143"/>
                <a:gd name="T77" fmla="*/ 335 h 1129"/>
                <a:gd name="T78" fmla="*/ 570 w 1143"/>
                <a:gd name="T79" fmla="*/ 314 h 1129"/>
                <a:gd name="T80" fmla="*/ 799 w 1143"/>
                <a:gd name="T81" fmla="*/ 465 h 1129"/>
                <a:gd name="T82" fmla="*/ 672 w 1143"/>
                <a:gd name="T83" fmla="*/ 795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3" h="1129">
                  <a:moveTo>
                    <a:pt x="1139" y="532"/>
                  </a:moveTo>
                  <a:cubicBezTo>
                    <a:pt x="1139" y="523"/>
                    <a:pt x="1138" y="514"/>
                    <a:pt x="1137" y="505"/>
                  </a:cubicBezTo>
                  <a:cubicBezTo>
                    <a:pt x="1127" y="499"/>
                    <a:pt x="1118" y="494"/>
                    <a:pt x="1110" y="489"/>
                  </a:cubicBezTo>
                  <a:cubicBezTo>
                    <a:pt x="1056" y="456"/>
                    <a:pt x="1056" y="456"/>
                    <a:pt x="1056" y="456"/>
                  </a:cubicBezTo>
                  <a:cubicBezTo>
                    <a:pt x="1049" y="426"/>
                    <a:pt x="1039" y="396"/>
                    <a:pt x="1026" y="365"/>
                  </a:cubicBezTo>
                  <a:cubicBezTo>
                    <a:pt x="1014" y="334"/>
                    <a:pt x="994" y="304"/>
                    <a:pt x="976" y="274"/>
                  </a:cubicBezTo>
                  <a:cubicBezTo>
                    <a:pt x="994" y="182"/>
                    <a:pt x="994" y="182"/>
                    <a:pt x="994" y="182"/>
                  </a:cubicBezTo>
                  <a:cubicBezTo>
                    <a:pt x="942" y="121"/>
                    <a:pt x="874" y="71"/>
                    <a:pt x="802" y="39"/>
                  </a:cubicBezTo>
                  <a:cubicBezTo>
                    <a:pt x="718" y="87"/>
                    <a:pt x="718" y="87"/>
                    <a:pt x="718" y="87"/>
                  </a:cubicBezTo>
                  <a:cubicBezTo>
                    <a:pt x="698" y="80"/>
                    <a:pt x="678" y="75"/>
                    <a:pt x="658" y="71"/>
                  </a:cubicBezTo>
                  <a:cubicBezTo>
                    <a:pt x="643" y="69"/>
                    <a:pt x="628" y="67"/>
                    <a:pt x="613" y="66"/>
                  </a:cubicBezTo>
                  <a:cubicBezTo>
                    <a:pt x="599" y="64"/>
                    <a:pt x="585" y="64"/>
                    <a:pt x="571" y="64"/>
                  </a:cubicBezTo>
                  <a:cubicBezTo>
                    <a:pt x="559" y="64"/>
                    <a:pt x="547" y="64"/>
                    <a:pt x="535" y="6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26" y="9"/>
                    <a:pt x="386" y="19"/>
                    <a:pt x="347" y="36"/>
                  </a:cubicBezTo>
                  <a:cubicBezTo>
                    <a:pt x="309" y="54"/>
                    <a:pt x="272" y="74"/>
                    <a:pt x="240" y="97"/>
                  </a:cubicBezTo>
                  <a:cubicBezTo>
                    <a:pt x="240" y="195"/>
                    <a:pt x="240" y="195"/>
                    <a:pt x="240" y="195"/>
                  </a:cubicBezTo>
                  <a:cubicBezTo>
                    <a:pt x="194" y="238"/>
                    <a:pt x="155" y="287"/>
                    <a:pt x="128" y="344"/>
                  </a:cubicBezTo>
                  <a:cubicBezTo>
                    <a:pt x="39" y="373"/>
                    <a:pt x="39" y="373"/>
                    <a:pt x="39" y="373"/>
                  </a:cubicBezTo>
                  <a:cubicBezTo>
                    <a:pt x="10" y="449"/>
                    <a:pt x="0" y="531"/>
                    <a:pt x="5" y="616"/>
                  </a:cubicBezTo>
                  <a:cubicBezTo>
                    <a:pt x="87" y="664"/>
                    <a:pt x="87" y="664"/>
                    <a:pt x="87" y="664"/>
                  </a:cubicBezTo>
                  <a:cubicBezTo>
                    <a:pt x="94" y="695"/>
                    <a:pt x="104" y="730"/>
                    <a:pt x="120" y="761"/>
                  </a:cubicBezTo>
                  <a:cubicBezTo>
                    <a:pt x="133" y="792"/>
                    <a:pt x="146" y="821"/>
                    <a:pt x="165" y="847"/>
                  </a:cubicBezTo>
                  <a:cubicBezTo>
                    <a:pt x="142" y="939"/>
                    <a:pt x="142" y="939"/>
                    <a:pt x="142" y="939"/>
                  </a:cubicBezTo>
                  <a:cubicBezTo>
                    <a:pt x="196" y="1003"/>
                    <a:pt x="259" y="1051"/>
                    <a:pt x="331" y="1086"/>
                  </a:cubicBezTo>
                  <a:cubicBezTo>
                    <a:pt x="411" y="1037"/>
                    <a:pt x="411" y="1037"/>
                    <a:pt x="411" y="1037"/>
                  </a:cubicBezTo>
                  <a:cubicBezTo>
                    <a:pt x="464" y="1055"/>
                    <a:pt x="519" y="1065"/>
                    <a:pt x="576" y="1065"/>
                  </a:cubicBezTo>
                  <a:cubicBezTo>
                    <a:pt x="589" y="1065"/>
                    <a:pt x="603" y="1064"/>
                    <a:pt x="616" y="1063"/>
                  </a:cubicBezTo>
                  <a:cubicBezTo>
                    <a:pt x="687" y="1129"/>
                    <a:pt x="687" y="1129"/>
                    <a:pt x="687" y="1129"/>
                  </a:cubicBezTo>
                  <a:cubicBezTo>
                    <a:pt x="722" y="1121"/>
                    <a:pt x="760" y="1109"/>
                    <a:pt x="797" y="1094"/>
                  </a:cubicBezTo>
                  <a:cubicBezTo>
                    <a:pt x="833" y="1076"/>
                    <a:pt x="867" y="1056"/>
                    <a:pt x="899" y="1034"/>
                  </a:cubicBezTo>
                  <a:cubicBezTo>
                    <a:pt x="899" y="939"/>
                    <a:pt x="899" y="939"/>
                    <a:pt x="899" y="939"/>
                  </a:cubicBezTo>
                  <a:cubicBezTo>
                    <a:pt x="952" y="891"/>
                    <a:pt x="993" y="834"/>
                    <a:pt x="1023" y="771"/>
                  </a:cubicBezTo>
                  <a:cubicBezTo>
                    <a:pt x="1111" y="743"/>
                    <a:pt x="1111" y="743"/>
                    <a:pt x="1111" y="743"/>
                  </a:cubicBezTo>
                  <a:cubicBezTo>
                    <a:pt x="1134" y="676"/>
                    <a:pt x="1143" y="604"/>
                    <a:pt x="1139" y="532"/>
                  </a:cubicBezTo>
                  <a:close/>
                  <a:moveTo>
                    <a:pt x="672" y="795"/>
                  </a:moveTo>
                  <a:cubicBezTo>
                    <a:pt x="640" y="810"/>
                    <a:pt x="606" y="817"/>
                    <a:pt x="573" y="817"/>
                  </a:cubicBezTo>
                  <a:cubicBezTo>
                    <a:pt x="477" y="817"/>
                    <a:pt x="386" y="759"/>
                    <a:pt x="346" y="664"/>
                  </a:cubicBezTo>
                  <a:cubicBezTo>
                    <a:pt x="291" y="536"/>
                    <a:pt x="349" y="389"/>
                    <a:pt x="474" y="335"/>
                  </a:cubicBezTo>
                  <a:cubicBezTo>
                    <a:pt x="505" y="321"/>
                    <a:pt x="538" y="315"/>
                    <a:pt x="570" y="314"/>
                  </a:cubicBezTo>
                  <a:cubicBezTo>
                    <a:pt x="667" y="314"/>
                    <a:pt x="760" y="370"/>
                    <a:pt x="799" y="465"/>
                  </a:cubicBezTo>
                  <a:cubicBezTo>
                    <a:pt x="854" y="592"/>
                    <a:pt x="797" y="742"/>
                    <a:pt x="672" y="795"/>
                  </a:cubicBezTo>
                  <a:close/>
                </a:path>
              </a:pathLst>
            </a:custGeom>
            <a:solidFill>
              <a:srgbClr val="29B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="" xmlns:a16="http://schemas.microsoft.com/office/drawing/2014/main" id="{CF82715D-66C9-1A6F-0A77-9D577959B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259" y="3449120"/>
            <a:ext cx="1466842" cy="859295"/>
          </a:xfrm>
        </p:spPr>
        <p:txBody>
          <a:bodyPr>
            <a:noAutofit/>
          </a:bodyPr>
          <a:lstStyle/>
          <a:p>
            <a:r>
              <a:rPr lang="en-US" sz="3200" b="1" noProof="1">
                <a:solidFill>
                  <a:srgbClr val="29BA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 vụ</a:t>
            </a:r>
          </a:p>
        </p:txBody>
      </p:sp>
    </p:spTree>
    <p:extLst>
      <p:ext uri="{BB962C8B-B14F-4D97-AF65-F5344CB8AC3E}">
        <p14:creationId xmlns:p14="http://schemas.microsoft.com/office/powerpoint/2010/main" val="1062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8880"/>
            <a:ext cx="10515600" cy="763028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/>
              <a:t>Sáu</a:t>
            </a:r>
            <a:r>
              <a:rPr lang="en-US" sz="3600" b="1" dirty="0" smtClean="0"/>
              <a:t> (6) </a:t>
            </a:r>
            <a:r>
              <a:rPr lang="en-US" sz="3600" b="1" dirty="0" err="1"/>
              <a:t>tiêu</a:t>
            </a:r>
            <a:r>
              <a:rPr lang="en-US" sz="3600" b="1" dirty="0"/>
              <a:t> </a:t>
            </a:r>
            <a:r>
              <a:rPr lang="en-US" sz="3600" b="1" dirty="0" err="1"/>
              <a:t>chí</a:t>
            </a:r>
            <a:r>
              <a:rPr lang="en-US" sz="3600" b="1" dirty="0"/>
              <a:t> </a:t>
            </a:r>
            <a:r>
              <a:rPr lang="en-US" sz="3600" b="1" dirty="0" err="1"/>
              <a:t>xác</a:t>
            </a:r>
            <a:r>
              <a:rPr lang="en-US" sz="3600" b="1" dirty="0"/>
              <a:t> </a:t>
            </a:r>
            <a:r>
              <a:rPr lang="en-US" sz="3600" b="1" dirty="0" err="1"/>
              <a:t>định</a:t>
            </a:r>
            <a:r>
              <a:rPr lang="en-US" sz="3600" b="1" dirty="0"/>
              <a:t> LPI </a:t>
            </a:r>
            <a:r>
              <a:rPr lang="en-US" sz="3600" b="1" dirty="0" err="1"/>
              <a:t>quốc</a:t>
            </a:r>
            <a:r>
              <a:rPr lang="en-US" sz="3600" b="1" dirty="0"/>
              <a:t> </a:t>
            </a:r>
            <a:r>
              <a:rPr lang="en-US" sz="3600" b="1" dirty="0" err="1"/>
              <a:t>tế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8543875"/>
              </p:ext>
            </p:extLst>
          </p:nvPr>
        </p:nvGraphicFramePr>
        <p:xfrm>
          <a:off x="838200" y="153466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2117" y="6258296"/>
            <a:ext cx="11424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Cho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từng</a:t>
            </a:r>
            <a:r>
              <a:rPr lang="en-US" sz="2400" dirty="0"/>
              <a:t> </a:t>
            </a:r>
            <a:r>
              <a:rPr lang="en-US" sz="2400" dirty="0" err="1"/>
              <a:t>tiêu</a:t>
            </a:r>
            <a:r>
              <a:rPr lang="en-US" sz="2400" dirty="0"/>
              <a:t> </a:t>
            </a:r>
            <a:r>
              <a:rPr lang="en-US" sz="2400" dirty="0" err="1"/>
              <a:t>chí</a:t>
            </a:r>
            <a:r>
              <a:rPr lang="en-US" sz="2400" dirty="0"/>
              <a:t>, </a:t>
            </a:r>
            <a:r>
              <a:rPr lang="en-US" sz="2400" dirty="0" err="1"/>
              <a:t>tổng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tiêu</a:t>
            </a:r>
            <a:r>
              <a:rPr lang="en-US" sz="2400" dirty="0"/>
              <a:t> </a:t>
            </a:r>
            <a:r>
              <a:rPr lang="en-US" sz="2400" dirty="0" err="1"/>
              <a:t>chí</a:t>
            </a:r>
            <a:r>
              <a:rPr lang="en-US" sz="2400" dirty="0"/>
              <a:t> </a:t>
            </a:r>
            <a:r>
              <a:rPr lang="en-US" sz="2400" dirty="0" err="1"/>
              <a:t>chung</a:t>
            </a:r>
            <a:r>
              <a:rPr lang="en-US" sz="2400" dirty="0"/>
              <a:t> LPI,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cao</a:t>
            </a:r>
            <a:r>
              <a:rPr lang="en-US" sz="2400" dirty="0"/>
              <a:t> </a:t>
            </a:r>
            <a:r>
              <a:rPr lang="en-US" sz="2400" dirty="0" err="1"/>
              <a:t>nhất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664001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="" xmlns:a16="http://schemas.microsoft.com/office/drawing/2014/main" id="{95EDF77A-AD2E-0EE8-75BD-DB8BFFF846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947" t="3603" r="862" b="775"/>
          <a:stretch/>
        </p:blipFill>
        <p:spPr>
          <a:xfrm>
            <a:off x="6938677" y="76792"/>
            <a:ext cx="4838518" cy="67044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5015C67-0658-37CF-1EE7-1382FFC31571}"/>
              </a:ext>
            </a:extLst>
          </p:cNvPr>
          <p:cNvSpPr txBox="1"/>
          <p:nvPr/>
        </p:nvSpPr>
        <p:spPr>
          <a:xfrm>
            <a:off x="414805" y="805820"/>
            <a:ext cx="6544235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vi-VN" sz="2800" b="1" noProof="1">
                <a:solidFill>
                  <a:srgbClr val="1F8B5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Từng bước hình thành và phát triển các hành lang kinh tế trong dài hạn</a:t>
            </a:r>
            <a:endParaRPr lang="vi-VN" sz="2800" noProof="1">
              <a:solidFill>
                <a:srgbClr val="1F8B57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7956DDB-F547-F921-9BA5-DDB500BEC874}"/>
              </a:ext>
            </a:extLst>
          </p:cNvPr>
          <p:cNvSpPr txBox="1"/>
          <p:nvPr/>
        </p:nvSpPr>
        <p:spPr>
          <a:xfrm>
            <a:off x="584138" y="2035696"/>
            <a:ext cx="5681195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90000"/>
              </a:lnSpc>
              <a:spcAft>
                <a:spcPts val="3000"/>
              </a:spcAft>
              <a:buClr>
                <a:srgbClr val="29BA74"/>
              </a:buClr>
              <a:buFont typeface="Arial" panose="020B0604020202020204" pitchFamily="34" charset="0"/>
              <a:buChar char="•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Hành lang kinh tế theo đường Hồ Chí Minh và cao tốc Bắc - Nam phía Tây qua địa bàn Tây Nguyên, Đông Nam Bộ</a:t>
            </a:r>
            <a:endParaRPr lang="vi-VN" sz="200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lnSpc>
                <a:spcPct val="90000"/>
              </a:lnSpc>
              <a:spcAft>
                <a:spcPts val="1500"/>
              </a:spcAft>
              <a:buClr>
                <a:srgbClr val="29BA74"/>
              </a:buClr>
              <a:buFont typeface="Arial" panose="020B0604020202020204" pitchFamily="34" charset="0"/>
              <a:buChar char="•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06 hành lang kinh tế Đông - Tây, bao gồm: </a:t>
            </a:r>
          </a:p>
          <a:p>
            <a:pPr marL="742950" lvl="1" indent="-285750">
              <a:lnSpc>
                <a:spcPct val="90000"/>
              </a:lnSpc>
              <a:spcAft>
                <a:spcPts val="900"/>
              </a:spcAft>
              <a:buClr>
                <a:srgbClr val="29BA74"/>
              </a:buClr>
              <a:buFont typeface="Courier New" panose="02070309020205020404" pitchFamily="49" charset="0"/>
              <a:buChar char="o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Điện Biên - Sơn La - Hòa Bình - Hà Nội</a:t>
            </a:r>
          </a:p>
          <a:p>
            <a:pPr marL="742950" lvl="1" indent="-285750">
              <a:lnSpc>
                <a:spcPct val="90000"/>
              </a:lnSpc>
              <a:spcAft>
                <a:spcPts val="900"/>
              </a:spcAft>
              <a:buClr>
                <a:srgbClr val="29BA74"/>
              </a:buClr>
              <a:buFont typeface="Courier New" panose="02070309020205020404" pitchFamily="49" charset="0"/>
              <a:buChar char="o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Cầu Treo - Vũng Áng</a:t>
            </a:r>
          </a:p>
          <a:p>
            <a:pPr marL="742950" lvl="1" indent="-285750">
              <a:lnSpc>
                <a:spcPct val="90000"/>
              </a:lnSpc>
              <a:spcAft>
                <a:spcPts val="900"/>
              </a:spcAft>
              <a:buClr>
                <a:srgbClr val="29BA74"/>
              </a:buClr>
              <a:buFont typeface="Courier New" panose="02070309020205020404" pitchFamily="49" charset="0"/>
              <a:buChar char="o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Lao Bảo - Đông Hà - Đà Nẵng</a:t>
            </a:r>
          </a:p>
          <a:p>
            <a:pPr marL="742950" lvl="1" indent="-285750">
              <a:lnSpc>
                <a:spcPct val="90000"/>
              </a:lnSpc>
              <a:spcAft>
                <a:spcPts val="900"/>
              </a:spcAft>
              <a:buClr>
                <a:srgbClr val="29BA74"/>
              </a:buClr>
              <a:buFont typeface="Courier New" panose="02070309020205020404" pitchFamily="49" charset="0"/>
              <a:buChar char="o"/>
            </a:pPr>
            <a:r>
              <a:rPr lang="vi-VN" sz="2000" b="1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Bờ Y - Pleiku - Quy Nhơn</a:t>
            </a:r>
          </a:p>
          <a:p>
            <a:pPr marL="742950" lvl="1" indent="-285750">
              <a:lnSpc>
                <a:spcPct val="90000"/>
              </a:lnSpc>
              <a:spcAft>
                <a:spcPts val="900"/>
              </a:spcAft>
              <a:buClr>
                <a:srgbClr val="29BA74"/>
              </a:buClr>
              <a:buFont typeface="Courier New" panose="02070309020205020404" pitchFamily="49" charset="0"/>
              <a:buChar char="o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Châu Đốc - Cần Thơ - Sóc Trăng</a:t>
            </a:r>
          </a:p>
          <a:p>
            <a:pPr marL="742950" lvl="1" indent="-285750">
              <a:lnSpc>
                <a:spcPct val="90000"/>
              </a:lnSpc>
              <a:spcAft>
                <a:spcPts val="900"/>
              </a:spcAft>
              <a:buClr>
                <a:srgbClr val="29BA74"/>
              </a:buClr>
              <a:buFont typeface="Courier New" panose="02070309020205020404" pitchFamily="49" charset="0"/>
              <a:buChar char="o"/>
            </a:pPr>
            <a:r>
              <a:rPr lang="vi-VN" sz="2000" noProof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 Tiên - Rạch Giá - Cà Mau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15FCA245-C8CF-6C2E-81B8-DE2612204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97950" y="6356350"/>
            <a:ext cx="2743200" cy="365125"/>
          </a:xfrm>
        </p:spPr>
        <p:txBody>
          <a:bodyPr/>
          <a:lstStyle/>
          <a:p>
            <a:fld id="{C04F886D-7E8A-D649-881B-BE062838F8EF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978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83" y="216677"/>
            <a:ext cx="12124705" cy="79431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rgbClr val="3333FF"/>
                </a:solidFill>
              </a:rPr>
              <a:t>VẤN ĐỀ ĐẶT RA CHO NHÀ NƯỚC VÀ DOANH NGHIỆP</a:t>
            </a:r>
            <a:endParaRPr lang="en-US" sz="4000" dirty="0">
              <a:solidFill>
                <a:srgbClr val="3333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894" y="1138886"/>
            <a:ext cx="11994106" cy="3584616"/>
          </a:xfrm>
        </p:spPr>
        <p:txBody>
          <a:bodyPr>
            <a:noAutofit/>
          </a:bodyPr>
          <a:lstStyle/>
          <a:p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ban </a:t>
            </a:r>
            <a:r>
              <a:rPr lang="en-US" sz="2800" dirty="0" err="1"/>
              <a:t>ngành</a:t>
            </a:r>
            <a:r>
              <a:rPr lang="en-US" sz="2800" dirty="0"/>
              <a:t>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nắm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xu</a:t>
            </a:r>
            <a:r>
              <a:rPr lang="en-US" sz="2800" dirty="0"/>
              <a:t> </a:t>
            </a:r>
            <a:r>
              <a:rPr lang="en-US" sz="2800" dirty="0" err="1"/>
              <a:t>hướng</a:t>
            </a:r>
            <a:r>
              <a:rPr lang="en-US" sz="2800" dirty="0"/>
              <a:t> </a:t>
            </a:r>
            <a:r>
              <a:rPr lang="en-US" sz="2800" dirty="0" err="1"/>
              <a:t>mới</a:t>
            </a:r>
            <a:r>
              <a:rPr lang="en-US" sz="2800" dirty="0"/>
              <a:t>: e-business,  </a:t>
            </a:r>
            <a:r>
              <a:rPr lang="en-US" sz="2800" dirty="0" err="1"/>
              <a:t>thương</a:t>
            </a:r>
            <a:r>
              <a:rPr lang="en-US" sz="2800" dirty="0"/>
              <a:t> </a:t>
            </a:r>
            <a:r>
              <a:rPr lang="en-US" sz="2800" dirty="0" err="1"/>
              <a:t>mại</a:t>
            </a:r>
            <a:r>
              <a:rPr lang="en-US" sz="2800" dirty="0"/>
              <a:t> </a:t>
            </a:r>
            <a:r>
              <a:rPr lang="en-US" sz="2800" dirty="0" err="1"/>
              <a:t>xuyên</a:t>
            </a:r>
            <a:r>
              <a:rPr lang="en-US" sz="2800" dirty="0"/>
              <a:t> </a:t>
            </a:r>
            <a:r>
              <a:rPr lang="en-US" sz="2800" dirty="0" err="1"/>
              <a:t>biên</a:t>
            </a:r>
            <a:r>
              <a:rPr lang="en-US" sz="2800" dirty="0"/>
              <a:t> </a:t>
            </a:r>
            <a:r>
              <a:rPr lang="en-US" sz="2800" dirty="0" err="1"/>
              <a:t>giới</a:t>
            </a:r>
            <a:r>
              <a:rPr lang="en-US" sz="2800" dirty="0"/>
              <a:t>, IT,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chia </a:t>
            </a:r>
            <a:r>
              <a:rPr lang="en-US" sz="2800" dirty="0" err="1"/>
              <a:t>sẻ</a:t>
            </a:r>
            <a:r>
              <a:rPr lang="en-US" sz="2800" dirty="0"/>
              <a:t>,… </a:t>
            </a:r>
            <a:r>
              <a:rPr lang="en-US" sz="2800" dirty="0" err="1"/>
              <a:t>nhằm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chỉnh</a:t>
            </a:r>
            <a:r>
              <a:rPr lang="en-US" sz="2800" dirty="0"/>
              <a:t> </a:t>
            </a:r>
            <a:r>
              <a:rPr lang="en-US" sz="2800" dirty="0" err="1"/>
              <a:t>hoặc</a:t>
            </a:r>
            <a:r>
              <a:rPr lang="en-US" sz="2800" dirty="0"/>
              <a:t> ban </a:t>
            </a:r>
            <a:r>
              <a:rPr lang="en-US" sz="2800" dirty="0" err="1"/>
              <a:t>hành</a:t>
            </a:r>
            <a:r>
              <a:rPr lang="en-US" sz="2800" dirty="0"/>
              <a:t> </a:t>
            </a:r>
            <a:r>
              <a:rPr lang="en-US" sz="2800" dirty="0" err="1"/>
              <a:t>chính</a:t>
            </a:r>
            <a:r>
              <a:rPr lang="en-US" sz="2800" dirty="0"/>
              <a:t> </a:t>
            </a:r>
            <a:r>
              <a:rPr lang="en-US" sz="2800" dirty="0" err="1"/>
              <a:t>sách</a:t>
            </a:r>
            <a:r>
              <a:rPr lang="en-US" sz="2800" dirty="0"/>
              <a:t>,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hoạch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.</a:t>
            </a:r>
          </a:p>
          <a:p>
            <a:r>
              <a:rPr lang="en-US" sz="2800" dirty="0" smtClean="0"/>
              <a:t>DN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cập</a:t>
            </a:r>
            <a:r>
              <a:rPr lang="en-US" sz="2800" dirty="0"/>
              <a:t> </a:t>
            </a:r>
            <a:r>
              <a:rPr lang="en-US" sz="2800" dirty="0" err="1"/>
              <a:t>nhật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xu</a:t>
            </a:r>
            <a:r>
              <a:rPr lang="en-US" sz="2800" dirty="0"/>
              <a:t> </a:t>
            </a:r>
            <a:r>
              <a:rPr lang="en-US" sz="2800" dirty="0" err="1"/>
              <a:t>hướng</a:t>
            </a:r>
            <a:r>
              <a:rPr lang="en-US" sz="2800" dirty="0"/>
              <a:t> </a:t>
            </a:r>
            <a:r>
              <a:rPr lang="en-US" sz="2800" dirty="0" err="1"/>
              <a:t>mới</a:t>
            </a:r>
            <a:r>
              <a:rPr lang="en-US" sz="2800" dirty="0"/>
              <a:t>: IT, e-business, </a:t>
            </a:r>
            <a:r>
              <a:rPr lang="en-US" sz="2800" dirty="0" err="1"/>
              <a:t>thương</a:t>
            </a:r>
            <a:r>
              <a:rPr lang="en-US" sz="2800" dirty="0"/>
              <a:t> </a:t>
            </a:r>
            <a:r>
              <a:rPr lang="en-US" sz="2800" dirty="0" err="1"/>
              <a:t>mại</a:t>
            </a:r>
            <a:r>
              <a:rPr lang="en-US" sz="2800" dirty="0"/>
              <a:t> </a:t>
            </a:r>
            <a:r>
              <a:rPr lang="en-US" sz="2800" dirty="0" err="1"/>
              <a:t>xuyên</a:t>
            </a:r>
            <a:r>
              <a:rPr lang="en-US" sz="2800" dirty="0"/>
              <a:t> </a:t>
            </a:r>
            <a:r>
              <a:rPr lang="en-US" sz="2800" dirty="0" err="1"/>
              <a:t>biên</a:t>
            </a:r>
            <a:r>
              <a:rPr lang="en-US" sz="2800" dirty="0"/>
              <a:t> </a:t>
            </a:r>
            <a:r>
              <a:rPr lang="en-US" sz="2800" dirty="0" err="1"/>
              <a:t>giới</a:t>
            </a:r>
            <a:r>
              <a:rPr lang="en-US" sz="2800" dirty="0"/>
              <a:t>, </a:t>
            </a:r>
            <a:r>
              <a:rPr lang="en-US" sz="2800" dirty="0" err="1"/>
              <a:t>chuỗi</a:t>
            </a:r>
            <a:r>
              <a:rPr lang="en-US" sz="2800" dirty="0"/>
              <a:t> </a:t>
            </a:r>
            <a:r>
              <a:rPr lang="en-US" sz="2800" dirty="0" err="1"/>
              <a:t>cung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,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dõi</a:t>
            </a:r>
            <a:r>
              <a:rPr lang="en-US" sz="2800" dirty="0"/>
              <a:t> </a:t>
            </a:r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,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chia </a:t>
            </a:r>
            <a:r>
              <a:rPr lang="en-US" sz="2800" dirty="0" err="1"/>
              <a:t>sẻ</a:t>
            </a:r>
            <a:r>
              <a:rPr lang="en-US" sz="2800" dirty="0"/>
              <a:t>, logistics </a:t>
            </a:r>
            <a:r>
              <a:rPr lang="en-US" sz="2800" dirty="0" err="1"/>
              <a:t>xanh</a:t>
            </a:r>
            <a:r>
              <a:rPr lang="en-US" sz="2800" dirty="0"/>
              <a:t>,... </a:t>
            </a:r>
            <a:r>
              <a:rPr lang="en-US" sz="2800" dirty="0" err="1"/>
              <a:t>xây</a:t>
            </a:r>
            <a:r>
              <a:rPr lang="en-US" sz="2800" dirty="0"/>
              <a:t> </a:t>
            </a:r>
            <a:r>
              <a:rPr lang="en-US" sz="2800" dirty="0" err="1"/>
              <a:t>dựng</a:t>
            </a:r>
            <a:r>
              <a:rPr lang="en-US" sz="2800" dirty="0"/>
              <a:t> </a:t>
            </a:r>
            <a:r>
              <a:rPr lang="en-US" sz="2800" dirty="0" err="1"/>
              <a:t>chiến</a:t>
            </a:r>
            <a:r>
              <a:rPr lang="en-US" sz="2800" dirty="0"/>
              <a:t> </a:t>
            </a:r>
            <a:r>
              <a:rPr lang="en-US" sz="2800" dirty="0" err="1"/>
              <a:t>lược</a:t>
            </a:r>
            <a:r>
              <a:rPr lang="en-US" sz="2800" dirty="0"/>
              <a:t>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/>
              <a:t>doanh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, </a:t>
            </a:r>
            <a:r>
              <a:rPr lang="en-US" sz="2800" dirty="0" err="1"/>
              <a:t>đảm</a:t>
            </a:r>
            <a:r>
              <a:rPr lang="en-US" sz="2800" dirty="0"/>
              <a:t> </a:t>
            </a:r>
            <a:r>
              <a:rPr lang="en-US" sz="2800" dirty="0" err="1"/>
              <a:t>bảo</a:t>
            </a:r>
            <a:r>
              <a:rPr lang="en-US" sz="2800" dirty="0"/>
              <a:t> </a:t>
            </a:r>
            <a:r>
              <a:rPr lang="en-US" sz="2800" dirty="0" err="1"/>
              <a:t>bền</a:t>
            </a:r>
            <a:r>
              <a:rPr lang="en-US" sz="2800" dirty="0"/>
              <a:t> </a:t>
            </a:r>
            <a:r>
              <a:rPr lang="en-US" sz="2800" dirty="0" err="1"/>
              <a:t>vững</a:t>
            </a:r>
            <a:r>
              <a:rPr lang="en-US" sz="2800" dirty="0"/>
              <a:t>.</a:t>
            </a:r>
          </a:p>
          <a:p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yếu</a:t>
            </a:r>
            <a:r>
              <a:rPr lang="en-US" sz="2800" dirty="0"/>
              <a:t> </a:t>
            </a:r>
            <a:r>
              <a:rPr lang="en-US" sz="2800" dirty="0" err="1"/>
              <a:t>tố</a:t>
            </a:r>
            <a:r>
              <a:rPr lang="en-US" sz="2800" dirty="0"/>
              <a:t> </a:t>
            </a:r>
            <a:r>
              <a:rPr lang="en-US" sz="2800" dirty="0" err="1"/>
              <a:t>môi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smtClean="0"/>
              <a:t>KD, </a:t>
            </a:r>
            <a:r>
              <a:rPr lang="en-US" sz="2800" dirty="0" err="1"/>
              <a:t>môi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toàn</a:t>
            </a:r>
            <a:r>
              <a:rPr lang="en-US" sz="2800" dirty="0"/>
              <a:t> </a:t>
            </a:r>
            <a:r>
              <a:rPr lang="en-US" sz="2800" dirty="0" err="1"/>
              <a:t>cầu</a:t>
            </a:r>
            <a:r>
              <a:rPr lang="en-US" sz="2800" dirty="0"/>
              <a:t> </a:t>
            </a:r>
            <a:r>
              <a:rPr lang="en-US" sz="2800" dirty="0" err="1"/>
              <a:t>liên</a:t>
            </a:r>
            <a:r>
              <a:rPr lang="en-US" sz="2800" dirty="0"/>
              <a:t> </a:t>
            </a:r>
            <a:r>
              <a:rPr lang="en-US" sz="2800" dirty="0" err="1"/>
              <a:t>tục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33370" y="6342858"/>
            <a:ext cx="2929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VUCA World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30563" y="5068245"/>
            <a:ext cx="11536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333FF"/>
                </a:solidFill>
              </a:rPr>
              <a:t>TÁC ĐỘNG CỦA CÁCH MẠNG KHCN, CÁC NHÂN TỐ BẤT NGỜ LÀM CHO MÔI TRƯỜNG </a:t>
            </a:r>
            <a:r>
              <a:rPr lang="en-US" sz="2400" b="1" dirty="0" smtClean="0">
                <a:solidFill>
                  <a:srgbClr val="3333FF"/>
                </a:solidFill>
              </a:rPr>
              <a:t>KD </a:t>
            </a:r>
            <a:r>
              <a:rPr lang="en-US" sz="2400" b="1" dirty="0">
                <a:solidFill>
                  <a:srgbClr val="3333FF"/>
                </a:solidFill>
              </a:rPr>
              <a:t>TOÀN CẦU CÓ NHIỀU BIẾN ĐỘNG </a:t>
            </a:r>
            <a:r>
              <a:rPr lang="en-US" sz="2400" b="1" dirty="0">
                <a:solidFill>
                  <a:srgbClr val="3333FF"/>
                </a:solidFill>
                <a:sym typeface="Wingdings" panose="05000000000000000000" pitchFamily="2" charset="2"/>
              </a:rPr>
              <a:t> THÁCH THỨC LỚN CHO CÁC QUỐC GIA, ĐẶC BIỆT CÁC NƯỚC ĐANG VÀ KÉM PHÁT TRIỂN</a:t>
            </a:r>
            <a:endParaRPr lang="en-US" sz="24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7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547950" cy="95306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3333FF"/>
                </a:solidFill>
              </a:rPr>
              <a:t>HỆ THỐNG LOGISTICS CỦA GIA LAI</a:t>
            </a:r>
            <a:endParaRPr lang="en-US" dirty="0">
              <a:solidFill>
                <a:srgbClr val="3333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89989"/>
            <a:ext cx="11514666" cy="4062793"/>
          </a:xfrm>
        </p:spPr>
        <p:txBody>
          <a:bodyPr>
            <a:noAutofit/>
          </a:bodyPr>
          <a:lstStyle/>
          <a:p>
            <a:r>
              <a:rPr lang="en-US" sz="3200" dirty="0" err="1"/>
              <a:t>Hệ</a:t>
            </a:r>
            <a:r>
              <a:rPr lang="en-US" sz="3200" dirty="0"/>
              <a:t> </a:t>
            </a:r>
            <a:r>
              <a:rPr lang="en-US" sz="3200" dirty="0" err="1"/>
              <a:t>thống</a:t>
            </a:r>
            <a:r>
              <a:rPr lang="en-US" sz="3200" dirty="0"/>
              <a:t> </a:t>
            </a:r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sở</a:t>
            </a:r>
            <a:r>
              <a:rPr lang="en-US" sz="3200" dirty="0"/>
              <a:t> </a:t>
            </a:r>
            <a:r>
              <a:rPr lang="en-US" sz="3200" dirty="0" err="1"/>
              <a:t>hạ</a:t>
            </a:r>
            <a:r>
              <a:rPr lang="en-US" sz="3200" dirty="0"/>
              <a:t> </a:t>
            </a:r>
            <a:r>
              <a:rPr lang="en-US" sz="3200" dirty="0" err="1"/>
              <a:t>tầng</a:t>
            </a:r>
            <a:r>
              <a:rPr lang="en-US" sz="3200" dirty="0"/>
              <a:t> (</a:t>
            </a:r>
            <a:r>
              <a:rPr lang="en-US" sz="3200" dirty="0" err="1" smtClean="0"/>
              <a:t>đường</a:t>
            </a:r>
            <a:r>
              <a:rPr lang="en-US" sz="3200" dirty="0" smtClean="0"/>
              <a:t> HK, </a:t>
            </a:r>
            <a:r>
              <a:rPr lang="en-US" sz="3200" dirty="0" err="1"/>
              <a:t>đường</a:t>
            </a:r>
            <a:r>
              <a:rPr lang="en-US" sz="3200" dirty="0"/>
              <a:t> </a:t>
            </a:r>
            <a:r>
              <a:rPr lang="en-US" sz="3200" dirty="0" err="1"/>
              <a:t>bộ</a:t>
            </a:r>
            <a:r>
              <a:rPr lang="en-US" sz="3200" dirty="0"/>
              <a:t>, </a:t>
            </a:r>
            <a:r>
              <a:rPr lang="en-US" sz="3200" dirty="0" err="1"/>
              <a:t>trung</a:t>
            </a:r>
            <a:r>
              <a:rPr lang="en-US" sz="3200" dirty="0"/>
              <a:t> </a:t>
            </a:r>
            <a:r>
              <a:rPr lang="en-US" sz="3200" dirty="0" err="1"/>
              <a:t>tâm</a:t>
            </a:r>
            <a:r>
              <a:rPr lang="en-US" sz="3200" dirty="0"/>
              <a:t> logistics,…)</a:t>
            </a:r>
          </a:p>
          <a:p>
            <a:r>
              <a:rPr lang="en-US" sz="3200" dirty="0" err="1"/>
              <a:t>Chính</a:t>
            </a:r>
            <a:r>
              <a:rPr lang="en-US" sz="3200" dirty="0"/>
              <a:t> </a:t>
            </a:r>
            <a:r>
              <a:rPr lang="en-US" sz="3200" dirty="0" err="1"/>
              <a:t>sách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/>
              <a:t>quy</a:t>
            </a:r>
            <a:r>
              <a:rPr lang="en-US" sz="3200" dirty="0"/>
              <a:t> </a:t>
            </a:r>
            <a:r>
              <a:rPr lang="en-US" sz="3200" dirty="0" err="1"/>
              <a:t>định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logistics/</a:t>
            </a:r>
            <a:r>
              <a:rPr lang="en-US" sz="3200" dirty="0" err="1"/>
              <a:t>dịch</a:t>
            </a:r>
            <a:r>
              <a:rPr lang="en-US" sz="3200" dirty="0"/>
              <a:t> </a:t>
            </a:r>
            <a:r>
              <a:rPr lang="en-US" sz="3200" dirty="0" err="1"/>
              <a:t>vụ</a:t>
            </a:r>
            <a:r>
              <a:rPr lang="en-US" sz="3200" dirty="0"/>
              <a:t> logistics</a:t>
            </a:r>
          </a:p>
          <a:p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doanh</a:t>
            </a:r>
            <a:r>
              <a:rPr lang="en-US" sz="3200" dirty="0"/>
              <a:t> </a:t>
            </a:r>
            <a:r>
              <a:rPr lang="en-US" sz="3200" dirty="0" err="1"/>
              <a:t>nghiệp</a:t>
            </a:r>
            <a:r>
              <a:rPr lang="en-US" sz="3200" dirty="0"/>
              <a:t> logistics (</a:t>
            </a:r>
            <a:r>
              <a:rPr lang="en-US" sz="3200" dirty="0" err="1"/>
              <a:t>cung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dịch</a:t>
            </a:r>
            <a:r>
              <a:rPr lang="en-US" sz="3200" dirty="0"/>
              <a:t> </a:t>
            </a:r>
            <a:r>
              <a:rPr lang="en-US" sz="3200" dirty="0" err="1"/>
              <a:t>vụ</a:t>
            </a:r>
            <a:r>
              <a:rPr lang="en-US" sz="3200" dirty="0"/>
              <a:t> logistics)</a:t>
            </a:r>
          </a:p>
          <a:p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doanh</a:t>
            </a:r>
            <a:r>
              <a:rPr lang="en-US" sz="3200" dirty="0"/>
              <a:t> </a:t>
            </a:r>
            <a:r>
              <a:rPr lang="en-US" sz="3200" dirty="0" err="1"/>
              <a:t>nghiệp</a:t>
            </a:r>
            <a:r>
              <a:rPr lang="en-US" sz="3200" dirty="0"/>
              <a:t> </a:t>
            </a:r>
            <a:r>
              <a:rPr lang="en-US" sz="3200" dirty="0" err="1"/>
              <a:t>sử</a:t>
            </a:r>
            <a:r>
              <a:rPr lang="en-US" sz="3200" dirty="0"/>
              <a:t> </a:t>
            </a:r>
            <a:r>
              <a:rPr lang="en-US" sz="3200" dirty="0" err="1"/>
              <a:t>dụng</a:t>
            </a:r>
            <a:r>
              <a:rPr lang="en-US" sz="3200" dirty="0"/>
              <a:t> </a:t>
            </a:r>
            <a:r>
              <a:rPr lang="en-US" sz="3200" dirty="0" err="1"/>
              <a:t>dịch</a:t>
            </a:r>
            <a:r>
              <a:rPr lang="en-US" sz="3200" dirty="0"/>
              <a:t> </a:t>
            </a:r>
            <a:r>
              <a:rPr lang="en-US" sz="3200" dirty="0" err="1"/>
              <a:t>vụ</a:t>
            </a:r>
            <a:r>
              <a:rPr lang="en-US" sz="3200" dirty="0"/>
              <a:t> logistics (</a:t>
            </a:r>
            <a:r>
              <a:rPr lang="en-US" sz="3200" dirty="0" err="1"/>
              <a:t>cầu</a:t>
            </a:r>
            <a:r>
              <a:rPr lang="en-US" sz="3200" dirty="0"/>
              <a:t> </a:t>
            </a:r>
            <a:r>
              <a:rPr lang="en-US" sz="3200" dirty="0" err="1"/>
              <a:t>dịch</a:t>
            </a:r>
            <a:r>
              <a:rPr lang="en-US" sz="3200" dirty="0"/>
              <a:t> </a:t>
            </a:r>
            <a:r>
              <a:rPr lang="en-US" sz="3200" dirty="0" err="1"/>
              <a:t>vụ</a:t>
            </a:r>
            <a:r>
              <a:rPr lang="en-US" sz="3200" dirty="0"/>
              <a:t> logistics)</a:t>
            </a:r>
          </a:p>
          <a:p>
            <a:r>
              <a:rPr lang="en-US" sz="3200" dirty="0" err="1"/>
              <a:t>Vấn</a:t>
            </a:r>
            <a:r>
              <a:rPr lang="en-US" sz="3200" dirty="0"/>
              <a:t> </a:t>
            </a:r>
            <a:r>
              <a:rPr lang="en-US" sz="3200" dirty="0" err="1"/>
              <a:t>đề</a:t>
            </a:r>
            <a:r>
              <a:rPr lang="en-US" sz="3200" dirty="0"/>
              <a:t> </a:t>
            </a:r>
            <a:r>
              <a:rPr lang="en-US" sz="3200" dirty="0" err="1"/>
              <a:t>đào</a:t>
            </a:r>
            <a:r>
              <a:rPr lang="en-US" sz="3200" dirty="0"/>
              <a:t> </a:t>
            </a:r>
            <a:r>
              <a:rPr lang="en-US" sz="3200" dirty="0" err="1"/>
              <a:t>tạo</a:t>
            </a:r>
            <a:r>
              <a:rPr lang="en-US" sz="3200" dirty="0"/>
              <a:t> logistics</a:t>
            </a:r>
          </a:p>
        </p:txBody>
      </p:sp>
    </p:spTree>
    <p:extLst>
      <p:ext uri="{BB962C8B-B14F-4D97-AF65-F5344CB8AC3E}">
        <p14:creationId xmlns:p14="http://schemas.microsoft.com/office/powerpoint/2010/main" val="269296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168595"/>
            <a:ext cx="10895966" cy="1826581"/>
          </a:xfrm>
        </p:spPr>
        <p:txBody>
          <a:bodyPr>
            <a:normAutofit/>
          </a:bodyPr>
          <a:lstStyle/>
          <a:p>
            <a:pPr algn="ctr"/>
            <a:r>
              <a:rPr lang="en-SG" dirty="0" smtClean="0">
                <a:solidFill>
                  <a:schemeClr val="tx1"/>
                </a:solidFill>
              </a:rPr>
              <a:t>GỢI Ý VỀ CHÍNH SÁCH PHÁT TRIỂN LOGISTICS CHO GIA LAI TRONG BỐI CẢNH MỚI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5066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972" y="356622"/>
            <a:ext cx="11989277" cy="6033406"/>
          </a:xfrm>
          <a:prstGeom prst="rect">
            <a:avLst/>
          </a:prstGeom>
          <a:noFill/>
        </p:spPr>
        <p:txBody>
          <a:bodyPr wrap="square" lIns="122895" tIns="61448" rIns="122895" bIns="61448" rtlCol="0">
            <a:spAutoFit/>
          </a:bodyPr>
          <a:lstStyle/>
          <a:p>
            <a:pPr marL="460858" indent="-460858">
              <a:lnSpc>
                <a:spcPct val="150000"/>
              </a:lnSpc>
              <a:buFont typeface="+mj-lt"/>
              <a:buAutoNum type="alphaLcParenR"/>
            </a:pPr>
            <a:r>
              <a:rPr lang="en-US" sz="3200" dirty="0" err="1"/>
              <a:t>Xây</a:t>
            </a:r>
            <a:r>
              <a:rPr lang="en-US" sz="3200" dirty="0"/>
              <a:t> </a:t>
            </a:r>
            <a:r>
              <a:rPr lang="en-US" sz="3200" dirty="0" err="1"/>
              <a:t>dựng</a:t>
            </a:r>
            <a:r>
              <a:rPr lang="en-US" sz="3200" dirty="0"/>
              <a:t> chính </a:t>
            </a:r>
            <a:r>
              <a:rPr lang="en-US" sz="3200" dirty="0" err="1"/>
              <a:t>sách</a:t>
            </a:r>
            <a:r>
              <a:rPr lang="en-US" sz="3200" dirty="0"/>
              <a:t> </a:t>
            </a:r>
            <a:r>
              <a:rPr lang="en-US" sz="3200" dirty="0" err="1"/>
              <a:t>để</a:t>
            </a:r>
            <a:r>
              <a:rPr lang="en-US" sz="3200" dirty="0"/>
              <a:t> Nhà nước đầu tư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trung</a:t>
            </a:r>
            <a:r>
              <a:rPr lang="en-US" sz="3200" dirty="0"/>
              <a:t> tâm logistics quốc </a:t>
            </a:r>
            <a:r>
              <a:rPr lang="en-US" sz="3200" dirty="0" err="1"/>
              <a:t>gia</a:t>
            </a:r>
            <a:r>
              <a:rPr lang="en-US" sz="3200" dirty="0"/>
              <a:t>.</a:t>
            </a:r>
          </a:p>
          <a:p>
            <a:pPr marL="460858" indent="-460858">
              <a:lnSpc>
                <a:spcPct val="150000"/>
              </a:lnSpc>
              <a:buFont typeface="+mj-lt"/>
              <a:buAutoNum type="alphaLcParenR"/>
            </a:pPr>
            <a:r>
              <a:rPr lang="en-US" sz="3200" dirty="0"/>
              <a:t>Xây dựng các chính </a:t>
            </a:r>
            <a:r>
              <a:rPr lang="en-US" sz="3200" dirty="0" err="1"/>
              <a:t>sách</a:t>
            </a:r>
            <a:r>
              <a:rPr lang="en-US" sz="3200" dirty="0"/>
              <a:t> k</a:t>
            </a:r>
            <a:r>
              <a:rPr lang="de-DE" sz="3200" dirty="0"/>
              <a:t>huyến khích, thu hút đầu tư tư nhân, FDI vào hạ tầng logistics (ví dụ: chính sách đất đai).</a:t>
            </a:r>
          </a:p>
          <a:p>
            <a:pPr marL="460858" indent="-460858">
              <a:lnSpc>
                <a:spcPct val="150000"/>
              </a:lnSpc>
              <a:buFont typeface="+mj-lt"/>
              <a:buAutoNum type="alphaLcParenR"/>
            </a:pPr>
            <a:r>
              <a:rPr lang="en-US" sz="3200" dirty="0" err="1"/>
              <a:t>Chính</a:t>
            </a:r>
            <a:r>
              <a:rPr lang="en-US" sz="3200" dirty="0"/>
              <a:t> </a:t>
            </a:r>
            <a:r>
              <a:rPr lang="en-US" sz="3200" dirty="0" err="1"/>
              <a:t>sách</a:t>
            </a:r>
            <a:r>
              <a:rPr lang="en-US" sz="3200" dirty="0"/>
              <a:t> </a:t>
            </a:r>
            <a:r>
              <a:rPr lang="en-US" sz="3200" dirty="0" err="1"/>
              <a:t>khuyến</a:t>
            </a:r>
            <a:r>
              <a:rPr lang="en-US" sz="3200" dirty="0"/>
              <a:t> </a:t>
            </a:r>
            <a:r>
              <a:rPr lang="en-US" sz="3200" dirty="0" err="1"/>
              <a:t>khích</a:t>
            </a:r>
            <a:r>
              <a:rPr lang="en-US" sz="3200" dirty="0"/>
              <a:t> </a:t>
            </a:r>
            <a:r>
              <a:rPr lang="en-US" sz="3200" dirty="0" err="1"/>
              <a:t>doanh</a:t>
            </a:r>
            <a:r>
              <a:rPr lang="en-US" sz="3200" dirty="0"/>
              <a:t> </a:t>
            </a:r>
            <a:r>
              <a:rPr lang="en-US" sz="3200" dirty="0" err="1"/>
              <a:t>nghiệp</a:t>
            </a:r>
            <a:r>
              <a:rPr lang="en-US" sz="3200" dirty="0"/>
              <a:t> logistics </a:t>
            </a:r>
            <a:r>
              <a:rPr lang="en-US" sz="3200" dirty="0" err="1"/>
              <a:t>đầu</a:t>
            </a:r>
            <a:r>
              <a:rPr lang="en-US" sz="3200" dirty="0"/>
              <a:t> </a:t>
            </a:r>
            <a:r>
              <a:rPr lang="en-US" sz="3200" dirty="0" err="1"/>
              <a:t>tư</a:t>
            </a:r>
            <a:r>
              <a:rPr lang="en-US" sz="3200" dirty="0"/>
              <a:t>, </a:t>
            </a:r>
            <a:r>
              <a:rPr lang="en-US" sz="3200" dirty="0" err="1"/>
              <a:t>mở</a:t>
            </a:r>
            <a:r>
              <a:rPr lang="en-US" sz="3200" dirty="0"/>
              <a:t> </a:t>
            </a:r>
            <a:r>
              <a:rPr lang="en-US" sz="3200" dirty="0" err="1"/>
              <a:t>rộng</a:t>
            </a:r>
            <a:r>
              <a:rPr lang="en-US" sz="3200" dirty="0"/>
              <a:t> </a:t>
            </a:r>
            <a:r>
              <a:rPr lang="en-US" sz="3200" dirty="0" err="1"/>
              <a:t>mạng</a:t>
            </a:r>
            <a:r>
              <a:rPr lang="en-US" sz="3200" dirty="0"/>
              <a:t> </a:t>
            </a:r>
            <a:r>
              <a:rPr lang="en-US" sz="3200" dirty="0" err="1" smtClean="0"/>
              <a:t>lưới</a:t>
            </a:r>
            <a:r>
              <a:rPr lang="en-US" sz="3200" dirty="0" smtClean="0"/>
              <a:t>. </a:t>
            </a:r>
            <a:endParaRPr lang="en-US" sz="3200" dirty="0"/>
          </a:p>
          <a:p>
            <a:pPr marL="460858" indent="-460858">
              <a:lnSpc>
                <a:spcPct val="150000"/>
              </a:lnSpc>
              <a:buFont typeface="+mj-lt"/>
              <a:buAutoNum type="alphaLcParenR"/>
            </a:pPr>
            <a:r>
              <a:rPr lang="en-US" sz="3200" dirty="0"/>
              <a:t>Chính sách phát triển </a:t>
            </a:r>
            <a:r>
              <a:rPr lang="en-US" sz="3200" dirty="0" err="1"/>
              <a:t>kho</a:t>
            </a:r>
            <a:r>
              <a:rPr lang="en-US" sz="3200" dirty="0"/>
              <a:t> </a:t>
            </a:r>
            <a:r>
              <a:rPr lang="en-US" sz="3200" dirty="0" err="1"/>
              <a:t>ngoại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đáp ứng logistics </a:t>
            </a:r>
            <a:r>
              <a:rPr lang="en-US" sz="3200" dirty="0" err="1"/>
              <a:t>cho</a:t>
            </a:r>
            <a:r>
              <a:rPr lang="en-US" sz="3200" dirty="0"/>
              <a:t> hàng thương </a:t>
            </a:r>
            <a:r>
              <a:rPr lang="en-US" sz="3200" dirty="0" err="1"/>
              <a:t>mại</a:t>
            </a:r>
            <a:r>
              <a:rPr lang="en-US" sz="3200" dirty="0"/>
              <a:t> điện tử xuyên biên </a:t>
            </a:r>
            <a:r>
              <a:rPr lang="en-US" sz="3200" dirty="0" err="1"/>
              <a:t>giới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655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54" y="727385"/>
            <a:ext cx="11876468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/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1380463" cy="3880773"/>
          </a:xfrm>
        </p:spPr>
        <p:txBody>
          <a:bodyPr>
            <a:normAutofit/>
          </a:bodyPr>
          <a:lstStyle/>
          <a:p>
            <a:r>
              <a:rPr lang="en-US" sz="2800" dirty="0" err="1"/>
              <a:t>Kết</a:t>
            </a:r>
            <a:r>
              <a:rPr lang="en-US" sz="2800" dirty="0"/>
              <a:t> </a:t>
            </a:r>
            <a:r>
              <a:rPr lang="en-US" sz="2800" dirty="0" err="1"/>
              <a:t>nối</a:t>
            </a:r>
            <a:r>
              <a:rPr lang="en-US" sz="2800" dirty="0"/>
              <a:t> </a:t>
            </a:r>
            <a:r>
              <a:rPr lang="en-US" sz="2800" dirty="0" err="1"/>
              <a:t>vĩ</a:t>
            </a:r>
            <a:r>
              <a:rPr lang="en-US" sz="2800" dirty="0"/>
              <a:t> </a:t>
            </a: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giữa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ban </a:t>
            </a:r>
            <a:r>
              <a:rPr lang="en-US" sz="2800" dirty="0" err="1"/>
              <a:t>ngành</a:t>
            </a:r>
            <a:r>
              <a:rPr lang="en-US" sz="2800" dirty="0"/>
              <a:t>: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mềm</a:t>
            </a:r>
            <a:r>
              <a:rPr lang="en-US" sz="2800" dirty="0"/>
              <a:t> </a:t>
            </a:r>
            <a:r>
              <a:rPr lang="en-US" sz="2800" dirty="0" err="1"/>
              <a:t>kết</a:t>
            </a:r>
            <a:r>
              <a:rPr lang="en-US" sz="2800" dirty="0"/>
              <a:t> </a:t>
            </a:r>
            <a:r>
              <a:rPr lang="en-US" sz="2800" dirty="0" err="1"/>
              <a:t>nối</a:t>
            </a:r>
            <a:r>
              <a:rPr lang="en-US" sz="2800" dirty="0"/>
              <a:t>,…</a:t>
            </a:r>
          </a:p>
          <a:p>
            <a:r>
              <a:rPr lang="en-US" sz="2800" dirty="0" err="1"/>
              <a:t>Quản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</a:t>
            </a:r>
            <a:r>
              <a:rPr lang="en-US" sz="2800" dirty="0" err="1"/>
              <a:t>rủi</a:t>
            </a:r>
            <a:r>
              <a:rPr lang="en-US" sz="2800" dirty="0"/>
              <a:t> </a:t>
            </a:r>
            <a:r>
              <a:rPr lang="en-US" sz="2800" dirty="0" err="1"/>
              <a:t>ro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05921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3221" y="2576397"/>
            <a:ext cx="10972800" cy="696068"/>
          </a:xfrm>
          <a:prstGeom prst="rect">
            <a:avLst/>
          </a:prstGeom>
        </p:spPr>
        <p:txBody>
          <a:bodyPr vert="horz" wrap="square" lIns="0" tIns="18776" rIns="0" bIns="0" rtlCol="0">
            <a:spAutoFit/>
          </a:bodyPr>
          <a:lstStyle/>
          <a:p>
            <a:pPr marL="241524" algn="ctr">
              <a:lnSpc>
                <a:spcPct val="100000"/>
              </a:lnSpc>
              <a:spcBef>
                <a:spcPts val="148"/>
              </a:spcBef>
            </a:pPr>
            <a:r>
              <a:rPr b="1" spc="27" dirty="0"/>
              <a:t>TRÂN </a:t>
            </a:r>
            <a:r>
              <a:rPr b="1" spc="-7" dirty="0"/>
              <a:t>TRỌNG </a:t>
            </a:r>
            <a:r>
              <a:rPr b="1" spc="7" dirty="0"/>
              <a:t>CÁM</a:t>
            </a:r>
            <a:r>
              <a:rPr b="1" spc="-262" dirty="0"/>
              <a:t> </a:t>
            </a:r>
            <a:r>
              <a:rPr b="1" spc="-13" dirty="0"/>
              <a:t>ƠN!</a:t>
            </a:r>
          </a:p>
        </p:txBody>
      </p:sp>
      <p:sp>
        <p:nvSpPr>
          <p:cNvPr id="100" name="Freeform: Shape 425">
            <a:extLst>
              <a:ext uri="{FF2B5EF4-FFF2-40B4-BE49-F238E27FC236}">
                <a16:creationId xmlns:a16="http://schemas.microsoft.com/office/drawing/2014/main" xmlns="" id="{4B94992A-B0FB-4E74-875F-EAAF2C5958B0}"/>
              </a:ext>
            </a:extLst>
          </p:cNvPr>
          <p:cNvSpPr/>
          <p:nvPr/>
        </p:nvSpPr>
        <p:spPr>
          <a:xfrm>
            <a:off x="6004217" y="1369286"/>
            <a:ext cx="671322" cy="287595"/>
          </a:xfrm>
          <a:custGeom>
            <a:avLst/>
            <a:gdLst>
              <a:gd name="connsiteX0" fmla="*/ 1330868 w 1417917"/>
              <a:gd name="connsiteY0" fmla="*/ 154 h 682036"/>
              <a:gd name="connsiteX1" fmla="*/ 1351060 w 1417917"/>
              <a:gd name="connsiteY1" fmla="*/ 11372 h 682036"/>
              <a:gd name="connsiteX2" fmla="*/ 1345227 w 1417917"/>
              <a:gd name="connsiteY2" fmla="*/ 44576 h 682036"/>
              <a:gd name="connsiteX3" fmla="*/ 1317855 w 1417917"/>
              <a:gd name="connsiteY3" fmla="*/ 76434 h 682036"/>
              <a:gd name="connsiteX4" fmla="*/ 1283754 w 1417917"/>
              <a:gd name="connsiteY4" fmla="*/ 73742 h 682036"/>
              <a:gd name="connsiteX5" fmla="*/ 1288689 w 1417917"/>
              <a:gd name="connsiteY5" fmla="*/ 47268 h 682036"/>
              <a:gd name="connsiteX6" fmla="*/ 1307535 w 1417917"/>
              <a:gd name="connsiteY6" fmla="*/ 29320 h 682036"/>
              <a:gd name="connsiteX7" fmla="*/ 1316061 w 1417917"/>
              <a:gd name="connsiteY7" fmla="*/ 603 h 682036"/>
              <a:gd name="connsiteX8" fmla="*/ 1211511 w 1417917"/>
              <a:gd name="connsiteY8" fmla="*/ 20346 h 682036"/>
              <a:gd name="connsiteX9" fmla="*/ 925236 w 1417917"/>
              <a:gd name="connsiteY9" fmla="*/ 167073 h 682036"/>
              <a:gd name="connsiteX10" fmla="*/ 897416 w 1417917"/>
              <a:gd name="connsiteY10" fmla="*/ 174253 h 682036"/>
              <a:gd name="connsiteX11" fmla="*/ 828315 w 1417917"/>
              <a:gd name="connsiteY11" fmla="*/ 163484 h 682036"/>
              <a:gd name="connsiteX12" fmla="*/ 795559 w 1417917"/>
              <a:gd name="connsiteY12" fmla="*/ 133869 h 682036"/>
              <a:gd name="connsiteX13" fmla="*/ 768637 w 1417917"/>
              <a:gd name="connsiteY13" fmla="*/ 146433 h 682036"/>
              <a:gd name="connsiteX14" fmla="*/ 749791 w 1417917"/>
              <a:gd name="connsiteY14" fmla="*/ 150920 h 682036"/>
              <a:gd name="connsiteX15" fmla="*/ 527232 w 1417917"/>
              <a:gd name="connsiteY15" fmla="*/ 115023 h 682036"/>
              <a:gd name="connsiteX16" fmla="*/ 518258 w 1417917"/>
              <a:gd name="connsiteY16" fmla="*/ 83614 h 682036"/>
              <a:gd name="connsiteX17" fmla="*/ 485053 w 1417917"/>
              <a:gd name="connsiteY17" fmla="*/ 87652 h 682036"/>
              <a:gd name="connsiteX18" fmla="*/ 471143 w 1417917"/>
              <a:gd name="connsiteY18" fmla="*/ 95280 h 682036"/>
              <a:gd name="connsiteX19" fmla="*/ 439734 w 1417917"/>
              <a:gd name="connsiteY19" fmla="*/ 100665 h 682036"/>
              <a:gd name="connsiteX20" fmla="*/ 187111 w 1417917"/>
              <a:gd name="connsiteY20" fmla="*/ 61178 h 682036"/>
              <a:gd name="connsiteX21" fmla="*/ 168265 w 1417917"/>
              <a:gd name="connsiteY21" fmla="*/ 64768 h 682036"/>
              <a:gd name="connsiteX22" fmla="*/ 120703 w 1417917"/>
              <a:gd name="connsiteY22" fmla="*/ 95729 h 682036"/>
              <a:gd name="connsiteX23" fmla="*/ 680690 w 1417917"/>
              <a:gd name="connsiteY23" fmla="*/ 280148 h 682036"/>
              <a:gd name="connsiteX24" fmla="*/ 676203 w 1417917"/>
              <a:gd name="connsiteY24" fmla="*/ 285084 h 682036"/>
              <a:gd name="connsiteX25" fmla="*/ 431657 w 1417917"/>
              <a:gd name="connsiteY25" fmla="*/ 412517 h 682036"/>
              <a:gd name="connsiteX26" fmla="*/ 408773 w 1417917"/>
              <a:gd name="connsiteY26" fmla="*/ 409824 h 682036"/>
              <a:gd name="connsiteX27" fmla="*/ 268776 w 1417917"/>
              <a:gd name="connsiteY27" fmla="*/ 324570 h 682036"/>
              <a:gd name="connsiteX28" fmla="*/ 251276 w 1417917"/>
              <a:gd name="connsiteY28" fmla="*/ 319634 h 682036"/>
              <a:gd name="connsiteX29" fmla="*/ 188009 w 1417917"/>
              <a:gd name="connsiteY29" fmla="*/ 348800 h 682036"/>
              <a:gd name="connsiteX30" fmla="*/ 211342 w 1417917"/>
              <a:gd name="connsiteY30" fmla="*/ 451106 h 682036"/>
              <a:gd name="connsiteX31" fmla="*/ 0 w 1417917"/>
              <a:gd name="connsiteY31" fmla="*/ 428670 h 682036"/>
              <a:gd name="connsiteX32" fmla="*/ 7628 w 1417917"/>
              <a:gd name="connsiteY32" fmla="*/ 436298 h 682036"/>
              <a:gd name="connsiteX33" fmla="*/ 189804 w 1417917"/>
              <a:gd name="connsiteY33" fmla="*/ 527835 h 682036"/>
              <a:gd name="connsiteX34" fmla="*/ 206406 w 1417917"/>
              <a:gd name="connsiteY34" fmla="*/ 548924 h 682036"/>
              <a:gd name="connsiteX35" fmla="*/ 227495 w 1417917"/>
              <a:gd name="connsiteY35" fmla="*/ 564629 h 682036"/>
              <a:gd name="connsiteX36" fmla="*/ 300634 w 1417917"/>
              <a:gd name="connsiteY36" fmla="*/ 587961 h 682036"/>
              <a:gd name="connsiteX37" fmla="*/ 402491 w 1417917"/>
              <a:gd name="connsiteY37" fmla="*/ 655268 h 682036"/>
              <a:gd name="connsiteX38" fmla="*/ 422234 w 1417917"/>
              <a:gd name="connsiteY38" fmla="*/ 666037 h 682036"/>
              <a:gd name="connsiteX39" fmla="*/ 421785 w 1417917"/>
              <a:gd name="connsiteY39" fmla="*/ 550270 h 682036"/>
              <a:gd name="connsiteX40" fmla="*/ 438388 w 1417917"/>
              <a:gd name="connsiteY40" fmla="*/ 531424 h 682036"/>
              <a:gd name="connsiteX41" fmla="*/ 645691 w 1417917"/>
              <a:gd name="connsiteY41" fmla="*/ 481618 h 682036"/>
              <a:gd name="connsiteX42" fmla="*/ 861968 w 1417917"/>
              <a:gd name="connsiteY42" fmla="*/ 393222 h 682036"/>
              <a:gd name="connsiteX43" fmla="*/ 898762 w 1417917"/>
              <a:gd name="connsiteY43" fmla="*/ 396363 h 682036"/>
              <a:gd name="connsiteX44" fmla="*/ 1064335 w 1417917"/>
              <a:gd name="connsiteY44" fmla="*/ 557001 h 682036"/>
              <a:gd name="connsiteX45" fmla="*/ 1141065 w 1417917"/>
              <a:gd name="connsiteY45" fmla="*/ 685331 h 682036"/>
              <a:gd name="connsiteX46" fmla="*/ 1167538 w 1417917"/>
              <a:gd name="connsiteY46" fmla="*/ 667383 h 682036"/>
              <a:gd name="connsiteX47" fmla="*/ 1188627 w 1417917"/>
              <a:gd name="connsiteY47" fmla="*/ 619820 h 682036"/>
              <a:gd name="connsiteX48" fmla="*/ 1202089 w 1417917"/>
              <a:gd name="connsiteY48" fmla="*/ 598730 h 682036"/>
              <a:gd name="connsiteX49" fmla="*/ 1239331 w 1417917"/>
              <a:gd name="connsiteY49" fmla="*/ 584820 h 682036"/>
              <a:gd name="connsiteX50" fmla="*/ 1255934 w 1417917"/>
              <a:gd name="connsiteY50" fmla="*/ 544886 h 682036"/>
              <a:gd name="connsiteX51" fmla="*/ 1219588 w 1417917"/>
              <a:gd name="connsiteY51" fmla="*/ 533668 h 682036"/>
              <a:gd name="connsiteX52" fmla="*/ 1176961 w 1417917"/>
              <a:gd name="connsiteY52" fmla="*/ 547578 h 682036"/>
              <a:gd name="connsiteX53" fmla="*/ 1163948 w 1417917"/>
              <a:gd name="connsiteY53" fmla="*/ 469054 h 682036"/>
              <a:gd name="connsiteX54" fmla="*/ 1163051 w 1417917"/>
              <a:gd name="connsiteY54" fmla="*/ 454695 h 682036"/>
              <a:gd name="connsiteX55" fmla="*/ 1186384 w 1417917"/>
              <a:gd name="connsiteY55" fmla="*/ 447067 h 682036"/>
              <a:gd name="connsiteX56" fmla="*/ 1210614 w 1417917"/>
              <a:gd name="connsiteY56" fmla="*/ 438542 h 682036"/>
              <a:gd name="connsiteX57" fmla="*/ 1232601 w 1417917"/>
              <a:gd name="connsiteY57" fmla="*/ 390979 h 682036"/>
              <a:gd name="connsiteX58" fmla="*/ 1188627 w 1417917"/>
              <a:gd name="connsiteY58" fmla="*/ 379312 h 682036"/>
              <a:gd name="connsiteX59" fmla="*/ 1150936 w 1417917"/>
              <a:gd name="connsiteY59" fmla="*/ 390979 h 682036"/>
              <a:gd name="connsiteX60" fmla="*/ 1132539 w 1417917"/>
              <a:gd name="connsiteY60" fmla="*/ 283289 h 682036"/>
              <a:gd name="connsiteX61" fmla="*/ 1146449 w 1417917"/>
              <a:gd name="connsiteY61" fmla="*/ 250982 h 682036"/>
              <a:gd name="connsiteX62" fmla="*/ 1328175 w 1417917"/>
              <a:gd name="connsiteY62" fmla="*/ 133869 h 682036"/>
              <a:gd name="connsiteX63" fmla="*/ 1420609 w 1417917"/>
              <a:gd name="connsiteY63" fmla="*/ 29320 h 682036"/>
              <a:gd name="connsiteX64" fmla="*/ 1330868 w 1417917"/>
              <a:gd name="connsiteY64" fmla="*/ 154 h 682036"/>
              <a:gd name="connsiteX65" fmla="*/ 261148 w 1417917"/>
              <a:gd name="connsiteY65" fmla="*/ 546232 h 682036"/>
              <a:gd name="connsiteX66" fmla="*/ 253520 w 1417917"/>
              <a:gd name="connsiteY66" fmla="*/ 547578 h 682036"/>
              <a:gd name="connsiteX67" fmla="*/ 245443 w 1417917"/>
              <a:gd name="connsiteY67" fmla="*/ 513925 h 682036"/>
              <a:gd name="connsiteX68" fmla="*/ 215829 w 1417917"/>
              <a:gd name="connsiteY68" fmla="*/ 387838 h 682036"/>
              <a:gd name="connsiteX69" fmla="*/ 227944 w 1417917"/>
              <a:gd name="connsiteY69" fmla="*/ 361364 h 682036"/>
              <a:gd name="connsiteX70" fmla="*/ 260699 w 1417917"/>
              <a:gd name="connsiteY70" fmla="*/ 345210 h 682036"/>
              <a:gd name="connsiteX71" fmla="*/ 263840 w 1417917"/>
              <a:gd name="connsiteY71" fmla="*/ 350595 h 682036"/>
              <a:gd name="connsiteX72" fmla="*/ 223008 w 1417917"/>
              <a:gd name="connsiteY72" fmla="*/ 375274 h 682036"/>
              <a:gd name="connsiteX73" fmla="*/ 261148 w 1417917"/>
              <a:gd name="connsiteY73" fmla="*/ 546232 h 682036"/>
              <a:gd name="connsiteX74" fmla="*/ 717484 w 1417917"/>
              <a:gd name="connsiteY74" fmla="*/ 259956 h 682036"/>
              <a:gd name="connsiteX75" fmla="*/ 170060 w 1417917"/>
              <a:gd name="connsiteY75" fmla="*/ 93934 h 682036"/>
              <a:gd name="connsiteX76" fmla="*/ 172753 w 1417917"/>
              <a:gd name="connsiteY76" fmla="*/ 85857 h 682036"/>
              <a:gd name="connsiteX77" fmla="*/ 720176 w 1417917"/>
              <a:gd name="connsiteY77" fmla="*/ 251879 h 682036"/>
              <a:gd name="connsiteX78" fmla="*/ 717484 w 1417917"/>
              <a:gd name="connsiteY78" fmla="*/ 259956 h 682036"/>
              <a:gd name="connsiteX79" fmla="*/ 1132090 w 1417917"/>
              <a:gd name="connsiteY79" fmla="*/ 605461 h 682036"/>
              <a:gd name="connsiteX80" fmla="*/ 956645 w 1417917"/>
              <a:gd name="connsiteY80" fmla="*/ 354633 h 682036"/>
              <a:gd name="connsiteX81" fmla="*/ 1132090 w 1417917"/>
              <a:gd name="connsiteY81" fmla="*/ 605461 h 68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417917" h="682036">
                <a:moveTo>
                  <a:pt x="1330868" y="154"/>
                </a:moveTo>
                <a:cubicBezTo>
                  <a:pt x="1337150" y="3295"/>
                  <a:pt x="1350162" y="6436"/>
                  <a:pt x="1351060" y="11372"/>
                </a:cubicBezTo>
                <a:cubicBezTo>
                  <a:pt x="1352854" y="22141"/>
                  <a:pt x="1350611" y="35153"/>
                  <a:pt x="1345227" y="44576"/>
                </a:cubicBezTo>
                <a:cubicBezTo>
                  <a:pt x="1338496" y="56691"/>
                  <a:pt x="1327278" y="66114"/>
                  <a:pt x="1317855" y="76434"/>
                </a:cubicBezTo>
                <a:cubicBezTo>
                  <a:pt x="1305291" y="90344"/>
                  <a:pt x="1294522" y="83614"/>
                  <a:pt x="1283754" y="73742"/>
                </a:cubicBezTo>
                <a:cubicBezTo>
                  <a:pt x="1271190" y="62076"/>
                  <a:pt x="1277472" y="54896"/>
                  <a:pt x="1288689" y="47268"/>
                </a:cubicBezTo>
                <a:cubicBezTo>
                  <a:pt x="1295869" y="42333"/>
                  <a:pt x="1303497" y="36499"/>
                  <a:pt x="1307535" y="29320"/>
                </a:cubicBezTo>
                <a:cubicBezTo>
                  <a:pt x="1312022" y="21243"/>
                  <a:pt x="1313368" y="10923"/>
                  <a:pt x="1316061" y="603"/>
                </a:cubicBezTo>
                <a:cubicBezTo>
                  <a:pt x="1275228" y="-2089"/>
                  <a:pt x="1242921" y="4192"/>
                  <a:pt x="1211511" y="20346"/>
                </a:cubicBezTo>
                <a:cubicBezTo>
                  <a:pt x="1116386" y="69704"/>
                  <a:pt x="1020811" y="118613"/>
                  <a:pt x="925236" y="167073"/>
                </a:cubicBezTo>
                <a:cubicBezTo>
                  <a:pt x="916711" y="171560"/>
                  <a:pt x="906390" y="175150"/>
                  <a:pt x="897416" y="174253"/>
                </a:cubicBezTo>
                <a:cubicBezTo>
                  <a:pt x="874083" y="172009"/>
                  <a:pt x="851648" y="167073"/>
                  <a:pt x="828315" y="163484"/>
                </a:cubicBezTo>
                <a:cubicBezTo>
                  <a:pt x="832802" y="139254"/>
                  <a:pt x="818892" y="126690"/>
                  <a:pt x="795559" y="133869"/>
                </a:cubicBezTo>
                <a:cubicBezTo>
                  <a:pt x="786136" y="136561"/>
                  <a:pt x="777611" y="142843"/>
                  <a:pt x="768637" y="146433"/>
                </a:cubicBezTo>
                <a:cubicBezTo>
                  <a:pt x="762803" y="148676"/>
                  <a:pt x="756073" y="151817"/>
                  <a:pt x="749791" y="150920"/>
                </a:cubicBezTo>
                <a:cubicBezTo>
                  <a:pt x="673959" y="139254"/>
                  <a:pt x="598576" y="126690"/>
                  <a:pt x="527232" y="115023"/>
                </a:cubicBezTo>
                <a:cubicBezTo>
                  <a:pt x="524091" y="102459"/>
                  <a:pt x="524091" y="85857"/>
                  <a:pt x="518258" y="83614"/>
                </a:cubicBezTo>
                <a:cubicBezTo>
                  <a:pt x="509283" y="80024"/>
                  <a:pt x="496271" y="84960"/>
                  <a:pt x="485053" y="87652"/>
                </a:cubicBezTo>
                <a:cubicBezTo>
                  <a:pt x="480117" y="88998"/>
                  <a:pt x="476079" y="93934"/>
                  <a:pt x="471143" y="95280"/>
                </a:cubicBezTo>
                <a:cubicBezTo>
                  <a:pt x="460823" y="97972"/>
                  <a:pt x="449605" y="102011"/>
                  <a:pt x="439734" y="100665"/>
                </a:cubicBezTo>
                <a:cubicBezTo>
                  <a:pt x="355377" y="88101"/>
                  <a:pt x="271468" y="74191"/>
                  <a:pt x="187111" y="61178"/>
                </a:cubicBezTo>
                <a:cubicBezTo>
                  <a:pt x="181278" y="60281"/>
                  <a:pt x="173650" y="61627"/>
                  <a:pt x="168265" y="64768"/>
                </a:cubicBezTo>
                <a:cubicBezTo>
                  <a:pt x="153010" y="73742"/>
                  <a:pt x="138202" y="84062"/>
                  <a:pt x="120703" y="95729"/>
                </a:cubicBezTo>
                <a:cubicBezTo>
                  <a:pt x="308711" y="157651"/>
                  <a:pt x="494028" y="218675"/>
                  <a:pt x="680690" y="280148"/>
                </a:cubicBezTo>
                <a:cubicBezTo>
                  <a:pt x="677998" y="283289"/>
                  <a:pt x="677100" y="284186"/>
                  <a:pt x="676203" y="285084"/>
                </a:cubicBezTo>
                <a:cubicBezTo>
                  <a:pt x="594987" y="327711"/>
                  <a:pt x="513322" y="370787"/>
                  <a:pt x="431657" y="412517"/>
                </a:cubicBezTo>
                <a:cubicBezTo>
                  <a:pt x="425824" y="415658"/>
                  <a:pt x="415055" y="413414"/>
                  <a:pt x="408773" y="409824"/>
                </a:cubicBezTo>
                <a:cubicBezTo>
                  <a:pt x="361659" y="382004"/>
                  <a:pt x="315442" y="352838"/>
                  <a:pt x="268776" y="324570"/>
                </a:cubicBezTo>
                <a:cubicBezTo>
                  <a:pt x="263840" y="321429"/>
                  <a:pt x="255764" y="317839"/>
                  <a:pt x="251276" y="319634"/>
                </a:cubicBezTo>
                <a:cubicBezTo>
                  <a:pt x="229739" y="328160"/>
                  <a:pt x="209098" y="338929"/>
                  <a:pt x="188009" y="348800"/>
                </a:cubicBezTo>
                <a:cubicBezTo>
                  <a:pt x="195637" y="383351"/>
                  <a:pt x="203265" y="416106"/>
                  <a:pt x="211342" y="451106"/>
                </a:cubicBezTo>
                <a:cubicBezTo>
                  <a:pt x="139099" y="443478"/>
                  <a:pt x="69550" y="436298"/>
                  <a:pt x="0" y="428670"/>
                </a:cubicBezTo>
                <a:cubicBezTo>
                  <a:pt x="2244" y="433157"/>
                  <a:pt x="4487" y="434503"/>
                  <a:pt x="7628" y="436298"/>
                </a:cubicBezTo>
                <a:cubicBezTo>
                  <a:pt x="68204" y="466810"/>
                  <a:pt x="129228" y="496874"/>
                  <a:pt x="189804" y="527835"/>
                </a:cubicBezTo>
                <a:cubicBezTo>
                  <a:pt x="196983" y="531873"/>
                  <a:pt x="204162" y="540847"/>
                  <a:pt x="206406" y="548924"/>
                </a:cubicBezTo>
                <a:cubicBezTo>
                  <a:pt x="209996" y="561039"/>
                  <a:pt x="216277" y="567321"/>
                  <a:pt x="227495" y="564629"/>
                </a:cubicBezTo>
                <a:cubicBezTo>
                  <a:pt x="256661" y="558347"/>
                  <a:pt x="278199" y="573154"/>
                  <a:pt x="300634" y="587961"/>
                </a:cubicBezTo>
                <a:cubicBezTo>
                  <a:pt x="334287" y="610846"/>
                  <a:pt x="368389" y="632832"/>
                  <a:pt x="402491" y="655268"/>
                </a:cubicBezTo>
                <a:cubicBezTo>
                  <a:pt x="407427" y="658409"/>
                  <a:pt x="412363" y="660652"/>
                  <a:pt x="422234" y="666037"/>
                </a:cubicBezTo>
                <a:cubicBezTo>
                  <a:pt x="422234" y="624756"/>
                  <a:pt x="422683" y="587513"/>
                  <a:pt x="421785" y="550270"/>
                </a:cubicBezTo>
                <a:cubicBezTo>
                  <a:pt x="421785" y="537706"/>
                  <a:pt x="426273" y="533668"/>
                  <a:pt x="438388" y="531424"/>
                </a:cubicBezTo>
                <a:cubicBezTo>
                  <a:pt x="508386" y="519309"/>
                  <a:pt x="579282" y="509886"/>
                  <a:pt x="645691" y="481618"/>
                </a:cubicBezTo>
                <a:cubicBezTo>
                  <a:pt x="717484" y="451106"/>
                  <a:pt x="790175" y="423286"/>
                  <a:pt x="861968" y="393222"/>
                </a:cubicBezTo>
                <a:cubicBezTo>
                  <a:pt x="875878" y="387389"/>
                  <a:pt x="886198" y="388286"/>
                  <a:pt x="898762" y="396363"/>
                </a:cubicBezTo>
                <a:cubicBezTo>
                  <a:pt x="964722" y="438990"/>
                  <a:pt x="1020811" y="491938"/>
                  <a:pt x="1064335" y="557001"/>
                </a:cubicBezTo>
                <a:cubicBezTo>
                  <a:pt x="1092155" y="598282"/>
                  <a:pt x="1115488" y="642255"/>
                  <a:pt x="1141065" y="685331"/>
                </a:cubicBezTo>
                <a:cubicBezTo>
                  <a:pt x="1148692" y="679947"/>
                  <a:pt x="1157666" y="672319"/>
                  <a:pt x="1167538" y="667383"/>
                </a:cubicBezTo>
                <a:cubicBezTo>
                  <a:pt x="1188179" y="657062"/>
                  <a:pt x="1197602" y="643153"/>
                  <a:pt x="1188627" y="619820"/>
                </a:cubicBezTo>
                <a:cubicBezTo>
                  <a:pt x="1184140" y="608602"/>
                  <a:pt x="1189525" y="601423"/>
                  <a:pt x="1202089" y="598730"/>
                </a:cubicBezTo>
                <a:cubicBezTo>
                  <a:pt x="1215101" y="595590"/>
                  <a:pt x="1227665" y="590654"/>
                  <a:pt x="1239331" y="584820"/>
                </a:cubicBezTo>
                <a:cubicBezTo>
                  <a:pt x="1256831" y="576295"/>
                  <a:pt x="1262664" y="560590"/>
                  <a:pt x="1255934" y="544886"/>
                </a:cubicBezTo>
                <a:cubicBezTo>
                  <a:pt x="1248306" y="527386"/>
                  <a:pt x="1233050" y="530976"/>
                  <a:pt x="1219588" y="533668"/>
                </a:cubicBezTo>
                <a:cubicBezTo>
                  <a:pt x="1205678" y="536809"/>
                  <a:pt x="1192217" y="542642"/>
                  <a:pt x="1176961" y="547578"/>
                </a:cubicBezTo>
                <a:cubicBezTo>
                  <a:pt x="1172474" y="520207"/>
                  <a:pt x="1167987" y="494630"/>
                  <a:pt x="1163948" y="469054"/>
                </a:cubicBezTo>
                <a:cubicBezTo>
                  <a:pt x="1163051" y="464567"/>
                  <a:pt x="1163500" y="460080"/>
                  <a:pt x="1163051" y="454695"/>
                </a:cubicBezTo>
                <a:cubicBezTo>
                  <a:pt x="1171128" y="452003"/>
                  <a:pt x="1178756" y="449759"/>
                  <a:pt x="1186384" y="447067"/>
                </a:cubicBezTo>
                <a:cubicBezTo>
                  <a:pt x="1194461" y="444375"/>
                  <a:pt x="1202986" y="442131"/>
                  <a:pt x="1210614" y="438542"/>
                </a:cubicBezTo>
                <a:cubicBezTo>
                  <a:pt x="1230357" y="429568"/>
                  <a:pt x="1240229" y="408478"/>
                  <a:pt x="1232601" y="390979"/>
                </a:cubicBezTo>
                <a:cubicBezTo>
                  <a:pt x="1225422" y="373928"/>
                  <a:pt x="1213306" y="370787"/>
                  <a:pt x="1188627" y="379312"/>
                </a:cubicBezTo>
                <a:cubicBezTo>
                  <a:pt x="1176961" y="383351"/>
                  <a:pt x="1164846" y="386940"/>
                  <a:pt x="1150936" y="390979"/>
                </a:cubicBezTo>
                <a:cubicBezTo>
                  <a:pt x="1144654" y="353736"/>
                  <a:pt x="1139718" y="318288"/>
                  <a:pt x="1132539" y="283289"/>
                </a:cubicBezTo>
                <a:cubicBezTo>
                  <a:pt x="1129398" y="268033"/>
                  <a:pt x="1132539" y="259507"/>
                  <a:pt x="1146449" y="250982"/>
                </a:cubicBezTo>
                <a:cubicBezTo>
                  <a:pt x="1207473" y="212842"/>
                  <a:pt x="1268049" y="174253"/>
                  <a:pt x="1328175" y="133869"/>
                </a:cubicBezTo>
                <a:cubicBezTo>
                  <a:pt x="1367662" y="107395"/>
                  <a:pt x="1395482" y="70152"/>
                  <a:pt x="1420609" y="29320"/>
                </a:cubicBezTo>
                <a:cubicBezTo>
                  <a:pt x="1392790" y="5987"/>
                  <a:pt x="1361829" y="-295"/>
                  <a:pt x="1330868" y="154"/>
                </a:cubicBezTo>
                <a:close/>
                <a:moveTo>
                  <a:pt x="261148" y="546232"/>
                </a:moveTo>
                <a:cubicBezTo>
                  <a:pt x="258456" y="546680"/>
                  <a:pt x="256212" y="547129"/>
                  <a:pt x="253520" y="547578"/>
                </a:cubicBezTo>
                <a:cubicBezTo>
                  <a:pt x="250828" y="536360"/>
                  <a:pt x="248136" y="525142"/>
                  <a:pt x="245443" y="513925"/>
                </a:cubicBezTo>
                <a:cubicBezTo>
                  <a:pt x="235572" y="471746"/>
                  <a:pt x="226149" y="429568"/>
                  <a:pt x="215829" y="387838"/>
                </a:cubicBezTo>
                <a:cubicBezTo>
                  <a:pt x="212688" y="374825"/>
                  <a:pt x="214034" y="366748"/>
                  <a:pt x="227944" y="361364"/>
                </a:cubicBezTo>
                <a:cubicBezTo>
                  <a:pt x="239162" y="356877"/>
                  <a:pt x="249482" y="350595"/>
                  <a:pt x="260699" y="345210"/>
                </a:cubicBezTo>
                <a:cubicBezTo>
                  <a:pt x="261597" y="347005"/>
                  <a:pt x="262943" y="348800"/>
                  <a:pt x="263840" y="350595"/>
                </a:cubicBezTo>
                <a:cubicBezTo>
                  <a:pt x="250828" y="358223"/>
                  <a:pt x="237815" y="366300"/>
                  <a:pt x="223008" y="375274"/>
                </a:cubicBezTo>
                <a:cubicBezTo>
                  <a:pt x="235123" y="431811"/>
                  <a:pt x="248136" y="489246"/>
                  <a:pt x="261148" y="546232"/>
                </a:cubicBezTo>
                <a:close/>
                <a:moveTo>
                  <a:pt x="717484" y="259956"/>
                </a:moveTo>
                <a:cubicBezTo>
                  <a:pt x="534860" y="204765"/>
                  <a:pt x="352685" y="149125"/>
                  <a:pt x="170060" y="93934"/>
                </a:cubicBezTo>
                <a:cubicBezTo>
                  <a:pt x="170958" y="91242"/>
                  <a:pt x="171855" y="88550"/>
                  <a:pt x="172753" y="85857"/>
                </a:cubicBezTo>
                <a:cubicBezTo>
                  <a:pt x="355377" y="141048"/>
                  <a:pt x="537552" y="196688"/>
                  <a:pt x="720176" y="251879"/>
                </a:cubicBezTo>
                <a:cubicBezTo>
                  <a:pt x="718830" y="254571"/>
                  <a:pt x="718382" y="257264"/>
                  <a:pt x="717484" y="259956"/>
                </a:cubicBezTo>
                <a:close/>
                <a:moveTo>
                  <a:pt x="1132090" y="605461"/>
                </a:moveTo>
                <a:cubicBezTo>
                  <a:pt x="1088566" y="511232"/>
                  <a:pt x="1023503" y="432709"/>
                  <a:pt x="956645" y="354633"/>
                </a:cubicBezTo>
                <a:cubicBezTo>
                  <a:pt x="997478" y="370338"/>
                  <a:pt x="1130295" y="560142"/>
                  <a:pt x="1132090" y="605461"/>
                </a:cubicBezTo>
                <a:close/>
              </a:path>
            </a:pathLst>
          </a:custGeom>
          <a:solidFill>
            <a:schemeClr val="accent2"/>
          </a:solidFill>
          <a:ln w="4485" cap="flat">
            <a:noFill/>
            <a:prstDash val="solid"/>
            <a:miter/>
          </a:ln>
        </p:spPr>
        <p:txBody>
          <a:bodyPr lIns="122895" tIns="61448" rIns="122895" bIns="61448" rtlCol="0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163725" y="3349570"/>
            <a:ext cx="435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Trịnh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Thu </a:t>
            </a:r>
            <a:r>
              <a:rPr lang="en-US" dirty="0" err="1"/>
              <a:t>Hương</a:t>
            </a:r>
            <a:endParaRPr lang="en-US" dirty="0"/>
          </a:p>
          <a:p>
            <a:pPr algn="ctr"/>
            <a:r>
              <a:rPr lang="en-US" dirty="0"/>
              <a:t>ttthuhuong@ftu.edu.vn</a:t>
            </a:r>
          </a:p>
        </p:txBody>
      </p:sp>
    </p:spTree>
    <p:extLst>
      <p:ext uri="{BB962C8B-B14F-4D97-AF65-F5344CB8AC3E}">
        <p14:creationId xmlns:p14="http://schemas.microsoft.com/office/powerpoint/2010/main" val="205056998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03200" y="218712"/>
            <a:ext cx="8456304" cy="685800"/>
          </a:xfrm>
        </p:spPr>
        <p:txBody>
          <a:bodyPr>
            <a:normAutofit/>
          </a:bodyPr>
          <a:lstStyle/>
          <a:p>
            <a:r>
              <a:rPr lang="en-US" sz="3600" b="1" dirty="0" err="1"/>
              <a:t>Chỉ</a:t>
            </a:r>
            <a:r>
              <a:rPr lang="en-US" sz="3600" b="1" dirty="0"/>
              <a:t> </a:t>
            </a:r>
            <a:r>
              <a:rPr lang="en-US" sz="3600" b="1" dirty="0" err="1"/>
              <a:t>số</a:t>
            </a:r>
            <a:r>
              <a:rPr lang="en-US" sz="3600" b="1" dirty="0"/>
              <a:t> LPI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Việt</a:t>
            </a:r>
            <a:r>
              <a:rPr lang="en-US" sz="3600" b="1" dirty="0"/>
              <a:t> Nam (Vietnam’ LPI)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131923"/>
              </p:ext>
            </p:extLst>
          </p:nvPr>
        </p:nvGraphicFramePr>
        <p:xfrm>
          <a:off x="609601" y="1219226"/>
          <a:ext cx="109728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>
                          <a:solidFill>
                            <a:schemeClr val="tx1"/>
                          </a:solidFill>
                        </a:rPr>
                        <a:t>Xếp</a:t>
                      </a:r>
                      <a:r>
                        <a:rPr lang="en-US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chemeClr val="tx1"/>
                          </a:solidFill>
                        </a:rPr>
                        <a:t>hạng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>
                          <a:solidFill>
                            <a:schemeClr val="tx1"/>
                          </a:solidFill>
                        </a:rPr>
                        <a:t>Điểm</a:t>
                      </a:r>
                      <a:r>
                        <a:rPr lang="en-US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2007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53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2.89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2010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53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2.96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2012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53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2014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48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3.15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2016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tx1"/>
                          </a:solidFill>
                        </a:rPr>
                        <a:t>64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tx1"/>
                          </a:solidFill>
                        </a:rPr>
                        <a:t>2.98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2018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3.27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SG" sz="3200" b="1" dirty="0" smtClean="0"/>
                        <a:t>2023</a:t>
                      </a:r>
                      <a:endParaRPr lang="en-US" sz="3200" b="1" dirty="0"/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200" b="1" dirty="0" smtClean="0"/>
                        <a:t>43</a:t>
                      </a:r>
                      <a:endParaRPr lang="en-US" sz="3200" b="1" dirty="0"/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200" b="1" dirty="0" smtClean="0"/>
                        <a:t>3.3</a:t>
                      </a:r>
                      <a:endParaRPr lang="en-US" sz="3200" b="1" dirty="0"/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625" name="TextBox 5"/>
          <p:cNvSpPr txBox="1">
            <a:spLocks noChangeArrowheads="1"/>
          </p:cNvSpPr>
          <p:nvPr/>
        </p:nvSpPr>
        <p:spPr bwMode="auto">
          <a:xfrm>
            <a:off x="4654550" y="6477000"/>
            <a:ext cx="7131051" cy="4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37" tIns="54418" rIns="108837" bIns="54418">
            <a:spAutoFit/>
          </a:bodyPr>
          <a:lstStyle/>
          <a:p>
            <a:pPr algn="ctr"/>
            <a:r>
              <a:rPr lang="en-US" sz="1900" i="1" dirty="0" err="1"/>
              <a:t>Nguồn</a:t>
            </a:r>
            <a:r>
              <a:rPr lang="en-US" sz="1900" i="1" dirty="0"/>
              <a:t>: LPI, WB 2007, 2010, 2012, 2014, 2016, </a:t>
            </a:r>
            <a:r>
              <a:rPr lang="en-US" sz="1900" i="1" dirty="0" smtClean="0"/>
              <a:t>2018, 2023</a:t>
            </a:r>
            <a:endParaRPr lang="en-US" sz="1900" i="1" dirty="0"/>
          </a:p>
        </p:txBody>
      </p:sp>
    </p:spTree>
    <p:extLst>
      <p:ext uri="{BB962C8B-B14F-4D97-AF65-F5344CB8AC3E}">
        <p14:creationId xmlns:p14="http://schemas.microsoft.com/office/powerpoint/2010/main" val="196560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8001270"/>
              </p:ext>
            </p:extLst>
          </p:nvPr>
        </p:nvGraphicFramePr>
        <p:xfrm>
          <a:off x="101600" y="1276490"/>
          <a:ext cx="11988799" cy="5194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47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896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755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9493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5050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913973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Score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Customs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Infrastructure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Inter.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Shipping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chemeClr val="tx1"/>
                          </a:solidFill>
                        </a:rPr>
                        <a:t>Logis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competence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Track and trace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Timeliness</a:t>
                      </a:r>
                    </a:p>
                  </a:txBody>
                  <a:tcPr marL="121920" marR="12192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9644">
                <a:tc>
                  <a:txBody>
                    <a:bodyPr/>
                    <a:lstStyle/>
                    <a:p>
                      <a:r>
                        <a:rPr lang="en-US" sz="2200" dirty="0"/>
                        <a:t>2007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2.89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3366FF"/>
                          </a:solidFill>
                        </a:rPr>
                        <a:t>2.89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</a:rPr>
                        <a:t>2.5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3.22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1692">
                <a:tc>
                  <a:txBody>
                    <a:bodyPr/>
                    <a:lstStyle/>
                    <a:p>
                      <a:r>
                        <a:rPr lang="en-US" sz="2200" dirty="0"/>
                        <a:t>2010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2.96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3366FF"/>
                          </a:solidFill>
                        </a:rPr>
                        <a:t>2.68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</a:rPr>
                        <a:t>2.56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3.04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2.89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3.44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1692">
                <a:tc>
                  <a:txBody>
                    <a:bodyPr/>
                    <a:lstStyle/>
                    <a:p>
                      <a:r>
                        <a:rPr lang="en-US" sz="2200" dirty="0"/>
                        <a:t>2012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3366FF"/>
                          </a:solidFill>
                        </a:rPr>
                        <a:t>2.65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</a:rPr>
                        <a:t>2.68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2.68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3.64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8171">
                <a:tc>
                  <a:txBody>
                    <a:bodyPr/>
                    <a:lstStyle/>
                    <a:p>
                      <a:r>
                        <a:rPr lang="en-US" sz="2200" dirty="0"/>
                        <a:t>2014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3366FF"/>
                          </a:solidFill>
                        </a:rPr>
                        <a:t>2.81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</a:rPr>
                        <a:t>3.11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3.22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3.09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3.49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1692">
                <a:tc>
                  <a:txBody>
                    <a:bodyPr/>
                    <a:lstStyle/>
                    <a:p>
                      <a:r>
                        <a:rPr lang="en-US" sz="2200" dirty="0"/>
                        <a:t>2016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2.98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3366FF"/>
                          </a:solidFill>
                        </a:rPr>
                        <a:t>2.75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</a:rPr>
                        <a:t>2.7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3.12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2.88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2.84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9040">
                <a:tc>
                  <a:txBody>
                    <a:bodyPr/>
                    <a:lstStyle/>
                    <a:p>
                      <a:r>
                        <a:rPr lang="en-US" sz="2200" dirty="0"/>
                        <a:t>2018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3.27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3366FF"/>
                          </a:solidFill>
                        </a:rPr>
                        <a:t>2.95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FF0000"/>
                          </a:solidFill>
                        </a:rPr>
                        <a:t>3.01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3.16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3.4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3.45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3.67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9040">
                <a:tc>
                  <a:txBody>
                    <a:bodyPr/>
                    <a:lstStyle/>
                    <a:p>
                      <a:r>
                        <a:rPr lang="en-SG" sz="2200" dirty="0" smtClean="0"/>
                        <a:t>2023</a:t>
                      </a:r>
                      <a:endParaRPr lang="en-US" sz="2200" dirty="0"/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2800" b="1" dirty="0" smtClean="0">
                          <a:solidFill>
                            <a:schemeClr val="tx1"/>
                          </a:solidFill>
                        </a:rPr>
                        <a:t>3.3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3333FF"/>
                          </a:solidFill>
                        </a:rPr>
                        <a:t>3.1</a:t>
                      </a:r>
                      <a:endParaRPr lang="en-US" sz="2800" b="1" dirty="0">
                        <a:solidFill>
                          <a:srgbClr val="3333FF"/>
                        </a:solidFill>
                      </a:endParaRPr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3.2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3.3</a:t>
                      </a:r>
                      <a:endParaRPr lang="en-US" sz="2800" b="1" dirty="0">
                        <a:solidFill>
                          <a:schemeClr val="tx2"/>
                        </a:solidFill>
                      </a:endParaRPr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3.2</a:t>
                      </a:r>
                      <a:endParaRPr lang="en-US" sz="2800" b="1" dirty="0">
                        <a:solidFill>
                          <a:schemeClr val="tx2"/>
                        </a:solidFill>
                      </a:endParaRPr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3.3</a:t>
                      </a:r>
                      <a:endParaRPr lang="en-US" sz="2800" b="1" dirty="0">
                        <a:solidFill>
                          <a:schemeClr val="tx2"/>
                        </a:solidFill>
                      </a:endParaRPr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3.4</a:t>
                      </a:r>
                      <a:endParaRPr lang="en-US" sz="2800" b="1" dirty="0">
                        <a:solidFill>
                          <a:schemeClr val="tx2"/>
                        </a:solidFill>
                      </a:endParaRPr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767" y="253990"/>
            <a:ext cx="12144233" cy="54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37" tIns="54418" rIns="108837" bIns="54418">
            <a:spAutoFit/>
          </a:bodyPr>
          <a:lstStyle/>
          <a:p>
            <a:pPr algn="ctr"/>
            <a:r>
              <a:rPr lang="en-SG" sz="2800" b="1" dirty="0" err="1"/>
              <a:t>Chỉ</a:t>
            </a:r>
            <a:r>
              <a:rPr lang="en-SG" sz="2800" b="1" dirty="0"/>
              <a:t> </a:t>
            </a:r>
            <a:r>
              <a:rPr lang="en-SG" sz="2800" b="1" dirty="0" err="1"/>
              <a:t>số</a:t>
            </a:r>
            <a:r>
              <a:rPr lang="en-SG" sz="2800" b="1" dirty="0"/>
              <a:t> LPI </a:t>
            </a:r>
            <a:r>
              <a:rPr lang="en-SG" sz="2800" b="1" dirty="0" err="1"/>
              <a:t>của</a:t>
            </a:r>
            <a:r>
              <a:rPr lang="en-SG" sz="2800" b="1" dirty="0"/>
              <a:t> </a:t>
            </a:r>
            <a:r>
              <a:rPr lang="en-SG" sz="2800" b="1" dirty="0" err="1"/>
              <a:t>Việt</a:t>
            </a:r>
            <a:r>
              <a:rPr lang="en-SG" sz="2800" b="1" dirty="0"/>
              <a:t> Nam </a:t>
            </a:r>
            <a:r>
              <a:rPr lang="en-SG" sz="2800" b="1" dirty="0" err="1" smtClean="0"/>
              <a:t>giai</a:t>
            </a:r>
            <a:r>
              <a:rPr lang="en-SG" sz="2800" b="1" dirty="0" smtClean="0"/>
              <a:t> </a:t>
            </a:r>
            <a:r>
              <a:rPr lang="en-SG" sz="2800" b="1" dirty="0" err="1" smtClean="0"/>
              <a:t>đoạn</a:t>
            </a:r>
            <a:r>
              <a:rPr lang="en-SG" sz="2800" b="1" dirty="0" smtClean="0"/>
              <a:t> 2007-2023</a:t>
            </a:r>
            <a:endParaRPr lang="en-US" sz="2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0103360" y="6510270"/>
            <a:ext cx="3226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Điểm</a:t>
            </a:r>
            <a:r>
              <a:rPr lang="en-US" i="1" dirty="0"/>
              <a:t> </a:t>
            </a:r>
            <a:r>
              <a:rPr lang="en-US" i="1" dirty="0" err="1"/>
              <a:t>cao</a:t>
            </a:r>
            <a:r>
              <a:rPr lang="en-US" i="1" dirty="0"/>
              <a:t> </a:t>
            </a:r>
            <a:r>
              <a:rPr lang="en-US" i="1" dirty="0" err="1"/>
              <a:t>nhất</a:t>
            </a:r>
            <a:r>
              <a:rPr lang="en-US" i="1" dirty="0"/>
              <a:t> </a:t>
            </a:r>
            <a:r>
              <a:rPr lang="en-US" i="1" dirty="0" err="1"/>
              <a:t>là</a:t>
            </a:r>
            <a:r>
              <a:rPr lang="en-US" i="1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80557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0849277"/>
              </p:ext>
            </p:extLst>
          </p:nvPr>
        </p:nvGraphicFramePr>
        <p:xfrm>
          <a:off x="406401" y="758825"/>
          <a:ext cx="11480803" cy="5838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92001"/>
                <a:gridCol w="1537768"/>
                <a:gridCol w="1887253"/>
                <a:gridCol w="2201797"/>
                <a:gridCol w="1729984"/>
              </a:tblGrid>
              <a:tr h="61277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2018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LPI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score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Ranking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(/160)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2023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LPI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score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Ranking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(/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159)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Singapore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4.00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Singapore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4.3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Malaysia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3.22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Malaysia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3.6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Thailand</a:t>
                      </a:r>
                      <a:endParaRPr lang="en-US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3.41</a:t>
                      </a:r>
                      <a:endParaRPr lang="en-US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en-US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Thailand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3.5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Vietnam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3.27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Vietnam</a:t>
                      </a:r>
                      <a:endParaRPr lang="en-US" sz="2000" b="1" dirty="0">
                        <a:solidFill>
                          <a:srgbClr val="00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3.3</a:t>
                      </a:r>
                      <a:endParaRPr lang="en-US" sz="2000" b="1" dirty="0">
                        <a:solidFill>
                          <a:srgbClr val="00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en-US" sz="2000" b="1" dirty="0">
                        <a:solidFill>
                          <a:srgbClr val="00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Indonesia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3.15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Indonesia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3.0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Philippine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2.90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Philippine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3.3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04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Cambodia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2.58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Cambodia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2.4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Lao PDR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2.70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Lao PDR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2.4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Myanmar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2.30</a:t>
                      </a:r>
                      <a:endParaRPr lang="en-US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137</a:t>
                      </a:r>
                      <a:endParaRPr lang="en-US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Myanmar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  <a:tr h="5228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Brunei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2.71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Brunei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026" name="TextBox 4"/>
          <p:cNvSpPr txBox="1">
            <a:spLocks noChangeArrowheads="1"/>
          </p:cNvSpPr>
          <p:nvPr/>
        </p:nvSpPr>
        <p:spPr bwMode="auto">
          <a:xfrm>
            <a:off x="0" y="64386"/>
            <a:ext cx="1219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/>
              <a:t>LPI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Việt</a:t>
            </a:r>
            <a:r>
              <a:rPr lang="en-US" sz="2400" dirty="0"/>
              <a:t> Nam so </a:t>
            </a:r>
            <a:r>
              <a:rPr lang="en-US" sz="2400" dirty="0" err="1"/>
              <a:t>sánh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nước</a:t>
            </a:r>
            <a:r>
              <a:rPr lang="en-US" sz="2400" dirty="0"/>
              <a:t> ASEAN (</a:t>
            </a:r>
            <a:r>
              <a:rPr lang="en-US" sz="2400" dirty="0" smtClean="0"/>
              <a:t>2018-2023)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024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9767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3333FF"/>
                </a:solidFill>
              </a:rPr>
              <a:t>XU HƯỚNG PHÁT TRIỂN LOGISTICS</a:t>
            </a:r>
            <a:endParaRPr lang="en-US" dirty="0">
              <a:solidFill>
                <a:srgbClr val="3333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467" y="1844451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e-commerce (last mile delivery)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E-commerce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(cross-border trade)</a:t>
            </a: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“logistics”,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logistics</a:t>
            </a: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logistics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(Green logistics)</a:t>
            </a:r>
          </a:p>
        </p:txBody>
      </p:sp>
    </p:spTree>
    <p:extLst>
      <p:ext uri="{BB962C8B-B14F-4D97-AF65-F5344CB8AC3E}">
        <p14:creationId xmlns:p14="http://schemas.microsoft.com/office/powerpoint/2010/main" val="122007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0072" y="0"/>
            <a:ext cx="0" cy="402446"/>
          </a:xfrm>
          <a:custGeom>
            <a:avLst/>
            <a:gdLst/>
            <a:ahLst/>
            <a:cxnLst/>
            <a:rect l="l" t="t" r="r" b="b"/>
            <a:pathLst>
              <a:path h="373380">
                <a:moveTo>
                  <a:pt x="0" y="0"/>
                </a:moveTo>
                <a:lnTo>
                  <a:pt x="0" y="372999"/>
                </a:lnTo>
              </a:path>
            </a:pathLst>
          </a:custGeom>
          <a:ln w="45718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33362" y="2050008"/>
            <a:ext cx="453976" cy="602984"/>
          </a:xfrm>
          <a:custGeom>
            <a:avLst/>
            <a:gdLst/>
            <a:ahLst/>
            <a:cxnLst/>
            <a:rect l="l" t="t" r="r" b="b"/>
            <a:pathLst>
              <a:path w="335280" h="559435">
                <a:moveTo>
                  <a:pt x="335280" y="0"/>
                </a:moveTo>
                <a:lnTo>
                  <a:pt x="0" y="0"/>
                </a:lnTo>
                <a:lnTo>
                  <a:pt x="0" y="559308"/>
                </a:lnTo>
                <a:lnTo>
                  <a:pt x="335280" y="559308"/>
                </a:lnTo>
                <a:lnTo>
                  <a:pt x="335280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184022" y="1838108"/>
            <a:ext cx="456555" cy="815157"/>
          </a:xfrm>
          <a:custGeom>
            <a:avLst/>
            <a:gdLst/>
            <a:ahLst/>
            <a:cxnLst/>
            <a:rect l="l" t="t" r="r" b="b"/>
            <a:pathLst>
              <a:path w="337185" h="756285">
                <a:moveTo>
                  <a:pt x="336804" y="0"/>
                </a:moveTo>
                <a:lnTo>
                  <a:pt x="0" y="0"/>
                </a:lnTo>
                <a:lnTo>
                  <a:pt x="0" y="755904"/>
                </a:lnTo>
                <a:lnTo>
                  <a:pt x="336804" y="755904"/>
                </a:lnTo>
                <a:lnTo>
                  <a:pt x="336804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36743" y="1537505"/>
            <a:ext cx="453976" cy="1115623"/>
          </a:xfrm>
          <a:custGeom>
            <a:avLst/>
            <a:gdLst/>
            <a:ahLst/>
            <a:cxnLst/>
            <a:rect l="l" t="t" r="r" b="b"/>
            <a:pathLst>
              <a:path w="335279" h="1035050">
                <a:moveTo>
                  <a:pt x="335280" y="0"/>
                </a:moveTo>
                <a:lnTo>
                  <a:pt x="0" y="0"/>
                </a:lnTo>
                <a:lnTo>
                  <a:pt x="0" y="1034796"/>
                </a:lnTo>
                <a:lnTo>
                  <a:pt x="335280" y="1034796"/>
                </a:lnTo>
                <a:lnTo>
                  <a:pt x="335280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87403" y="1281254"/>
            <a:ext cx="456555" cy="1371600"/>
          </a:xfrm>
          <a:custGeom>
            <a:avLst/>
            <a:gdLst/>
            <a:ahLst/>
            <a:cxnLst/>
            <a:rect l="l" t="t" r="r" b="b"/>
            <a:pathLst>
              <a:path w="337185" h="1272539">
                <a:moveTo>
                  <a:pt x="336803" y="0"/>
                </a:moveTo>
                <a:lnTo>
                  <a:pt x="0" y="0"/>
                </a:lnTo>
                <a:lnTo>
                  <a:pt x="0" y="1272539"/>
                </a:lnTo>
                <a:lnTo>
                  <a:pt x="336803" y="1272539"/>
                </a:lnTo>
                <a:lnTo>
                  <a:pt x="33680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540125" y="952727"/>
            <a:ext cx="456555" cy="1700127"/>
          </a:xfrm>
          <a:custGeom>
            <a:avLst/>
            <a:gdLst/>
            <a:ahLst/>
            <a:cxnLst/>
            <a:rect l="l" t="t" r="r" b="b"/>
            <a:pathLst>
              <a:path w="337185" h="1577339">
                <a:moveTo>
                  <a:pt x="336803" y="0"/>
                </a:moveTo>
                <a:lnTo>
                  <a:pt x="0" y="0"/>
                </a:lnTo>
                <a:lnTo>
                  <a:pt x="0" y="1577339"/>
                </a:lnTo>
                <a:lnTo>
                  <a:pt x="336803" y="1577339"/>
                </a:lnTo>
                <a:lnTo>
                  <a:pt x="33680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33988" y="2652855"/>
            <a:ext cx="7260173" cy="0"/>
          </a:xfrm>
          <a:custGeom>
            <a:avLst/>
            <a:gdLst/>
            <a:ahLst/>
            <a:cxnLst/>
            <a:rect l="l" t="t" r="r" b="b"/>
            <a:pathLst>
              <a:path w="5361940">
                <a:moveTo>
                  <a:pt x="0" y="0"/>
                </a:moveTo>
                <a:lnTo>
                  <a:pt x="5361432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761564" y="1659198"/>
            <a:ext cx="396369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</a:t>
            </a:r>
            <a:r>
              <a:rPr sz="2000" spc="-12" dirty="0">
                <a:latin typeface="Malgun Gothic"/>
                <a:cs typeface="Malgun Gothic"/>
              </a:rPr>
              <a:t>.</a:t>
            </a:r>
            <a:r>
              <a:rPr sz="2000" spc="-6" dirty="0">
                <a:latin typeface="Malgun Gothic"/>
                <a:cs typeface="Malgun Gothic"/>
              </a:rPr>
              <a:t>2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39655" y="1447927"/>
            <a:ext cx="548554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</a:t>
            </a:r>
            <a:r>
              <a:rPr sz="2000" spc="-19" dirty="0">
                <a:latin typeface="Malgun Gothic"/>
                <a:cs typeface="Malgun Gothic"/>
              </a:rPr>
              <a:t>.</a:t>
            </a:r>
            <a:r>
              <a:rPr sz="2000" spc="-6" dirty="0">
                <a:latin typeface="Malgun Gothic"/>
                <a:cs typeface="Malgun Gothic"/>
              </a:rPr>
              <a:t>97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74665" y="705731"/>
            <a:ext cx="3426313" cy="835840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25489">
              <a:spcBef>
                <a:spcPts val="118"/>
              </a:spcBef>
              <a:tabLst>
                <a:tab pos="2758160" algn="l"/>
              </a:tabLst>
            </a:pPr>
            <a:r>
              <a:rPr sz="3000" spc="-9" baseline="-46875" dirty="0">
                <a:latin typeface="Malgun Gothic"/>
                <a:cs typeface="Malgun Gothic"/>
              </a:rPr>
              <a:t>5	</a:t>
            </a:r>
            <a:r>
              <a:rPr sz="2000" spc="-6" dirty="0">
                <a:latin typeface="Malgun Gothic"/>
                <a:cs typeface="Malgun Gothic"/>
              </a:rPr>
              <a:t>6.2</a:t>
            </a:r>
            <a:endParaRPr sz="2000">
              <a:latin typeface="Malgun Gothic"/>
              <a:cs typeface="Malgun Gothic"/>
            </a:endParaRPr>
          </a:p>
          <a:p>
            <a:pPr marL="31486">
              <a:spcBef>
                <a:spcPts val="1611"/>
              </a:spcBef>
            </a:pPr>
            <a:r>
              <a:rPr sz="2000" spc="-12" dirty="0">
                <a:latin typeface="Malgun Gothic"/>
                <a:cs typeface="Malgun Gothic"/>
              </a:rPr>
              <a:t>4.07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39816" y="2817254"/>
            <a:ext cx="640553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2013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92194" y="2817254"/>
            <a:ext cx="640553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2014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44400" y="2817254"/>
            <a:ext cx="640553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2015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996779" y="2817254"/>
            <a:ext cx="640553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2016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48642" y="2817254"/>
            <a:ext cx="640553" cy="322879"/>
          </a:xfrm>
          <a:prstGeom prst="rect">
            <a:avLst/>
          </a:prstGeom>
        </p:spPr>
        <p:txBody>
          <a:bodyPr vert="horz" wrap="square" lIns="0" tIns="14956" rIns="0" bIns="0" rtlCol="0">
            <a:spAutoFit/>
          </a:bodyPr>
          <a:lstStyle/>
          <a:p>
            <a:pPr marL="15743">
              <a:spcBef>
                <a:spcPts val="118"/>
              </a:spcBef>
            </a:pPr>
            <a:r>
              <a:rPr sz="2000" spc="-6" dirty="0">
                <a:latin typeface="Malgun Gothic"/>
                <a:cs typeface="Malgun Gothic"/>
              </a:rPr>
              <a:t>2017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452108" y="2121326"/>
            <a:ext cx="1402338" cy="208067"/>
          </a:xfrm>
          <a:custGeom>
            <a:avLst/>
            <a:gdLst/>
            <a:ahLst/>
            <a:cxnLst/>
            <a:rect l="l" t="t" r="r" b="b"/>
            <a:pathLst>
              <a:path w="1035685" h="193039">
                <a:moveTo>
                  <a:pt x="79756" y="107822"/>
                </a:moveTo>
                <a:lnTo>
                  <a:pt x="0" y="161035"/>
                </a:lnTo>
                <a:lnTo>
                  <a:pt x="90424" y="192912"/>
                </a:lnTo>
                <a:lnTo>
                  <a:pt x="87096" y="166369"/>
                </a:lnTo>
                <a:lnTo>
                  <a:pt x="72643" y="166369"/>
                </a:lnTo>
                <a:lnTo>
                  <a:pt x="69087" y="137921"/>
                </a:lnTo>
                <a:lnTo>
                  <a:pt x="83307" y="136151"/>
                </a:lnTo>
                <a:lnTo>
                  <a:pt x="79756" y="107822"/>
                </a:lnTo>
                <a:close/>
              </a:path>
              <a:path w="1035685" h="193039">
                <a:moveTo>
                  <a:pt x="83307" y="136151"/>
                </a:moveTo>
                <a:lnTo>
                  <a:pt x="69087" y="137921"/>
                </a:lnTo>
                <a:lnTo>
                  <a:pt x="72643" y="166369"/>
                </a:lnTo>
                <a:lnTo>
                  <a:pt x="86873" y="164596"/>
                </a:lnTo>
                <a:lnTo>
                  <a:pt x="83307" y="136151"/>
                </a:lnTo>
                <a:close/>
              </a:path>
              <a:path w="1035685" h="193039">
                <a:moveTo>
                  <a:pt x="86873" y="164596"/>
                </a:moveTo>
                <a:lnTo>
                  <a:pt x="72643" y="166369"/>
                </a:lnTo>
                <a:lnTo>
                  <a:pt x="87096" y="166369"/>
                </a:lnTo>
                <a:lnTo>
                  <a:pt x="86873" y="164596"/>
                </a:lnTo>
                <a:close/>
              </a:path>
              <a:path w="1035685" h="193039">
                <a:moveTo>
                  <a:pt x="948655" y="28429"/>
                </a:moveTo>
                <a:lnTo>
                  <a:pt x="83307" y="136151"/>
                </a:lnTo>
                <a:lnTo>
                  <a:pt x="86873" y="164596"/>
                </a:lnTo>
                <a:lnTo>
                  <a:pt x="952165" y="56757"/>
                </a:lnTo>
                <a:lnTo>
                  <a:pt x="948655" y="28429"/>
                </a:lnTo>
                <a:close/>
              </a:path>
              <a:path w="1035685" h="193039">
                <a:moveTo>
                  <a:pt x="1020487" y="26669"/>
                </a:moveTo>
                <a:lnTo>
                  <a:pt x="962787" y="26669"/>
                </a:lnTo>
                <a:lnTo>
                  <a:pt x="966342" y="54990"/>
                </a:lnTo>
                <a:lnTo>
                  <a:pt x="952165" y="56757"/>
                </a:lnTo>
                <a:lnTo>
                  <a:pt x="955675" y="85089"/>
                </a:lnTo>
                <a:lnTo>
                  <a:pt x="1035558" y="32003"/>
                </a:lnTo>
                <a:lnTo>
                  <a:pt x="1020487" y="26669"/>
                </a:lnTo>
                <a:close/>
              </a:path>
              <a:path w="1035685" h="193039">
                <a:moveTo>
                  <a:pt x="962787" y="26669"/>
                </a:moveTo>
                <a:lnTo>
                  <a:pt x="948655" y="28429"/>
                </a:lnTo>
                <a:lnTo>
                  <a:pt x="952165" y="56757"/>
                </a:lnTo>
                <a:lnTo>
                  <a:pt x="966342" y="54990"/>
                </a:lnTo>
                <a:lnTo>
                  <a:pt x="962787" y="26669"/>
                </a:lnTo>
                <a:close/>
              </a:path>
              <a:path w="1035685" h="193039">
                <a:moveTo>
                  <a:pt x="945134" y="0"/>
                </a:moveTo>
                <a:lnTo>
                  <a:pt x="948655" y="28429"/>
                </a:lnTo>
                <a:lnTo>
                  <a:pt x="962787" y="26669"/>
                </a:lnTo>
                <a:lnTo>
                  <a:pt x="1020487" y="26669"/>
                </a:lnTo>
                <a:lnTo>
                  <a:pt x="945134" y="0"/>
                </a:lnTo>
                <a:close/>
              </a:path>
            </a:pathLst>
          </a:custGeom>
          <a:solidFill>
            <a:srgbClr val="BD4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854274" y="2121326"/>
            <a:ext cx="1402338" cy="208067"/>
          </a:xfrm>
          <a:custGeom>
            <a:avLst/>
            <a:gdLst/>
            <a:ahLst/>
            <a:cxnLst/>
            <a:rect l="l" t="t" r="r" b="b"/>
            <a:pathLst>
              <a:path w="1035685" h="193039">
                <a:moveTo>
                  <a:pt x="948557" y="164596"/>
                </a:moveTo>
                <a:lnTo>
                  <a:pt x="945006" y="192912"/>
                </a:lnTo>
                <a:lnTo>
                  <a:pt x="1020001" y="166369"/>
                </a:lnTo>
                <a:lnTo>
                  <a:pt x="962787" y="166369"/>
                </a:lnTo>
                <a:lnTo>
                  <a:pt x="948557" y="164596"/>
                </a:lnTo>
                <a:close/>
              </a:path>
              <a:path w="1035685" h="193039">
                <a:moveTo>
                  <a:pt x="952121" y="136167"/>
                </a:moveTo>
                <a:lnTo>
                  <a:pt x="948557" y="164596"/>
                </a:lnTo>
                <a:lnTo>
                  <a:pt x="962787" y="166369"/>
                </a:lnTo>
                <a:lnTo>
                  <a:pt x="966215" y="137921"/>
                </a:lnTo>
                <a:lnTo>
                  <a:pt x="952121" y="136167"/>
                </a:lnTo>
                <a:close/>
              </a:path>
              <a:path w="1035685" h="193039">
                <a:moveTo>
                  <a:pt x="955675" y="107822"/>
                </a:moveTo>
                <a:lnTo>
                  <a:pt x="952121" y="136167"/>
                </a:lnTo>
                <a:lnTo>
                  <a:pt x="966215" y="137921"/>
                </a:lnTo>
                <a:lnTo>
                  <a:pt x="962787" y="166369"/>
                </a:lnTo>
                <a:lnTo>
                  <a:pt x="1020001" y="166369"/>
                </a:lnTo>
                <a:lnTo>
                  <a:pt x="1035430" y="160908"/>
                </a:lnTo>
                <a:lnTo>
                  <a:pt x="955675" y="107822"/>
                </a:lnTo>
                <a:close/>
              </a:path>
              <a:path w="1035685" h="193039">
                <a:moveTo>
                  <a:pt x="86775" y="28429"/>
                </a:moveTo>
                <a:lnTo>
                  <a:pt x="83265" y="56757"/>
                </a:lnTo>
                <a:lnTo>
                  <a:pt x="948557" y="164596"/>
                </a:lnTo>
                <a:lnTo>
                  <a:pt x="952121" y="136167"/>
                </a:lnTo>
                <a:lnTo>
                  <a:pt x="86775" y="28429"/>
                </a:lnTo>
                <a:close/>
              </a:path>
              <a:path w="1035685" h="193039">
                <a:moveTo>
                  <a:pt x="90296" y="0"/>
                </a:moveTo>
                <a:lnTo>
                  <a:pt x="0" y="32003"/>
                </a:lnTo>
                <a:lnTo>
                  <a:pt x="79755" y="85089"/>
                </a:lnTo>
                <a:lnTo>
                  <a:pt x="83265" y="56757"/>
                </a:lnTo>
                <a:lnTo>
                  <a:pt x="69087" y="54990"/>
                </a:lnTo>
                <a:lnTo>
                  <a:pt x="72643" y="26669"/>
                </a:lnTo>
                <a:lnTo>
                  <a:pt x="86993" y="26669"/>
                </a:lnTo>
                <a:lnTo>
                  <a:pt x="90296" y="0"/>
                </a:lnTo>
                <a:close/>
              </a:path>
              <a:path w="1035685" h="193039">
                <a:moveTo>
                  <a:pt x="72643" y="26669"/>
                </a:moveTo>
                <a:lnTo>
                  <a:pt x="69087" y="54990"/>
                </a:lnTo>
                <a:lnTo>
                  <a:pt x="83265" y="56757"/>
                </a:lnTo>
                <a:lnTo>
                  <a:pt x="86775" y="28429"/>
                </a:lnTo>
                <a:lnTo>
                  <a:pt x="72643" y="26669"/>
                </a:lnTo>
                <a:close/>
              </a:path>
              <a:path w="1035685" h="193039">
                <a:moveTo>
                  <a:pt x="86993" y="26669"/>
                </a:moveTo>
                <a:lnTo>
                  <a:pt x="72643" y="26669"/>
                </a:lnTo>
                <a:lnTo>
                  <a:pt x="86775" y="28429"/>
                </a:lnTo>
                <a:lnTo>
                  <a:pt x="86993" y="26669"/>
                </a:lnTo>
                <a:close/>
              </a:path>
            </a:pathLst>
          </a:custGeom>
          <a:solidFill>
            <a:srgbClr val="BD4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349642" y="2184567"/>
            <a:ext cx="1496056" cy="151259"/>
          </a:xfrm>
          <a:custGeom>
            <a:avLst/>
            <a:gdLst/>
            <a:ahLst/>
            <a:cxnLst/>
            <a:rect l="l" t="t" r="r" b="b"/>
            <a:pathLst>
              <a:path w="1104900" h="140335">
                <a:moveTo>
                  <a:pt x="83058" y="54483"/>
                </a:moveTo>
                <a:lnTo>
                  <a:pt x="0" y="102235"/>
                </a:lnTo>
                <a:lnTo>
                  <a:pt x="88137" y="140081"/>
                </a:lnTo>
                <a:lnTo>
                  <a:pt x="86494" y="112395"/>
                </a:lnTo>
                <a:lnTo>
                  <a:pt x="72136" y="112395"/>
                </a:lnTo>
                <a:lnTo>
                  <a:pt x="70485" y="83820"/>
                </a:lnTo>
                <a:lnTo>
                  <a:pt x="84749" y="82987"/>
                </a:lnTo>
                <a:lnTo>
                  <a:pt x="83058" y="54483"/>
                </a:lnTo>
                <a:close/>
              </a:path>
              <a:path w="1104900" h="140335">
                <a:moveTo>
                  <a:pt x="84749" y="82987"/>
                </a:moveTo>
                <a:lnTo>
                  <a:pt x="70485" y="83820"/>
                </a:lnTo>
                <a:lnTo>
                  <a:pt x="72136" y="112395"/>
                </a:lnTo>
                <a:lnTo>
                  <a:pt x="86445" y="111559"/>
                </a:lnTo>
                <a:lnTo>
                  <a:pt x="84749" y="82987"/>
                </a:lnTo>
                <a:close/>
              </a:path>
              <a:path w="1104900" h="140335">
                <a:moveTo>
                  <a:pt x="86445" y="111559"/>
                </a:moveTo>
                <a:lnTo>
                  <a:pt x="72136" y="112395"/>
                </a:lnTo>
                <a:lnTo>
                  <a:pt x="86494" y="112395"/>
                </a:lnTo>
                <a:lnTo>
                  <a:pt x="86445" y="111559"/>
                </a:lnTo>
                <a:close/>
              </a:path>
              <a:path w="1104900" h="140335">
                <a:moveTo>
                  <a:pt x="1018073" y="28521"/>
                </a:moveTo>
                <a:lnTo>
                  <a:pt x="84749" y="82987"/>
                </a:lnTo>
                <a:lnTo>
                  <a:pt x="86445" y="111559"/>
                </a:lnTo>
                <a:lnTo>
                  <a:pt x="1019769" y="57093"/>
                </a:lnTo>
                <a:lnTo>
                  <a:pt x="1018073" y="28521"/>
                </a:lnTo>
                <a:close/>
              </a:path>
              <a:path w="1104900" h="140335">
                <a:moveTo>
                  <a:pt x="1080857" y="27686"/>
                </a:moveTo>
                <a:lnTo>
                  <a:pt x="1032383" y="27686"/>
                </a:lnTo>
                <a:lnTo>
                  <a:pt x="1034034" y="56261"/>
                </a:lnTo>
                <a:lnTo>
                  <a:pt x="1019769" y="57093"/>
                </a:lnTo>
                <a:lnTo>
                  <a:pt x="1021461" y="85598"/>
                </a:lnTo>
                <a:lnTo>
                  <a:pt x="1104519" y="37846"/>
                </a:lnTo>
                <a:lnTo>
                  <a:pt x="1080857" y="27686"/>
                </a:lnTo>
                <a:close/>
              </a:path>
              <a:path w="1104900" h="140335">
                <a:moveTo>
                  <a:pt x="1032383" y="27686"/>
                </a:moveTo>
                <a:lnTo>
                  <a:pt x="1018073" y="28521"/>
                </a:lnTo>
                <a:lnTo>
                  <a:pt x="1019769" y="57093"/>
                </a:lnTo>
                <a:lnTo>
                  <a:pt x="1034034" y="56261"/>
                </a:lnTo>
                <a:lnTo>
                  <a:pt x="1032383" y="27686"/>
                </a:lnTo>
                <a:close/>
              </a:path>
              <a:path w="1104900" h="140335">
                <a:moveTo>
                  <a:pt x="1016380" y="0"/>
                </a:moveTo>
                <a:lnTo>
                  <a:pt x="1018073" y="28521"/>
                </a:lnTo>
                <a:lnTo>
                  <a:pt x="1032383" y="27686"/>
                </a:lnTo>
                <a:lnTo>
                  <a:pt x="1080857" y="27686"/>
                </a:lnTo>
                <a:lnTo>
                  <a:pt x="1016380" y="0"/>
                </a:lnTo>
                <a:close/>
              </a:path>
            </a:pathLst>
          </a:custGeom>
          <a:solidFill>
            <a:srgbClr val="BD4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886578" y="2259032"/>
            <a:ext cx="1565700" cy="209436"/>
          </a:xfrm>
          <a:custGeom>
            <a:avLst/>
            <a:gdLst/>
            <a:ahLst/>
            <a:cxnLst/>
            <a:rect l="l" t="t" r="r" b="b"/>
            <a:pathLst>
              <a:path w="1156335" h="194310">
                <a:moveTo>
                  <a:pt x="80518" y="108712"/>
                </a:moveTo>
                <a:lnTo>
                  <a:pt x="0" y="160782"/>
                </a:lnTo>
                <a:lnTo>
                  <a:pt x="89916" y="193929"/>
                </a:lnTo>
                <a:lnTo>
                  <a:pt x="86960" y="167132"/>
                </a:lnTo>
                <a:lnTo>
                  <a:pt x="72517" y="167132"/>
                </a:lnTo>
                <a:lnTo>
                  <a:pt x="69469" y="138684"/>
                </a:lnTo>
                <a:lnTo>
                  <a:pt x="83650" y="137119"/>
                </a:lnTo>
                <a:lnTo>
                  <a:pt x="80518" y="108712"/>
                </a:lnTo>
                <a:close/>
              </a:path>
              <a:path w="1156335" h="194310">
                <a:moveTo>
                  <a:pt x="83650" y="137119"/>
                </a:moveTo>
                <a:lnTo>
                  <a:pt x="69469" y="138684"/>
                </a:lnTo>
                <a:lnTo>
                  <a:pt x="72517" y="167132"/>
                </a:lnTo>
                <a:lnTo>
                  <a:pt x="86787" y="165557"/>
                </a:lnTo>
                <a:lnTo>
                  <a:pt x="83650" y="137119"/>
                </a:lnTo>
                <a:close/>
              </a:path>
              <a:path w="1156335" h="194310">
                <a:moveTo>
                  <a:pt x="86787" y="165557"/>
                </a:moveTo>
                <a:lnTo>
                  <a:pt x="72517" y="167132"/>
                </a:lnTo>
                <a:lnTo>
                  <a:pt x="86960" y="167132"/>
                </a:lnTo>
                <a:lnTo>
                  <a:pt x="86787" y="165557"/>
                </a:lnTo>
                <a:close/>
              </a:path>
              <a:path w="1156335" h="194310">
                <a:moveTo>
                  <a:pt x="1069420" y="28371"/>
                </a:moveTo>
                <a:lnTo>
                  <a:pt x="83650" y="137119"/>
                </a:lnTo>
                <a:lnTo>
                  <a:pt x="86787" y="165557"/>
                </a:lnTo>
                <a:lnTo>
                  <a:pt x="1072557" y="56809"/>
                </a:lnTo>
                <a:lnTo>
                  <a:pt x="1069420" y="28371"/>
                </a:lnTo>
                <a:close/>
              </a:path>
              <a:path w="1156335" h="194310">
                <a:moveTo>
                  <a:pt x="1138982" y="26797"/>
                </a:moveTo>
                <a:lnTo>
                  <a:pt x="1083691" y="26797"/>
                </a:lnTo>
                <a:lnTo>
                  <a:pt x="1086739" y="55245"/>
                </a:lnTo>
                <a:lnTo>
                  <a:pt x="1072557" y="56809"/>
                </a:lnTo>
                <a:lnTo>
                  <a:pt x="1075690" y="85217"/>
                </a:lnTo>
                <a:lnTo>
                  <a:pt x="1156208" y="33147"/>
                </a:lnTo>
                <a:lnTo>
                  <a:pt x="1138982" y="26797"/>
                </a:lnTo>
                <a:close/>
              </a:path>
              <a:path w="1156335" h="194310">
                <a:moveTo>
                  <a:pt x="1083691" y="26797"/>
                </a:moveTo>
                <a:lnTo>
                  <a:pt x="1069420" y="28371"/>
                </a:lnTo>
                <a:lnTo>
                  <a:pt x="1072557" y="56809"/>
                </a:lnTo>
                <a:lnTo>
                  <a:pt x="1086739" y="55245"/>
                </a:lnTo>
                <a:lnTo>
                  <a:pt x="1083691" y="26797"/>
                </a:lnTo>
                <a:close/>
              </a:path>
              <a:path w="1156335" h="194310">
                <a:moveTo>
                  <a:pt x="1066292" y="0"/>
                </a:moveTo>
                <a:lnTo>
                  <a:pt x="1069420" y="28371"/>
                </a:lnTo>
                <a:lnTo>
                  <a:pt x="1083691" y="26797"/>
                </a:lnTo>
                <a:lnTo>
                  <a:pt x="1138982" y="26797"/>
                </a:lnTo>
                <a:lnTo>
                  <a:pt x="1066292" y="0"/>
                </a:lnTo>
                <a:close/>
              </a:path>
            </a:pathLst>
          </a:custGeom>
          <a:solidFill>
            <a:srgbClr val="BD4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497898" y="1986986"/>
            <a:ext cx="434200" cy="246729"/>
          </a:xfrm>
          <a:prstGeom prst="rect">
            <a:avLst/>
          </a:prstGeom>
        </p:spPr>
        <p:txBody>
          <a:bodyPr vert="horz" wrap="square" lIns="0" tIns="15743" rIns="0" bIns="0" rtlCol="0">
            <a:spAutoFit/>
          </a:bodyPr>
          <a:lstStyle/>
          <a:p>
            <a:pPr marL="15743">
              <a:spcBef>
                <a:spcPts val="124"/>
              </a:spcBef>
            </a:pPr>
            <a:r>
              <a:rPr sz="1500" spc="-6" dirty="0">
                <a:latin typeface="Malgun Gothic"/>
                <a:cs typeface="Malgun Gothic"/>
              </a:rPr>
              <a:t>35%</a:t>
            </a:r>
            <a:endParaRPr sz="1500">
              <a:latin typeface="Malgun Gothic"/>
              <a:cs typeface="Malgun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899033" y="1981155"/>
            <a:ext cx="434200" cy="246729"/>
          </a:xfrm>
          <a:prstGeom prst="rect">
            <a:avLst/>
          </a:prstGeom>
        </p:spPr>
        <p:txBody>
          <a:bodyPr vert="horz" wrap="square" lIns="0" tIns="15743" rIns="0" bIns="0" rtlCol="0">
            <a:spAutoFit/>
          </a:bodyPr>
          <a:lstStyle/>
          <a:p>
            <a:pPr marL="15743">
              <a:spcBef>
                <a:spcPts val="124"/>
              </a:spcBef>
            </a:pPr>
            <a:r>
              <a:rPr sz="1500" spc="-6" dirty="0">
                <a:latin typeface="Malgun Gothic"/>
                <a:cs typeface="Malgun Gothic"/>
              </a:rPr>
              <a:t>37%</a:t>
            </a:r>
            <a:endParaRPr sz="1500">
              <a:latin typeface="Malgun Gothic"/>
              <a:cs typeface="Malgun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388038" y="1981155"/>
            <a:ext cx="434200" cy="246729"/>
          </a:xfrm>
          <a:prstGeom prst="rect">
            <a:avLst/>
          </a:prstGeom>
        </p:spPr>
        <p:txBody>
          <a:bodyPr vert="horz" wrap="square" lIns="0" tIns="15743" rIns="0" bIns="0" rtlCol="0">
            <a:spAutoFit/>
          </a:bodyPr>
          <a:lstStyle/>
          <a:p>
            <a:pPr marL="15743">
              <a:spcBef>
                <a:spcPts val="124"/>
              </a:spcBef>
            </a:pPr>
            <a:r>
              <a:rPr sz="1500" spc="-6" dirty="0">
                <a:latin typeface="Malgun Gothic"/>
                <a:cs typeface="Malgun Gothic"/>
              </a:rPr>
              <a:t>20%</a:t>
            </a:r>
            <a:endParaRPr sz="1500">
              <a:latin typeface="Malgun Gothic"/>
              <a:cs typeface="Malgun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924850" y="1981155"/>
            <a:ext cx="434200" cy="246729"/>
          </a:xfrm>
          <a:prstGeom prst="rect">
            <a:avLst/>
          </a:prstGeom>
        </p:spPr>
        <p:txBody>
          <a:bodyPr vert="horz" wrap="square" lIns="0" tIns="15743" rIns="0" bIns="0" rtlCol="0">
            <a:spAutoFit/>
          </a:bodyPr>
          <a:lstStyle/>
          <a:p>
            <a:pPr marL="15743">
              <a:spcBef>
                <a:spcPts val="124"/>
              </a:spcBef>
            </a:pPr>
            <a:r>
              <a:rPr sz="1500" spc="-6" dirty="0">
                <a:latin typeface="Malgun Gothic"/>
                <a:cs typeface="Malgun Gothic"/>
              </a:rPr>
              <a:t>24%</a:t>
            </a:r>
            <a:endParaRPr sz="1500">
              <a:latin typeface="Malgun Gothic"/>
              <a:cs typeface="Malgun Gothic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845136" y="597142"/>
            <a:ext cx="5731444" cy="1125205"/>
          </a:xfrm>
          <a:custGeom>
            <a:avLst/>
            <a:gdLst/>
            <a:ahLst/>
            <a:cxnLst/>
            <a:rect l="l" t="t" r="r" b="b"/>
            <a:pathLst>
              <a:path w="4232910" h="1043939">
                <a:moveTo>
                  <a:pt x="4123919" y="6234"/>
                </a:moveTo>
                <a:lnTo>
                  <a:pt x="0" y="1006983"/>
                </a:lnTo>
                <a:lnTo>
                  <a:pt x="9017" y="1043939"/>
                </a:lnTo>
                <a:lnTo>
                  <a:pt x="4132971" y="43307"/>
                </a:lnTo>
                <a:lnTo>
                  <a:pt x="4160221" y="17073"/>
                </a:lnTo>
                <a:lnTo>
                  <a:pt x="4123919" y="6234"/>
                </a:lnTo>
                <a:close/>
              </a:path>
              <a:path w="4232910" h="1043939">
                <a:moveTo>
                  <a:pt x="4232880" y="0"/>
                </a:moveTo>
                <a:lnTo>
                  <a:pt x="4195056" y="0"/>
                </a:lnTo>
                <a:lnTo>
                  <a:pt x="4201541" y="26670"/>
                </a:lnTo>
                <a:lnTo>
                  <a:pt x="4132971" y="43307"/>
                </a:lnTo>
                <a:lnTo>
                  <a:pt x="4088384" y="86233"/>
                </a:lnTo>
                <a:lnTo>
                  <a:pt x="4084071" y="92422"/>
                </a:lnTo>
                <a:lnTo>
                  <a:pt x="4082557" y="99552"/>
                </a:lnTo>
                <a:lnTo>
                  <a:pt x="4083829" y="106753"/>
                </a:lnTo>
                <a:lnTo>
                  <a:pt x="4087876" y="113157"/>
                </a:lnTo>
                <a:lnTo>
                  <a:pt x="4094065" y="117415"/>
                </a:lnTo>
                <a:lnTo>
                  <a:pt x="4101195" y="118935"/>
                </a:lnTo>
                <a:lnTo>
                  <a:pt x="4108396" y="117693"/>
                </a:lnTo>
                <a:lnTo>
                  <a:pt x="4114800" y="113664"/>
                </a:lnTo>
                <a:lnTo>
                  <a:pt x="4232880" y="0"/>
                </a:lnTo>
                <a:close/>
              </a:path>
              <a:path w="4232910" h="1043939">
                <a:moveTo>
                  <a:pt x="4160221" y="17073"/>
                </a:moveTo>
                <a:lnTo>
                  <a:pt x="4132971" y="43307"/>
                </a:lnTo>
                <a:lnTo>
                  <a:pt x="4201541" y="26670"/>
                </a:lnTo>
                <a:lnTo>
                  <a:pt x="4201479" y="26415"/>
                </a:lnTo>
                <a:lnTo>
                  <a:pt x="4191507" y="26415"/>
                </a:lnTo>
                <a:lnTo>
                  <a:pt x="4160221" y="17073"/>
                </a:lnTo>
                <a:close/>
              </a:path>
              <a:path w="4232910" h="1043939">
                <a:moveTo>
                  <a:pt x="4185113" y="0"/>
                </a:moveTo>
                <a:lnTo>
                  <a:pt x="4177956" y="0"/>
                </a:lnTo>
                <a:lnTo>
                  <a:pt x="4160221" y="17073"/>
                </a:lnTo>
                <a:lnTo>
                  <a:pt x="4191507" y="26415"/>
                </a:lnTo>
                <a:lnTo>
                  <a:pt x="4185113" y="0"/>
                </a:lnTo>
                <a:close/>
              </a:path>
              <a:path w="4232910" h="1043939">
                <a:moveTo>
                  <a:pt x="4195056" y="0"/>
                </a:moveTo>
                <a:lnTo>
                  <a:pt x="4185113" y="0"/>
                </a:lnTo>
                <a:lnTo>
                  <a:pt x="4191507" y="26415"/>
                </a:lnTo>
                <a:lnTo>
                  <a:pt x="4201479" y="26415"/>
                </a:lnTo>
                <a:lnTo>
                  <a:pt x="4195056" y="0"/>
                </a:lnTo>
                <a:close/>
              </a:path>
              <a:path w="4232910" h="1043939">
                <a:moveTo>
                  <a:pt x="4149609" y="0"/>
                </a:moveTo>
                <a:lnTo>
                  <a:pt x="4103040" y="0"/>
                </a:lnTo>
                <a:lnTo>
                  <a:pt x="4123919" y="6234"/>
                </a:lnTo>
                <a:lnTo>
                  <a:pt x="4149609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302032" y="2296267"/>
            <a:ext cx="390350" cy="92398"/>
          </a:xfrm>
          <a:custGeom>
            <a:avLst/>
            <a:gdLst/>
            <a:ahLst/>
            <a:cxnLst/>
            <a:rect l="l" t="t" r="r" b="b"/>
            <a:pathLst>
              <a:path w="288290" h="85725">
                <a:moveTo>
                  <a:pt x="85725" y="0"/>
                </a:moveTo>
                <a:lnTo>
                  <a:pt x="0" y="42799"/>
                </a:lnTo>
                <a:lnTo>
                  <a:pt x="85725" y="85725"/>
                </a:lnTo>
                <a:lnTo>
                  <a:pt x="85725" y="57150"/>
                </a:lnTo>
                <a:lnTo>
                  <a:pt x="71373" y="57150"/>
                </a:lnTo>
                <a:lnTo>
                  <a:pt x="71373" y="28575"/>
                </a:lnTo>
                <a:lnTo>
                  <a:pt x="85725" y="28575"/>
                </a:lnTo>
                <a:lnTo>
                  <a:pt x="85725" y="0"/>
                </a:lnTo>
                <a:close/>
              </a:path>
              <a:path w="288290" h="85725">
                <a:moveTo>
                  <a:pt x="202310" y="0"/>
                </a:moveTo>
                <a:lnTo>
                  <a:pt x="202310" y="85725"/>
                </a:lnTo>
                <a:lnTo>
                  <a:pt x="259376" y="57150"/>
                </a:lnTo>
                <a:lnTo>
                  <a:pt x="216534" y="57150"/>
                </a:lnTo>
                <a:lnTo>
                  <a:pt x="216534" y="28575"/>
                </a:lnTo>
                <a:lnTo>
                  <a:pt x="259545" y="28575"/>
                </a:lnTo>
                <a:lnTo>
                  <a:pt x="202310" y="0"/>
                </a:lnTo>
                <a:close/>
              </a:path>
              <a:path w="288290" h="85725">
                <a:moveTo>
                  <a:pt x="85725" y="28575"/>
                </a:moveTo>
                <a:lnTo>
                  <a:pt x="71373" y="28575"/>
                </a:lnTo>
                <a:lnTo>
                  <a:pt x="71373" y="57150"/>
                </a:lnTo>
                <a:lnTo>
                  <a:pt x="85725" y="57150"/>
                </a:lnTo>
                <a:lnTo>
                  <a:pt x="85725" y="28575"/>
                </a:lnTo>
                <a:close/>
              </a:path>
              <a:path w="288290" h="85725">
                <a:moveTo>
                  <a:pt x="202310" y="28575"/>
                </a:moveTo>
                <a:lnTo>
                  <a:pt x="85725" y="28575"/>
                </a:lnTo>
                <a:lnTo>
                  <a:pt x="85725" y="57150"/>
                </a:lnTo>
                <a:lnTo>
                  <a:pt x="202310" y="57150"/>
                </a:lnTo>
                <a:lnTo>
                  <a:pt x="202310" y="28575"/>
                </a:lnTo>
                <a:close/>
              </a:path>
              <a:path w="288290" h="85725">
                <a:moveTo>
                  <a:pt x="259545" y="28575"/>
                </a:moveTo>
                <a:lnTo>
                  <a:pt x="216534" y="28575"/>
                </a:lnTo>
                <a:lnTo>
                  <a:pt x="216534" y="57150"/>
                </a:lnTo>
                <a:lnTo>
                  <a:pt x="259376" y="57150"/>
                </a:lnTo>
                <a:lnTo>
                  <a:pt x="288035" y="42799"/>
                </a:lnTo>
                <a:lnTo>
                  <a:pt x="259545" y="28575"/>
                </a:lnTo>
                <a:close/>
              </a:path>
            </a:pathLst>
          </a:custGeom>
          <a:solidFill>
            <a:srgbClr val="BD4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9909223" y="2219866"/>
            <a:ext cx="2001727" cy="292896"/>
          </a:xfrm>
          <a:prstGeom prst="rect">
            <a:avLst/>
          </a:prstGeom>
        </p:spPr>
        <p:txBody>
          <a:bodyPr vert="horz" wrap="square" lIns="0" tIns="15743" rIns="0" bIns="0" rtlCol="0">
            <a:spAutoFit/>
          </a:bodyPr>
          <a:lstStyle/>
          <a:p>
            <a:pPr marL="15743">
              <a:spcBef>
                <a:spcPts val="124"/>
              </a:spcBef>
            </a:pPr>
            <a:r>
              <a:rPr spc="-37" dirty="0">
                <a:latin typeface="Calibri"/>
                <a:cs typeface="Calibri"/>
              </a:rPr>
              <a:t>Tỷ </a:t>
            </a:r>
            <a:r>
              <a:rPr dirty="0">
                <a:latin typeface="Calibri"/>
                <a:cs typeface="Calibri"/>
              </a:rPr>
              <a:t>lệ </a:t>
            </a:r>
            <a:r>
              <a:rPr spc="-6" dirty="0">
                <a:latin typeface="Calibri"/>
                <a:cs typeface="Calibri"/>
              </a:rPr>
              <a:t>tăng</a:t>
            </a:r>
            <a:r>
              <a:rPr spc="-6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trưởng</a:t>
            </a:r>
          </a:p>
        </p:txBody>
      </p:sp>
      <p:sp>
        <p:nvSpPr>
          <p:cNvPr id="38" name="object 38"/>
          <p:cNvSpPr/>
          <p:nvPr/>
        </p:nvSpPr>
        <p:spPr>
          <a:xfrm>
            <a:off x="9303750" y="1643865"/>
            <a:ext cx="293193" cy="310732"/>
          </a:xfrm>
          <a:custGeom>
            <a:avLst/>
            <a:gdLst/>
            <a:ahLst/>
            <a:cxnLst/>
            <a:rect l="l" t="t" r="r" b="b"/>
            <a:pathLst>
              <a:path w="216534" h="288289">
                <a:moveTo>
                  <a:pt x="0" y="288036"/>
                </a:moveTo>
                <a:lnTo>
                  <a:pt x="216026" y="288036"/>
                </a:lnTo>
                <a:lnTo>
                  <a:pt x="216026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303750" y="1643865"/>
            <a:ext cx="293193" cy="310732"/>
          </a:xfrm>
          <a:custGeom>
            <a:avLst/>
            <a:gdLst/>
            <a:ahLst/>
            <a:cxnLst/>
            <a:rect l="l" t="t" r="r" b="b"/>
            <a:pathLst>
              <a:path w="216534" h="288289">
                <a:moveTo>
                  <a:pt x="0" y="288036"/>
                </a:moveTo>
                <a:lnTo>
                  <a:pt x="216026" y="288036"/>
                </a:lnTo>
                <a:lnTo>
                  <a:pt x="216026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9760994" y="1473773"/>
            <a:ext cx="2310274" cy="569895"/>
          </a:xfrm>
          <a:prstGeom prst="rect">
            <a:avLst/>
          </a:prstGeom>
        </p:spPr>
        <p:txBody>
          <a:bodyPr vert="horz" wrap="square" lIns="0" tIns="15743" rIns="0" bIns="0" rtlCol="0">
            <a:spAutoFit/>
          </a:bodyPr>
          <a:lstStyle/>
          <a:p>
            <a:pPr marL="15743" marR="6297">
              <a:spcBef>
                <a:spcPts val="124"/>
              </a:spcBef>
            </a:pPr>
            <a:r>
              <a:rPr dirty="0">
                <a:latin typeface="Calibri"/>
                <a:cs typeface="Calibri"/>
              </a:rPr>
              <a:t>Doanh thu bán lẻ</a:t>
            </a:r>
            <a:r>
              <a:rPr spc="-174" dirty="0">
                <a:latin typeface="Calibri"/>
                <a:cs typeface="Calibri"/>
              </a:rPr>
              <a:t> </a:t>
            </a:r>
            <a:r>
              <a:rPr spc="-6" dirty="0">
                <a:latin typeface="Calibri"/>
                <a:cs typeface="Calibri"/>
              </a:rPr>
              <a:t>TMĐT  </a:t>
            </a:r>
            <a:r>
              <a:rPr dirty="0">
                <a:latin typeface="Calibri"/>
                <a:cs typeface="Calibri"/>
              </a:rPr>
              <a:t>(tỷ</a:t>
            </a:r>
            <a:r>
              <a:rPr spc="-2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USD)</a:t>
            </a:r>
          </a:p>
        </p:txBody>
      </p:sp>
      <p:graphicFrame>
        <p:nvGraphicFramePr>
          <p:cNvPr id="41" name="object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668392"/>
              </p:ext>
            </p:extLst>
          </p:nvPr>
        </p:nvGraphicFramePr>
        <p:xfrm>
          <a:off x="270457" y="3559910"/>
          <a:ext cx="11726215" cy="31738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779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7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47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47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47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47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4471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997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2015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2016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2017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b="1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2018</a:t>
                      </a:r>
                      <a:endParaRPr sz="28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2019</a:t>
                      </a:r>
                      <a:endParaRPr sz="28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2020</a:t>
                      </a:r>
                      <a:endParaRPr sz="28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849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Số lượng người 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mua </a:t>
                      </a:r>
                      <a:r>
                        <a:rPr sz="2800" dirty="0">
                          <a:latin typeface="Calibri"/>
                          <a:cs typeface="Calibri"/>
                        </a:rPr>
                        <a:t>sắm </a:t>
                      </a:r>
                      <a:r>
                        <a:rPr sz="2800" dirty="0" err="1">
                          <a:latin typeface="Calibri"/>
                          <a:cs typeface="Calibri"/>
                        </a:rPr>
                        <a:t>trực</a:t>
                      </a:r>
                      <a:r>
                        <a:rPr sz="28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spc="-5" dirty="0" err="1">
                          <a:latin typeface="Calibri"/>
                          <a:cs typeface="Calibri"/>
                        </a:rPr>
                        <a:t>tuyến</a:t>
                      </a:r>
                      <a:r>
                        <a:rPr lang="en-US" sz="2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2800" spc="-5" dirty="0" err="1">
                          <a:latin typeface="Calibri"/>
                          <a:cs typeface="Calibri"/>
                        </a:rPr>
                        <a:t>triệu</a:t>
                      </a:r>
                      <a:r>
                        <a:rPr sz="2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dirty="0">
                          <a:latin typeface="Calibri"/>
                          <a:cs typeface="Calibri"/>
                        </a:rPr>
                        <a:t>người)</a:t>
                      </a:r>
                    </a:p>
                  </a:txBody>
                  <a:tcPr marL="0" marR="0" marT="376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30.3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32.7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33.6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39.9</a:t>
                      </a:r>
                      <a:endParaRPr sz="28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>
                          <a:latin typeface="Times New Roman"/>
                          <a:cs typeface="Times New Roman"/>
                        </a:rPr>
                        <a:t>44.8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>
                          <a:latin typeface="Times New Roman"/>
                          <a:cs typeface="Times New Roman"/>
                        </a:rPr>
                        <a:t>49.3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8495">
                <a:tc>
                  <a:txBody>
                    <a:bodyPr/>
                    <a:lstStyle/>
                    <a:p>
                      <a:pPr marL="91440" marR="8159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Mức tiêu </a:t>
                      </a:r>
                      <a:r>
                        <a:rPr sz="2800" spc="-10" dirty="0">
                          <a:latin typeface="Calibri"/>
                          <a:cs typeface="Calibri"/>
                        </a:rPr>
                        <a:t>dùng </a:t>
                      </a:r>
                      <a:r>
                        <a:rPr sz="2800" dirty="0">
                          <a:latin typeface="Calibri"/>
                          <a:cs typeface="Calibri"/>
                        </a:rPr>
                        <a:t>trực 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tuyến trung </a:t>
                      </a:r>
                      <a:r>
                        <a:rPr sz="2800" spc="-5" dirty="0" err="1">
                          <a:latin typeface="Calibri"/>
                          <a:cs typeface="Calibri"/>
                        </a:rPr>
                        <a:t>bình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 (USD)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76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160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170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186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202</a:t>
                      </a:r>
                      <a:endParaRPr sz="2800" b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225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240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97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% </a:t>
                      </a:r>
                      <a:r>
                        <a:rPr lang="en-US" sz="2800" spc="-35" dirty="0" err="1">
                          <a:latin typeface="Calibri"/>
                          <a:cs typeface="Calibri"/>
                        </a:rPr>
                        <a:t>t</a:t>
                      </a:r>
                      <a:r>
                        <a:rPr sz="2800" spc="-35" dirty="0" err="1">
                          <a:latin typeface="Calibri"/>
                          <a:cs typeface="Calibri"/>
                        </a:rPr>
                        <a:t>ổng</a:t>
                      </a:r>
                      <a:r>
                        <a:rPr sz="28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doanh thu bán</a:t>
                      </a:r>
                      <a:r>
                        <a:rPr sz="28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dirty="0">
                          <a:latin typeface="Calibri"/>
                          <a:cs typeface="Calibri"/>
                        </a:rPr>
                        <a:t>lẻ</a:t>
                      </a:r>
                    </a:p>
                  </a:txBody>
                  <a:tcPr marL="0" marR="0" marT="376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2.8%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3%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3.6%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4.2</a:t>
                      </a:r>
                      <a:r>
                        <a:rPr sz="2800" b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4.9%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5.5%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97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en-US" sz="2800" dirty="0" err="1">
                          <a:latin typeface="Calibri"/>
                          <a:cs typeface="Calibri"/>
                        </a:rPr>
                        <a:t>Tỷ</a:t>
                      </a:r>
                      <a:r>
                        <a:rPr lang="en-US" sz="28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sz="2800" baseline="0" dirty="0" err="1">
                          <a:latin typeface="Calibri"/>
                          <a:cs typeface="Calibri"/>
                        </a:rPr>
                        <a:t>lệ</a:t>
                      </a:r>
                      <a:r>
                        <a:rPr lang="en-US" sz="28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sz="2800" baseline="0" dirty="0" err="1">
                          <a:latin typeface="Calibri"/>
                          <a:cs typeface="Calibri"/>
                        </a:rPr>
                        <a:t>người</a:t>
                      </a:r>
                      <a:r>
                        <a:rPr lang="en-US" sz="28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sz="2800" baseline="0" dirty="0" err="1">
                          <a:latin typeface="Calibri"/>
                          <a:cs typeface="Calibri"/>
                        </a:rPr>
                        <a:t>dân</a:t>
                      </a:r>
                      <a:r>
                        <a:rPr lang="en-US" sz="28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sz="2800" baseline="0" dirty="0" err="1">
                          <a:latin typeface="Calibri"/>
                          <a:cs typeface="Calibri"/>
                        </a:rPr>
                        <a:t>sử</a:t>
                      </a:r>
                      <a:r>
                        <a:rPr lang="en-US" sz="28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sz="2800" baseline="0" dirty="0" err="1">
                          <a:latin typeface="Calibri"/>
                          <a:cs typeface="Calibri"/>
                        </a:rPr>
                        <a:t>dụng</a:t>
                      </a:r>
                      <a:r>
                        <a:rPr lang="en-US" sz="2800" baseline="0" dirty="0">
                          <a:latin typeface="Calibri"/>
                          <a:cs typeface="Calibri"/>
                        </a:rPr>
                        <a:t> internet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76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54.2%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58.1%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60%</a:t>
                      </a:r>
                      <a:endParaRPr sz="28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66%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lang="en-US" sz="2800" dirty="0">
                          <a:latin typeface="Calibri"/>
                          <a:cs typeface="Calibri"/>
                        </a:rPr>
                        <a:t>70%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36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189821" y="11027"/>
            <a:ext cx="5949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Thương</a:t>
            </a:r>
            <a:r>
              <a:rPr lang="en-US" sz="2800" dirty="0"/>
              <a:t> </a:t>
            </a:r>
            <a:r>
              <a:rPr lang="en-US" sz="2800" dirty="0" err="1"/>
              <a:t>mại</a:t>
            </a:r>
            <a:r>
              <a:rPr lang="en-US" sz="2800" dirty="0"/>
              <a:t> </a:t>
            </a:r>
            <a:r>
              <a:rPr lang="en-US" sz="2800" dirty="0" err="1"/>
              <a:t>điện</a:t>
            </a:r>
            <a:r>
              <a:rPr lang="en-US" sz="2800" dirty="0"/>
              <a:t> </a:t>
            </a:r>
            <a:r>
              <a:rPr lang="en-US" sz="2800" dirty="0" err="1"/>
              <a:t>tử</a:t>
            </a:r>
            <a:r>
              <a:rPr lang="en-US" sz="2800" dirty="0"/>
              <a:t> </a:t>
            </a:r>
            <a:r>
              <a:rPr lang="en-US" sz="2800" dirty="0" err="1"/>
              <a:t>Việt</a:t>
            </a:r>
            <a:r>
              <a:rPr lang="en-US" sz="2800" dirty="0"/>
              <a:t> Nam</a:t>
            </a:r>
          </a:p>
        </p:txBody>
      </p:sp>
    </p:spTree>
    <p:extLst>
      <p:ext uri="{BB962C8B-B14F-4D97-AF65-F5344CB8AC3E}">
        <p14:creationId xmlns:p14="http://schemas.microsoft.com/office/powerpoint/2010/main" val="3837941514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0072" y="0"/>
            <a:ext cx="0" cy="402446"/>
          </a:xfrm>
          <a:custGeom>
            <a:avLst/>
            <a:gdLst/>
            <a:ahLst/>
            <a:cxnLst/>
            <a:rect l="l" t="t" r="r" b="b"/>
            <a:pathLst>
              <a:path h="373380">
                <a:moveTo>
                  <a:pt x="0" y="0"/>
                </a:moveTo>
                <a:lnTo>
                  <a:pt x="0" y="372999"/>
                </a:lnTo>
              </a:path>
            </a:pathLst>
          </a:custGeom>
          <a:ln w="45718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20309" y="1844336"/>
            <a:ext cx="2998561" cy="5133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425058" y="1022951"/>
            <a:ext cx="3095289" cy="4757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21883" y="1762136"/>
            <a:ext cx="3611171" cy="514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12689" y="3409902"/>
            <a:ext cx="3045113" cy="4010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25059" y="2501335"/>
            <a:ext cx="3198465" cy="4337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721443" y="1022951"/>
            <a:ext cx="980175" cy="5064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377522" y="1680005"/>
            <a:ext cx="1925958" cy="52016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343130" y="2364435"/>
            <a:ext cx="2011938" cy="42434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71170" y="4965301"/>
            <a:ext cx="2476231" cy="53385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188366" y="4143957"/>
            <a:ext cx="2407447" cy="47910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291542" y="3240507"/>
            <a:ext cx="1874370" cy="54754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185737" y="5868750"/>
            <a:ext cx="722234" cy="56123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79411" y="4226143"/>
            <a:ext cx="3147289" cy="52958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44116" y="5211696"/>
            <a:ext cx="2493427" cy="3559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940940" y="6033028"/>
            <a:ext cx="2888937" cy="36387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36191" y="3158375"/>
            <a:ext cx="1650821" cy="6159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329839" y="4061921"/>
            <a:ext cx="2166702" cy="83956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37505" y="5156942"/>
            <a:ext cx="2940525" cy="53385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23486" y="5868765"/>
            <a:ext cx="2843321" cy="48413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463457" y="476653"/>
            <a:ext cx="1950032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180" y="0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25984" y="1100565"/>
            <a:ext cx="2269879" cy="62967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74339" y="2420011"/>
            <a:ext cx="2315734" cy="51104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TextBox 44"/>
          <p:cNvSpPr txBox="1"/>
          <p:nvPr/>
        </p:nvSpPr>
        <p:spPr>
          <a:xfrm>
            <a:off x="1189821" y="36763"/>
            <a:ext cx="860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trang</a:t>
            </a:r>
            <a:r>
              <a:rPr lang="en-US" sz="2800" dirty="0"/>
              <a:t> </a:t>
            </a:r>
            <a:r>
              <a:rPr lang="en-US" sz="2800" dirty="0" err="1"/>
              <a:t>thương</a:t>
            </a:r>
            <a:r>
              <a:rPr lang="en-US" sz="2800" dirty="0"/>
              <a:t> </a:t>
            </a:r>
            <a:r>
              <a:rPr lang="en-US" sz="2800" dirty="0" err="1"/>
              <a:t>mại</a:t>
            </a:r>
            <a:r>
              <a:rPr lang="en-US" sz="2800" dirty="0"/>
              <a:t> </a:t>
            </a:r>
            <a:r>
              <a:rPr lang="en-US" sz="2800" dirty="0" err="1"/>
              <a:t>điện</a:t>
            </a:r>
            <a:r>
              <a:rPr lang="en-US" sz="2800" dirty="0"/>
              <a:t> </a:t>
            </a:r>
            <a:r>
              <a:rPr lang="en-US" sz="2800" dirty="0" err="1"/>
              <a:t>tử</a:t>
            </a:r>
            <a:r>
              <a:rPr lang="en-US" sz="2800" dirty="0"/>
              <a:t> </a:t>
            </a:r>
            <a:r>
              <a:rPr lang="en-US" sz="2800" dirty="0" err="1"/>
              <a:t>lớn</a:t>
            </a:r>
            <a:r>
              <a:rPr lang="en-US" sz="2800" dirty="0"/>
              <a:t> </a:t>
            </a:r>
            <a:r>
              <a:rPr lang="en-US" sz="2800" dirty="0" err="1"/>
              <a:t>tại</a:t>
            </a:r>
            <a:r>
              <a:rPr lang="en-US" sz="2800" dirty="0"/>
              <a:t> </a:t>
            </a:r>
            <a:r>
              <a:rPr lang="en-US" sz="2800" dirty="0" err="1"/>
              <a:t>Việt</a:t>
            </a:r>
            <a:r>
              <a:rPr lang="en-US" sz="2800" dirty="0"/>
              <a:t> Nam</a:t>
            </a:r>
          </a:p>
        </p:txBody>
      </p:sp>
    </p:spTree>
    <p:extLst>
      <p:ext uri="{BB962C8B-B14F-4D97-AF65-F5344CB8AC3E}">
        <p14:creationId xmlns:p14="http://schemas.microsoft.com/office/powerpoint/2010/main" val="211001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ELEMENTWIZARD_ID" val="NumberBalls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ELEMENTWIZARD_ID" val="NumberBalls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ELEMENTWIZARD_ID" val="NumberBalls1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4944</TotalTime>
  <Words>2535</Words>
  <Application>Microsoft Office PowerPoint</Application>
  <PresentationFormat>Custom</PresentationFormat>
  <Paragraphs>435</Paragraphs>
  <Slides>36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Facet</vt:lpstr>
      <vt:lpstr>CHỈ SỐ NĂNG LỰC LOGISTICS VIỆT NAM (LPI)</vt:lpstr>
      <vt:lpstr>PowerPoint Presentation</vt:lpstr>
      <vt:lpstr>Sáu (6) tiêu chí xác định LPI quốc tế</vt:lpstr>
      <vt:lpstr>Chỉ số LPI của Việt Nam (Vietnam’ LPI)</vt:lpstr>
      <vt:lpstr>PowerPoint Presentation</vt:lpstr>
      <vt:lpstr>PowerPoint Presentation</vt:lpstr>
      <vt:lpstr>XU HƯỚNG PHÁT TRIỂN LOGISTICS</vt:lpstr>
      <vt:lpstr>PowerPoint Presentation</vt:lpstr>
      <vt:lpstr>PowerPoint Presentation</vt:lpstr>
      <vt:lpstr>Một số DN cung cấp dịch vụ logistics cho TMĐT</vt:lpstr>
      <vt:lpstr>IT TRONG LOGISTICS</vt:lpstr>
      <vt:lpstr>Công nghệ ứng dụng ở những khâu nào?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Tạo thuận lợi thương mại là gì?</vt:lpstr>
      <vt:lpstr>Nguyên tắc tạo thuận lợi thương mại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Quan điểm tổ chức không gian phát triển</vt:lpstr>
      <vt:lpstr>PowerPoint Presentation</vt:lpstr>
      <vt:lpstr>PowerPoint Presentation</vt:lpstr>
      <vt:lpstr>Dịch vụ</vt:lpstr>
      <vt:lpstr>PowerPoint Presentation</vt:lpstr>
      <vt:lpstr>VẤN ĐỀ ĐẶT RA CHO NHÀ NƯỚC VÀ DOANH NGHIỆP</vt:lpstr>
      <vt:lpstr>HỆ THỐNG LOGISTICS CỦA GIA LAI</vt:lpstr>
      <vt:lpstr>GỢI Ý VỀ CHÍNH SÁCH PHÁT TRIỂN LOGISTICS CHO GIA LAI TRONG BỐI CẢNH MỚI </vt:lpstr>
      <vt:lpstr>PowerPoint Presentation</vt:lpstr>
      <vt:lpstr>Tạo môi trường kinh doanh/hoạt động logistics</vt:lpstr>
      <vt:lpstr>TRÂN TRỌNG CÁM ƠN!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IT-NO42</dc:creator>
  <cp:lastModifiedBy>MyPC</cp:lastModifiedBy>
  <cp:revision>182</cp:revision>
  <cp:lastPrinted>2019-04-25T04:31:56Z</cp:lastPrinted>
  <dcterms:created xsi:type="dcterms:W3CDTF">2017-12-15T11:00:20Z</dcterms:created>
  <dcterms:modified xsi:type="dcterms:W3CDTF">2024-05-20T08:01:48Z</dcterms:modified>
</cp:coreProperties>
</file>