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notesSlides/notesSlide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5" r:id="rId1"/>
  </p:sldMasterIdLst>
  <p:notesMasterIdLst>
    <p:notesMasterId r:id="rId38"/>
  </p:notesMasterIdLst>
  <p:handoutMasterIdLst>
    <p:handoutMasterId r:id="rId39"/>
  </p:handoutMasterIdLst>
  <p:sldIdLst>
    <p:sldId id="530" r:id="rId2"/>
    <p:sldId id="701" r:id="rId3"/>
    <p:sldId id="704" r:id="rId4"/>
    <p:sldId id="705" r:id="rId5"/>
    <p:sldId id="571" r:id="rId6"/>
    <p:sldId id="572" r:id="rId7"/>
    <p:sldId id="573" r:id="rId8"/>
    <p:sldId id="574" r:id="rId9"/>
    <p:sldId id="575" r:id="rId10"/>
    <p:sldId id="579" r:id="rId11"/>
    <p:sldId id="580" r:id="rId12"/>
    <p:sldId id="581" r:id="rId13"/>
    <p:sldId id="582" r:id="rId14"/>
    <p:sldId id="583" r:id="rId15"/>
    <p:sldId id="584" r:id="rId16"/>
    <p:sldId id="585" r:id="rId17"/>
    <p:sldId id="576" r:id="rId18"/>
    <p:sldId id="577" r:id="rId19"/>
    <p:sldId id="445" r:id="rId20"/>
    <p:sldId id="586" r:id="rId21"/>
    <p:sldId id="587" r:id="rId22"/>
    <p:sldId id="588" r:id="rId23"/>
    <p:sldId id="589" r:id="rId24"/>
    <p:sldId id="590" r:id="rId25"/>
    <p:sldId id="592" r:id="rId26"/>
    <p:sldId id="680" r:id="rId27"/>
    <p:sldId id="595" r:id="rId28"/>
    <p:sldId id="619" r:id="rId29"/>
    <p:sldId id="689" r:id="rId30"/>
    <p:sldId id="551" r:id="rId31"/>
    <p:sldId id="692" r:id="rId32"/>
    <p:sldId id="700" r:id="rId33"/>
    <p:sldId id="695" r:id="rId34"/>
    <p:sldId id="694" r:id="rId35"/>
    <p:sldId id="615" r:id="rId36"/>
    <p:sldId id="616"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FFCCFF"/>
    <a:srgbClr val="FF9900"/>
    <a:srgbClr val="FE0ACA"/>
    <a:srgbClr val="00FF99"/>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29" autoAdjust="0"/>
    <p:restoredTop sz="94660"/>
  </p:normalViewPr>
  <p:slideViewPr>
    <p:cSldViewPr snapToGrid="0">
      <p:cViewPr>
        <p:scale>
          <a:sx n="64" d="100"/>
          <a:sy n="64" d="100"/>
        </p:scale>
        <p:origin x="-2418" y="-12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D8629B-7C57-4814-944F-36D10076A11D}" type="doc">
      <dgm:prSet loTypeId="urn:microsoft.com/office/officeart/2005/8/layout/hList6" loCatId="list" qsTypeId="urn:microsoft.com/office/officeart/2005/8/quickstyle/simple1" qsCatId="simple" csTypeId="urn:microsoft.com/office/officeart/2005/8/colors/accent0_2" csCatId="mainScheme" phldr="1"/>
      <dgm:spPr/>
      <dgm:t>
        <a:bodyPr/>
        <a:lstStyle/>
        <a:p>
          <a:endParaRPr lang="en-US"/>
        </a:p>
      </dgm:t>
    </dgm:pt>
    <dgm:pt modelId="{BA30E82B-3AEF-46D5-9F9F-6B5AECC92C01}">
      <dgm:prSet phldrT="[Text]"/>
      <dgm:spPr/>
      <dgm:t>
        <a:bodyPr/>
        <a:lstStyle/>
        <a:p>
          <a:r>
            <a:rPr lang="en-SG" dirty="0" err="1" smtClean="0"/>
            <a:t>Chuyên</a:t>
          </a:r>
          <a:r>
            <a:rPr lang="en-SG" dirty="0" smtClean="0"/>
            <a:t> </a:t>
          </a:r>
          <a:r>
            <a:rPr lang="en-SG" dirty="0" err="1" smtClean="0"/>
            <a:t>đề</a:t>
          </a:r>
          <a:r>
            <a:rPr lang="en-SG" dirty="0" smtClean="0"/>
            <a:t> 1: </a:t>
          </a:r>
          <a:r>
            <a:rPr lang="en-SG" dirty="0" err="1" smtClean="0"/>
            <a:t>Tổng</a:t>
          </a:r>
          <a:r>
            <a:rPr lang="en-SG" dirty="0" smtClean="0"/>
            <a:t> </a:t>
          </a:r>
          <a:r>
            <a:rPr lang="en-SG" dirty="0" err="1" smtClean="0"/>
            <a:t>quan</a:t>
          </a:r>
          <a:r>
            <a:rPr lang="en-SG" dirty="0" smtClean="0"/>
            <a:t> logistics</a:t>
          </a:r>
          <a:endParaRPr lang="en-US" dirty="0"/>
        </a:p>
      </dgm:t>
    </dgm:pt>
    <dgm:pt modelId="{8154309D-32A0-4FA2-89BD-701446EFB947}" type="parTrans" cxnId="{AA7EBC3B-5012-4F01-826F-26815D3F4A16}">
      <dgm:prSet/>
      <dgm:spPr/>
      <dgm:t>
        <a:bodyPr/>
        <a:lstStyle/>
        <a:p>
          <a:endParaRPr lang="en-US"/>
        </a:p>
      </dgm:t>
    </dgm:pt>
    <dgm:pt modelId="{5C0D79D8-50ED-48A4-9900-B6FB11C435D0}" type="sibTrans" cxnId="{AA7EBC3B-5012-4F01-826F-26815D3F4A16}">
      <dgm:prSet/>
      <dgm:spPr/>
      <dgm:t>
        <a:bodyPr/>
        <a:lstStyle/>
        <a:p>
          <a:endParaRPr lang="en-US"/>
        </a:p>
      </dgm:t>
    </dgm:pt>
    <dgm:pt modelId="{3A05A9DE-2A08-4AFF-922C-6F2314F94955}">
      <dgm:prSet phldrT="[Text]"/>
      <dgm:spPr/>
      <dgm:t>
        <a:bodyPr/>
        <a:lstStyle/>
        <a:p>
          <a:r>
            <a:rPr lang="en-SG" dirty="0" err="1" smtClean="0"/>
            <a:t>Bức</a:t>
          </a:r>
          <a:r>
            <a:rPr lang="en-SG" dirty="0" smtClean="0"/>
            <a:t> </a:t>
          </a:r>
          <a:r>
            <a:rPr lang="en-SG" dirty="0" err="1" smtClean="0"/>
            <a:t>tranh</a:t>
          </a:r>
          <a:r>
            <a:rPr lang="en-SG" dirty="0" smtClean="0"/>
            <a:t> </a:t>
          </a:r>
          <a:r>
            <a:rPr lang="en-SG" dirty="0" err="1" smtClean="0"/>
            <a:t>hội</a:t>
          </a:r>
          <a:r>
            <a:rPr lang="en-SG" dirty="0" smtClean="0"/>
            <a:t> </a:t>
          </a:r>
          <a:r>
            <a:rPr lang="en-SG" dirty="0" err="1" smtClean="0"/>
            <a:t>nhập</a:t>
          </a:r>
          <a:r>
            <a:rPr lang="en-SG" dirty="0" smtClean="0"/>
            <a:t> </a:t>
          </a:r>
          <a:r>
            <a:rPr lang="en-SG" dirty="0" err="1" smtClean="0"/>
            <a:t>quốc</a:t>
          </a:r>
          <a:r>
            <a:rPr lang="en-SG" dirty="0" smtClean="0"/>
            <a:t> </a:t>
          </a:r>
          <a:r>
            <a:rPr lang="en-SG" dirty="0" err="1" smtClean="0"/>
            <a:t>tế</a:t>
          </a:r>
          <a:r>
            <a:rPr lang="en-SG" dirty="0" smtClean="0"/>
            <a:t> </a:t>
          </a:r>
          <a:r>
            <a:rPr lang="en-SG" dirty="0" err="1" smtClean="0"/>
            <a:t>và</a:t>
          </a:r>
          <a:r>
            <a:rPr lang="en-SG" dirty="0" smtClean="0"/>
            <a:t> logistics </a:t>
          </a:r>
          <a:r>
            <a:rPr lang="en-SG" dirty="0" err="1" smtClean="0"/>
            <a:t>toàn</a:t>
          </a:r>
          <a:r>
            <a:rPr lang="en-SG" dirty="0" smtClean="0"/>
            <a:t> </a:t>
          </a:r>
          <a:r>
            <a:rPr lang="en-SG" dirty="0" err="1" smtClean="0"/>
            <a:t>cầu</a:t>
          </a:r>
          <a:endParaRPr lang="en-US" dirty="0"/>
        </a:p>
      </dgm:t>
    </dgm:pt>
    <dgm:pt modelId="{FA34F424-AFEB-4AEE-8543-6B3E1D180894}" type="parTrans" cxnId="{BF9E4B86-6A50-42B4-8402-C0556D075361}">
      <dgm:prSet/>
      <dgm:spPr/>
      <dgm:t>
        <a:bodyPr/>
        <a:lstStyle/>
        <a:p>
          <a:endParaRPr lang="en-US"/>
        </a:p>
      </dgm:t>
    </dgm:pt>
    <dgm:pt modelId="{01911671-5D9B-4EE5-A71D-4EB78898C77F}" type="sibTrans" cxnId="{BF9E4B86-6A50-42B4-8402-C0556D075361}">
      <dgm:prSet/>
      <dgm:spPr/>
      <dgm:t>
        <a:bodyPr/>
        <a:lstStyle/>
        <a:p>
          <a:endParaRPr lang="en-US"/>
        </a:p>
      </dgm:t>
    </dgm:pt>
    <dgm:pt modelId="{61721E7E-D973-463E-8635-19DCBE34E97D}">
      <dgm:prSet phldrT="[Text]"/>
      <dgm:spPr/>
      <dgm:t>
        <a:bodyPr/>
        <a:lstStyle/>
        <a:p>
          <a:r>
            <a:rPr lang="en-SG" dirty="0" err="1" smtClean="0"/>
            <a:t>Chuyên</a:t>
          </a:r>
          <a:r>
            <a:rPr lang="en-SG" dirty="0" smtClean="0"/>
            <a:t> </a:t>
          </a:r>
          <a:r>
            <a:rPr lang="en-SG" dirty="0" err="1" smtClean="0"/>
            <a:t>đề</a:t>
          </a:r>
          <a:r>
            <a:rPr lang="en-SG" dirty="0" smtClean="0"/>
            <a:t> 2: </a:t>
          </a:r>
          <a:r>
            <a:rPr lang="en-SG" dirty="0" err="1" smtClean="0"/>
            <a:t>Phát</a:t>
          </a:r>
          <a:r>
            <a:rPr lang="en-SG" dirty="0" smtClean="0"/>
            <a:t> </a:t>
          </a:r>
          <a:r>
            <a:rPr lang="en-SG" dirty="0" err="1" smtClean="0"/>
            <a:t>triển</a:t>
          </a:r>
          <a:r>
            <a:rPr lang="en-SG" dirty="0" smtClean="0"/>
            <a:t> </a:t>
          </a:r>
          <a:r>
            <a:rPr lang="en-SG" dirty="0" err="1" smtClean="0"/>
            <a:t>hành</a:t>
          </a:r>
          <a:r>
            <a:rPr lang="en-SG" dirty="0" smtClean="0"/>
            <a:t> </a:t>
          </a:r>
          <a:r>
            <a:rPr lang="en-SG" dirty="0" err="1" smtClean="0"/>
            <a:t>lang</a:t>
          </a:r>
          <a:r>
            <a:rPr lang="en-SG" dirty="0" smtClean="0"/>
            <a:t> </a:t>
          </a:r>
          <a:r>
            <a:rPr lang="en-SG" dirty="0" err="1" smtClean="0"/>
            <a:t>kinh</a:t>
          </a:r>
          <a:r>
            <a:rPr lang="en-SG" dirty="0" smtClean="0"/>
            <a:t> </a:t>
          </a:r>
          <a:r>
            <a:rPr lang="en-SG" dirty="0" err="1" smtClean="0"/>
            <a:t>tế</a:t>
          </a:r>
          <a:r>
            <a:rPr lang="en-SG" dirty="0" smtClean="0"/>
            <a:t> </a:t>
          </a:r>
          <a:r>
            <a:rPr lang="en-SG" dirty="0" err="1" smtClean="0"/>
            <a:t>và</a:t>
          </a:r>
          <a:r>
            <a:rPr lang="en-SG" dirty="0" smtClean="0"/>
            <a:t> </a:t>
          </a:r>
          <a:r>
            <a:rPr lang="en-SG" dirty="0" err="1" smtClean="0"/>
            <a:t>liên</a:t>
          </a:r>
          <a:r>
            <a:rPr lang="en-SG" dirty="0" smtClean="0"/>
            <a:t> </a:t>
          </a:r>
          <a:r>
            <a:rPr lang="en-SG" dirty="0" err="1" smtClean="0"/>
            <a:t>kết</a:t>
          </a:r>
          <a:r>
            <a:rPr lang="en-SG" dirty="0" smtClean="0"/>
            <a:t> </a:t>
          </a:r>
          <a:r>
            <a:rPr lang="en-SG" dirty="0" err="1" smtClean="0"/>
            <a:t>vùng</a:t>
          </a:r>
          <a:r>
            <a:rPr lang="en-SG" dirty="0" smtClean="0"/>
            <a:t> </a:t>
          </a:r>
          <a:endParaRPr lang="en-US" dirty="0"/>
        </a:p>
      </dgm:t>
    </dgm:pt>
    <dgm:pt modelId="{33CAAC85-926B-44C4-980E-2F92DB47741C}" type="parTrans" cxnId="{5E156D28-060D-4437-984B-887AC228E590}">
      <dgm:prSet/>
      <dgm:spPr/>
      <dgm:t>
        <a:bodyPr/>
        <a:lstStyle/>
        <a:p>
          <a:endParaRPr lang="en-US"/>
        </a:p>
      </dgm:t>
    </dgm:pt>
    <dgm:pt modelId="{248BFD8B-4E3E-4171-9E52-C3A71B3AA050}" type="sibTrans" cxnId="{5E156D28-060D-4437-984B-887AC228E590}">
      <dgm:prSet/>
      <dgm:spPr/>
      <dgm:t>
        <a:bodyPr/>
        <a:lstStyle/>
        <a:p>
          <a:endParaRPr lang="en-US"/>
        </a:p>
      </dgm:t>
    </dgm:pt>
    <dgm:pt modelId="{39E16072-9EA8-4E05-AF0C-8C9576FE108F}">
      <dgm:prSet phldrT="[Text]"/>
      <dgm:spPr/>
      <dgm:t>
        <a:bodyPr/>
        <a:lstStyle/>
        <a:p>
          <a:r>
            <a:rPr lang="en-SG" dirty="0" err="1" smtClean="0"/>
            <a:t>Quy</a:t>
          </a:r>
          <a:r>
            <a:rPr lang="en-SG" dirty="0" smtClean="0"/>
            <a:t> </a:t>
          </a:r>
          <a:r>
            <a:rPr lang="en-SG" dirty="0" err="1" smtClean="0"/>
            <a:t>hoạch</a:t>
          </a:r>
          <a:r>
            <a:rPr lang="en-SG" dirty="0" smtClean="0"/>
            <a:t> </a:t>
          </a:r>
          <a:r>
            <a:rPr lang="en-SG" dirty="0" err="1" smtClean="0"/>
            <a:t>tổng</a:t>
          </a:r>
          <a:r>
            <a:rPr lang="en-SG" dirty="0" smtClean="0"/>
            <a:t> </a:t>
          </a:r>
          <a:r>
            <a:rPr lang="en-SG" dirty="0" err="1" smtClean="0"/>
            <a:t>thể</a:t>
          </a:r>
          <a:r>
            <a:rPr lang="en-SG" dirty="0" smtClean="0"/>
            <a:t> </a:t>
          </a:r>
          <a:r>
            <a:rPr lang="en-SG" dirty="0" err="1" smtClean="0"/>
            <a:t>quốc</a:t>
          </a:r>
          <a:r>
            <a:rPr lang="en-SG" dirty="0" smtClean="0"/>
            <a:t> </a:t>
          </a:r>
          <a:r>
            <a:rPr lang="en-SG" dirty="0" err="1" smtClean="0"/>
            <a:t>gia</a:t>
          </a:r>
          <a:r>
            <a:rPr lang="en-SG" dirty="0" smtClean="0"/>
            <a:t> </a:t>
          </a:r>
          <a:r>
            <a:rPr lang="en-SG" dirty="0" err="1" smtClean="0"/>
            <a:t>và</a:t>
          </a:r>
          <a:r>
            <a:rPr lang="en-SG" dirty="0" smtClean="0"/>
            <a:t> </a:t>
          </a:r>
          <a:r>
            <a:rPr lang="en-SG" dirty="0" err="1" smtClean="0"/>
            <a:t>hành</a:t>
          </a:r>
          <a:r>
            <a:rPr lang="en-SG" dirty="0" smtClean="0"/>
            <a:t> </a:t>
          </a:r>
          <a:r>
            <a:rPr lang="en-SG" dirty="0" err="1" smtClean="0"/>
            <a:t>lang</a:t>
          </a:r>
          <a:r>
            <a:rPr lang="en-SG" dirty="0" smtClean="0"/>
            <a:t> </a:t>
          </a:r>
          <a:r>
            <a:rPr lang="en-SG" dirty="0" err="1" smtClean="0"/>
            <a:t>kinh</a:t>
          </a:r>
          <a:r>
            <a:rPr lang="en-SG" dirty="0" smtClean="0"/>
            <a:t> </a:t>
          </a:r>
          <a:r>
            <a:rPr lang="en-SG" dirty="0" err="1" smtClean="0"/>
            <a:t>tế</a:t>
          </a:r>
          <a:endParaRPr lang="en-US" dirty="0"/>
        </a:p>
      </dgm:t>
    </dgm:pt>
    <dgm:pt modelId="{1E3048E6-F636-4536-AFEB-1BD771A281D1}" type="parTrans" cxnId="{984CFA7C-3CED-449F-8EE5-5A65DF8EBBEA}">
      <dgm:prSet/>
      <dgm:spPr/>
      <dgm:t>
        <a:bodyPr/>
        <a:lstStyle/>
        <a:p>
          <a:endParaRPr lang="en-US"/>
        </a:p>
      </dgm:t>
    </dgm:pt>
    <dgm:pt modelId="{2F3C74DC-5F20-479B-993B-AABA20A1D96F}" type="sibTrans" cxnId="{984CFA7C-3CED-449F-8EE5-5A65DF8EBBEA}">
      <dgm:prSet/>
      <dgm:spPr/>
      <dgm:t>
        <a:bodyPr/>
        <a:lstStyle/>
        <a:p>
          <a:endParaRPr lang="en-US"/>
        </a:p>
      </dgm:t>
    </dgm:pt>
    <dgm:pt modelId="{2CABA229-B163-4569-973E-047DEF3BA108}">
      <dgm:prSet phldrT="[Text]"/>
      <dgm:spPr/>
      <dgm:t>
        <a:bodyPr/>
        <a:lstStyle/>
        <a:p>
          <a:r>
            <a:rPr lang="en-SG" dirty="0" err="1" smtClean="0"/>
            <a:t>Toàn</a:t>
          </a:r>
          <a:r>
            <a:rPr lang="en-SG" dirty="0" smtClean="0"/>
            <a:t> </a:t>
          </a:r>
          <a:r>
            <a:rPr lang="en-SG" dirty="0" err="1" smtClean="0"/>
            <a:t>cảnh</a:t>
          </a:r>
          <a:r>
            <a:rPr lang="en-SG" dirty="0" smtClean="0"/>
            <a:t> </a:t>
          </a:r>
          <a:r>
            <a:rPr lang="en-SG" dirty="0" err="1" smtClean="0"/>
            <a:t>hệ</a:t>
          </a:r>
          <a:r>
            <a:rPr lang="en-SG" dirty="0" smtClean="0"/>
            <a:t> </a:t>
          </a:r>
          <a:r>
            <a:rPr lang="en-SG" dirty="0" err="1" smtClean="0"/>
            <a:t>thống</a:t>
          </a:r>
          <a:r>
            <a:rPr lang="en-SG" dirty="0" smtClean="0"/>
            <a:t> logistics </a:t>
          </a:r>
          <a:r>
            <a:rPr lang="en-SG" dirty="0" err="1" smtClean="0"/>
            <a:t>Việt</a:t>
          </a:r>
          <a:r>
            <a:rPr lang="en-SG" dirty="0" smtClean="0"/>
            <a:t> Nam</a:t>
          </a:r>
          <a:endParaRPr lang="en-US" dirty="0"/>
        </a:p>
      </dgm:t>
    </dgm:pt>
    <dgm:pt modelId="{2721F35F-DAF1-4D79-85BB-CC32551E2803}" type="parTrans" cxnId="{9B78F9C3-319A-4878-A027-954FE635F127}">
      <dgm:prSet/>
      <dgm:spPr/>
      <dgm:t>
        <a:bodyPr/>
        <a:lstStyle/>
        <a:p>
          <a:endParaRPr lang="en-US"/>
        </a:p>
      </dgm:t>
    </dgm:pt>
    <dgm:pt modelId="{0643B160-F252-4354-BAA9-9D0AE844F403}" type="sibTrans" cxnId="{9B78F9C3-319A-4878-A027-954FE635F127}">
      <dgm:prSet/>
      <dgm:spPr/>
      <dgm:t>
        <a:bodyPr/>
        <a:lstStyle/>
        <a:p>
          <a:endParaRPr lang="en-US"/>
        </a:p>
      </dgm:t>
    </dgm:pt>
    <dgm:pt modelId="{135983F2-6C62-47D1-9D99-391B36E578FF}">
      <dgm:prSet phldrT="[Text]"/>
      <dgm:spPr/>
      <dgm:t>
        <a:bodyPr/>
        <a:lstStyle/>
        <a:p>
          <a:r>
            <a:rPr lang="en-SG" dirty="0" err="1" smtClean="0"/>
            <a:t>Phát</a:t>
          </a:r>
          <a:r>
            <a:rPr lang="en-SG" dirty="0" smtClean="0"/>
            <a:t> </a:t>
          </a:r>
          <a:r>
            <a:rPr lang="en-SG" dirty="0" err="1" smtClean="0"/>
            <a:t>triển</a:t>
          </a:r>
          <a:r>
            <a:rPr lang="en-SG" dirty="0" smtClean="0"/>
            <a:t> </a:t>
          </a:r>
          <a:r>
            <a:rPr lang="en-SG" dirty="0" err="1" smtClean="0"/>
            <a:t>liên</a:t>
          </a:r>
          <a:r>
            <a:rPr lang="en-SG" dirty="0" smtClean="0"/>
            <a:t> </a:t>
          </a:r>
          <a:r>
            <a:rPr lang="en-SG" dirty="0" err="1" smtClean="0"/>
            <a:t>kết</a:t>
          </a:r>
          <a:r>
            <a:rPr lang="en-SG" dirty="0" smtClean="0"/>
            <a:t> </a:t>
          </a:r>
          <a:r>
            <a:rPr lang="en-SG" dirty="0" err="1" smtClean="0"/>
            <a:t>vùng</a:t>
          </a:r>
          <a:endParaRPr lang="en-US" dirty="0"/>
        </a:p>
      </dgm:t>
    </dgm:pt>
    <dgm:pt modelId="{5DE3E422-527A-4539-928B-4DE09E409EB5}" type="parTrans" cxnId="{7E346877-7473-476C-996A-C88566368DA2}">
      <dgm:prSet/>
      <dgm:spPr/>
      <dgm:t>
        <a:bodyPr/>
        <a:lstStyle/>
        <a:p>
          <a:endParaRPr lang="en-US"/>
        </a:p>
      </dgm:t>
    </dgm:pt>
    <dgm:pt modelId="{FDA35A90-8AAF-426C-931B-C8227F91BD86}" type="sibTrans" cxnId="{7E346877-7473-476C-996A-C88566368DA2}">
      <dgm:prSet/>
      <dgm:spPr/>
      <dgm:t>
        <a:bodyPr/>
        <a:lstStyle/>
        <a:p>
          <a:endParaRPr lang="en-US"/>
        </a:p>
      </dgm:t>
    </dgm:pt>
    <dgm:pt modelId="{DAA45B3A-0475-4E44-8EB2-657C5EAA6267}">
      <dgm:prSet phldrT="[Text]"/>
      <dgm:spPr/>
      <dgm:t>
        <a:bodyPr/>
        <a:lstStyle/>
        <a:p>
          <a:r>
            <a:rPr lang="en-SG" dirty="0" err="1" smtClean="0"/>
            <a:t>Phát</a:t>
          </a:r>
          <a:r>
            <a:rPr lang="en-SG" dirty="0" smtClean="0"/>
            <a:t> </a:t>
          </a:r>
          <a:r>
            <a:rPr lang="en-SG" dirty="0" err="1" smtClean="0"/>
            <a:t>triển</a:t>
          </a:r>
          <a:r>
            <a:rPr lang="en-SG" dirty="0" smtClean="0"/>
            <a:t> </a:t>
          </a:r>
          <a:r>
            <a:rPr lang="en-SG" dirty="0" err="1" smtClean="0"/>
            <a:t>hệ</a:t>
          </a:r>
          <a:r>
            <a:rPr lang="en-SG" dirty="0" smtClean="0"/>
            <a:t> </a:t>
          </a:r>
          <a:r>
            <a:rPr lang="en-SG" dirty="0" err="1" smtClean="0"/>
            <a:t>thống</a:t>
          </a:r>
          <a:r>
            <a:rPr lang="en-SG" dirty="0" smtClean="0"/>
            <a:t> logistics </a:t>
          </a:r>
          <a:r>
            <a:rPr lang="en-SG" dirty="0" err="1" smtClean="0"/>
            <a:t>của</a:t>
          </a:r>
          <a:r>
            <a:rPr lang="en-SG" dirty="0" smtClean="0"/>
            <a:t> Gia Lai </a:t>
          </a:r>
          <a:r>
            <a:rPr lang="en-SG" dirty="0" err="1" smtClean="0"/>
            <a:t>nhằm</a:t>
          </a:r>
          <a:r>
            <a:rPr lang="en-SG" dirty="0" smtClean="0"/>
            <a:t> </a:t>
          </a:r>
          <a:r>
            <a:rPr lang="en-SG" dirty="0" err="1" smtClean="0"/>
            <a:t>phát</a:t>
          </a:r>
          <a:r>
            <a:rPr lang="en-SG" dirty="0" smtClean="0"/>
            <a:t> </a:t>
          </a:r>
          <a:r>
            <a:rPr lang="en-SG" dirty="0" err="1" smtClean="0"/>
            <a:t>triển</a:t>
          </a:r>
          <a:r>
            <a:rPr lang="en-SG" dirty="0" smtClean="0"/>
            <a:t> </a:t>
          </a:r>
          <a:r>
            <a:rPr lang="en-SG" dirty="0" err="1" smtClean="0"/>
            <a:t>hành</a:t>
          </a:r>
          <a:r>
            <a:rPr lang="en-SG" dirty="0" smtClean="0"/>
            <a:t> </a:t>
          </a:r>
          <a:r>
            <a:rPr lang="en-SG" dirty="0" err="1" smtClean="0"/>
            <a:t>lang</a:t>
          </a:r>
          <a:r>
            <a:rPr lang="en-SG" dirty="0" smtClean="0"/>
            <a:t> </a:t>
          </a:r>
          <a:r>
            <a:rPr lang="en-SG" dirty="0" err="1" smtClean="0"/>
            <a:t>kinh</a:t>
          </a:r>
          <a:r>
            <a:rPr lang="en-SG" dirty="0" smtClean="0"/>
            <a:t> </a:t>
          </a:r>
          <a:r>
            <a:rPr lang="en-SG" dirty="0" err="1" smtClean="0"/>
            <a:t>tế</a:t>
          </a:r>
          <a:r>
            <a:rPr lang="en-SG" dirty="0" smtClean="0"/>
            <a:t> </a:t>
          </a:r>
          <a:r>
            <a:rPr lang="en-SG" dirty="0" err="1" smtClean="0"/>
            <a:t>và</a:t>
          </a:r>
          <a:r>
            <a:rPr lang="en-SG" dirty="0" smtClean="0"/>
            <a:t> </a:t>
          </a:r>
          <a:r>
            <a:rPr lang="en-SG" dirty="0" err="1" smtClean="0"/>
            <a:t>liên</a:t>
          </a:r>
          <a:r>
            <a:rPr lang="en-SG" dirty="0" smtClean="0"/>
            <a:t> </a:t>
          </a:r>
          <a:r>
            <a:rPr lang="en-SG" dirty="0" err="1" smtClean="0"/>
            <a:t>kết</a:t>
          </a:r>
          <a:r>
            <a:rPr lang="en-SG" dirty="0" smtClean="0"/>
            <a:t> </a:t>
          </a:r>
          <a:r>
            <a:rPr lang="en-SG" dirty="0" err="1" smtClean="0"/>
            <a:t>vùng</a:t>
          </a:r>
          <a:endParaRPr lang="en-US" dirty="0"/>
        </a:p>
      </dgm:t>
    </dgm:pt>
    <dgm:pt modelId="{5411B02A-DBAD-4602-9B8B-B158A942F26C}" type="parTrans" cxnId="{34B87C62-9394-4F8B-B273-0E6A40A38F79}">
      <dgm:prSet/>
      <dgm:spPr/>
      <dgm:t>
        <a:bodyPr/>
        <a:lstStyle/>
        <a:p>
          <a:endParaRPr lang="en-US"/>
        </a:p>
      </dgm:t>
    </dgm:pt>
    <dgm:pt modelId="{EA00F8FD-088A-4478-A9C8-37E4AF0824E6}" type="sibTrans" cxnId="{34B87C62-9394-4F8B-B273-0E6A40A38F79}">
      <dgm:prSet/>
      <dgm:spPr/>
      <dgm:t>
        <a:bodyPr/>
        <a:lstStyle/>
        <a:p>
          <a:endParaRPr lang="en-US"/>
        </a:p>
      </dgm:t>
    </dgm:pt>
    <dgm:pt modelId="{28FDB59B-2D20-495A-892D-0173C9066F5E}" type="pres">
      <dgm:prSet presAssocID="{0FD8629B-7C57-4814-944F-36D10076A11D}" presName="Name0" presStyleCnt="0">
        <dgm:presLayoutVars>
          <dgm:dir/>
          <dgm:resizeHandles val="exact"/>
        </dgm:presLayoutVars>
      </dgm:prSet>
      <dgm:spPr/>
      <dgm:t>
        <a:bodyPr/>
        <a:lstStyle/>
        <a:p>
          <a:endParaRPr lang="en-US"/>
        </a:p>
      </dgm:t>
    </dgm:pt>
    <dgm:pt modelId="{49A305C8-6658-43DE-B8D6-812D52AF688C}" type="pres">
      <dgm:prSet presAssocID="{BA30E82B-3AEF-46D5-9F9F-6B5AECC92C01}" presName="node" presStyleLbl="node1" presStyleIdx="0" presStyleCnt="2">
        <dgm:presLayoutVars>
          <dgm:bulletEnabled val="1"/>
        </dgm:presLayoutVars>
      </dgm:prSet>
      <dgm:spPr/>
      <dgm:t>
        <a:bodyPr/>
        <a:lstStyle/>
        <a:p>
          <a:endParaRPr lang="en-US"/>
        </a:p>
      </dgm:t>
    </dgm:pt>
    <dgm:pt modelId="{24CB1E0C-5A68-445C-A8B7-E80D8BB5221C}" type="pres">
      <dgm:prSet presAssocID="{5C0D79D8-50ED-48A4-9900-B6FB11C435D0}" presName="sibTrans" presStyleCnt="0"/>
      <dgm:spPr/>
      <dgm:t>
        <a:bodyPr/>
        <a:lstStyle/>
        <a:p>
          <a:endParaRPr lang="en-US"/>
        </a:p>
      </dgm:t>
    </dgm:pt>
    <dgm:pt modelId="{3E80C832-2623-439F-8CC0-5708FFEAFF2E}" type="pres">
      <dgm:prSet presAssocID="{61721E7E-D973-463E-8635-19DCBE34E97D}" presName="node" presStyleLbl="node1" presStyleIdx="1" presStyleCnt="2">
        <dgm:presLayoutVars>
          <dgm:bulletEnabled val="1"/>
        </dgm:presLayoutVars>
      </dgm:prSet>
      <dgm:spPr/>
      <dgm:t>
        <a:bodyPr/>
        <a:lstStyle/>
        <a:p>
          <a:endParaRPr lang="en-US"/>
        </a:p>
      </dgm:t>
    </dgm:pt>
  </dgm:ptLst>
  <dgm:cxnLst>
    <dgm:cxn modelId="{984CFA7C-3CED-449F-8EE5-5A65DF8EBBEA}" srcId="{61721E7E-D973-463E-8635-19DCBE34E97D}" destId="{39E16072-9EA8-4E05-AF0C-8C9576FE108F}" srcOrd="0" destOrd="0" parTransId="{1E3048E6-F636-4536-AFEB-1BD771A281D1}" sibTransId="{2F3C74DC-5F20-479B-993B-AABA20A1D96F}"/>
    <dgm:cxn modelId="{9A92B269-D1CC-4131-9413-88158424D3CC}" type="presOf" srcId="{BA30E82B-3AEF-46D5-9F9F-6B5AECC92C01}" destId="{49A305C8-6658-43DE-B8D6-812D52AF688C}" srcOrd="0" destOrd="0" presId="urn:microsoft.com/office/officeart/2005/8/layout/hList6"/>
    <dgm:cxn modelId="{C7C6554C-3C7E-4A59-BBFB-9E8DEBE194A1}" type="presOf" srcId="{0FD8629B-7C57-4814-944F-36D10076A11D}" destId="{28FDB59B-2D20-495A-892D-0173C9066F5E}" srcOrd="0" destOrd="0" presId="urn:microsoft.com/office/officeart/2005/8/layout/hList6"/>
    <dgm:cxn modelId="{D967DB09-BBC2-4EB2-AE05-612427B45195}" type="presOf" srcId="{135983F2-6C62-47D1-9D99-391B36E578FF}" destId="{3E80C832-2623-439F-8CC0-5708FFEAFF2E}" srcOrd="0" destOrd="2" presId="urn:microsoft.com/office/officeart/2005/8/layout/hList6"/>
    <dgm:cxn modelId="{C80E4031-647B-4131-9D4B-6290EC8DF76D}" type="presOf" srcId="{DAA45B3A-0475-4E44-8EB2-657C5EAA6267}" destId="{3E80C832-2623-439F-8CC0-5708FFEAFF2E}" srcOrd="0" destOrd="3" presId="urn:microsoft.com/office/officeart/2005/8/layout/hList6"/>
    <dgm:cxn modelId="{9B78F9C3-319A-4878-A027-954FE635F127}" srcId="{BA30E82B-3AEF-46D5-9F9F-6B5AECC92C01}" destId="{2CABA229-B163-4569-973E-047DEF3BA108}" srcOrd="1" destOrd="0" parTransId="{2721F35F-DAF1-4D79-85BB-CC32551E2803}" sibTransId="{0643B160-F252-4354-BAA9-9D0AE844F403}"/>
    <dgm:cxn modelId="{5E156D28-060D-4437-984B-887AC228E590}" srcId="{0FD8629B-7C57-4814-944F-36D10076A11D}" destId="{61721E7E-D973-463E-8635-19DCBE34E97D}" srcOrd="1" destOrd="0" parTransId="{33CAAC85-926B-44C4-980E-2F92DB47741C}" sibTransId="{248BFD8B-4E3E-4171-9E52-C3A71B3AA050}"/>
    <dgm:cxn modelId="{7E346877-7473-476C-996A-C88566368DA2}" srcId="{61721E7E-D973-463E-8635-19DCBE34E97D}" destId="{135983F2-6C62-47D1-9D99-391B36E578FF}" srcOrd="1" destOrd="0" parTransId="{5DE3E422-527A-4539-928B-4DE09E409EB5}" sibTransId="{FDA35A90-8AAF-426C-931B-C8227F91BD86}"/>
    <dgm:cxn modelId="{36BF6BCA-06B1-492E-B9A5-EDD240C289DE}" type="presOf" srcId="{61721E7E-D973-463E-8635-19DCBE34E97D}" destId="{3E80C832-2623-439F-8CC0-5708FFEAFF2E}" srcOrd="0" destOrd="0" presId="urn:microsoft.com/office/officeart/2005/8/layout/hList6"/>
    <dgm:cxn modelId="{979ACC22-7EB0-46E2-B601-C00273E38BE1}" type="presOf" srcId="{3A05A9DE-2A08-4AFF-922C-6F2314F94955}" destId="{49A305C8-6658-43DE-B8D6-812D52AF688C}" srcOrd="0" destOrd="1" presId="urn:microsoft.com/office/officeart/2005/8/layout/hList6"/>
    <dgm:cxn modelId="{B88FFD64-6466-4886-8798-E30D7BA495E8}" type="presOf" srcId="{2CABA229-B163-4569-973E-047DEF3BA108}" destId="{49A305C8-6658-43DE-B8D6-812D52AF688C}" srcOrd="0" destOrd="2" presId="urn:microsoft.com/office/officeart/2005/8/layout/hList6"/>
    <dgm:cxn modelId="{FFC3488D-0DDB-424A-A806-9FD2FC6758C5}" type="presOf" srcId="{39E16072-9EA8-4E05-AF0C-8C9576FE108F}" destId="{3E80C832-2623-439F-8CC0-5708FFEAFF2E}" srcOrd="0" destOrd="1" presId="urn:microsoft.com/office/officeart/2005/8/layout/hList6"/>
    <dgm:cxn modelId="{AA7EBC3B-5012-4F01-826F-26815D3F4A16}" srcId="{0FD8629B-7C57-4814-944F-36D10076A11D}" destId="{BA30E82B-3AEF-46D5-9F9F-6B5AECC92C01}" srcOrd="0" destOrd="0" parTransId="{8154309D-32A0-4FA2-89BD-701446EFB947}" sibTransId="{5C0D79D8-50ED-48A4-9900-B6FB11C435D0}"/>
    <dgm:cxn modelId="{BF9E4B86-6A50-42B4-8402-C0556D075361}" srcId="{BA30E82B-3AEF-46D5-9F9F-6B5AECC92C01}" destId="{3A05A9DE-2A08-4AFF-922C-6F2314F94955}" srcOrd="0" destOrd="0" parTransId="{FA34F424-AFEB-4AEE-8543-6B3E1D180894}" sibTransId="{01911671-5D9B-4EE5-A71D-4EB78898C77F}"/>
    <dgm:cxn modelId="{34B87C62-9394-4F8B-B273-0E6A40A38F79}" srcId="{61721E7E-D973-463E-8635-19DCBE34E97D}" destId="{DAA45B3A-0475-4E44-8EB2-657C5EAA6267}" srcOrd="2" destOrd="0" parTransId="{5411B02A-DBAD-4602-9B8B-B158A942F26C}" sibTransId="{EA00F8FD-088A-4478-A9C8-37E4AF0824E6}"/>
    <dgm:cxn modelId="{0B0280F3-90C3-4639-A809-8E9BB82CD8B0}" type="presParOf" srcId="{28FDB59B-2D20-495A-892D-0173C9066F5E}" destId="{49A305C8-6658-43DE-B8D6-812D52AF688C}" srcOrd="0" destOrd="0" presId="urn:microsoft.com/office/officeart/2005/8/layout/hList6"/>
    <dgm:cxn modelId="{AE54BF16-01D9-4B40-AABE-ECD0542E9A4E}" type="presParOf" srcId="{28FDB59B-2D20-495A-892D-0173C9066F5E}" destId="{24CB1E0C-5A68-445C-A8B7-E80D8BB5221C}" srcOrd="1" destOrd="0" presId="urn:microsoft.com/office/officeart/2005/8/layout/hList6"/>
    <dgm:cxn modelId="{3E8AE0F5-689B-47CD-A34F-B555C2503829}" type="presParOf" srcId="{28FDB59B-2D20-495A-892D-0173C9066F5E}" destId="{3E80C832-2623-439F-8CC0-5708FFEAFF2E}" srcOrd="2"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B51406-5498-4367-A2C2-8DD2A21BC0C1}" type="doc">
      <dgm:prSet loTypeId="urn:microsoft.com/office/officeart/2008/layout/VerticalCurvedList" loCatId="list" qsTypeId="urn:microsoft.com/office/officeart/2005/8/quickstyle/simple1" qsCatId="simple" csTypeId="urn:microsoft.com/office/officeart/2005/8/colors/accent0_2" csCatId="mainScheme" phldr="1"/>
      <dgm:spPr/>
      <dgm:t>
        <a:bodyPr/>
        <a:lstStyle/>
        <a:p>
          <a:endParaRPr lang="en-US"/>
        </a:p>
      </dgm:t>
    </dgm:pt>
    <dgm:pt modelId="{DAC1439C-6218-4953-B7B6-4245DFADADEB}">
      <dgm:prSet phldrT="[Text]"/>
      <dgm:spPr/>
      <dgm:t>
        <a:bodyPr/>
        <a:lstStyle/>
        <a:p>
          <a:r>
            <a:rPr lang="en-US" b="1" dirty="0" err="1" smtClean="0"/>
            <a:t>Khái</a:t>
          </a:r>
          <a:r>
            <a:rPr lang="en-US" b="1" dirty="0" smtClean="0"/>
            <a:t> </a:t>
          </a:r>
          <a:r>
            <a:rPr lang="en-US" b="1" dirty="0" err="1" smtClean="0"/>
            <a:t>quát</a:t>
          </a:r>
          <a:r>
            <a:rPr lang="en-US" b="1" dirty="0" smtClean="0"/>
            <a:t> </a:t>
          </a:r>
          <a:r>
            <a:rPr lang="en-US" b="1" dirty="0" err="1" smtClean="0"/>
            <a:t>chung</a:t>
          </a:r>
          <a:r>
            <a:rPr lang="en-US" b="1" dirty="0" smtClean="0"/>
            <a:t> </a:t>
          </a:r>
          <a:r>
            <a:rPr lang="en-US" b="1" dirty="0" err="1" smtClean="0"/>
            <a:t>về</a:t>
          </a:r>
          <a:r>
            <a:rPr lang="en-US" b="1" dirty="0" smtClean="0"/>
            <a:t> logistics</a:t>
          </a:r>
          <a:endParaRPr lang="en-US" dirty="0"/>
        </a:p>
      </dgm:t>
    </dgm:pt>
    <dgm:pt modelId="{79B1759E-75BA-4854-A89F-FAC411A55AAE}" type="parTrans" cxnId="{170D134C-8771-4A3D-BD58-55D546B0FFBE}">
      <dgm:prSet/>
      <dgm:spPr/>
      <dgm:t>
        <a:bodyPr/>
        <a:lstStyle/>
        <a:p>
          <a:endParaRPr lang="en-US"/>
        </a:p>
      </dgm:t>
    </dgm:pt>
    <dgm:pt modelId="{FBBE41B7-B575-4DAE-B057-D5100E7A9241}" type="sibTrans" cxnId="{170D134C-8771-4A3D-BD58-55D546B0FFBE}">
      <dgm:prSet/>
      <dgm:spPr/>
      <dgm:t>
        <a:bodyPr/>
        <a:lstStyle/>
        <a:p>
          <a:endParaRPr lang="en-US"/>
        </a:p>
      </dgm:t>
    </dgm:pt>
    <dgm:pt modelId="{200A3559-7BEB-48C8-8217-EDCE76939974}">
      <dgm:prSet phldrT="[Text]"/>
      <dgm:spPr/>
      <dgm:t>
        <a:bodyPr/>
        <a:lstStyle/>
        <a:p>
          <a:r>
            <a:rPr lang="en-US" b="1" smtClean="0"/>
            <a:t>Hệ thống logistics Việt Nam</a:t>
          </a:r>
          <a:endParaRPr lang="en-US" dirty="0"/>
        </a:p>
      </dgm:t>
    </dgm:pt>
    <dgm:pt modelId="{BF18A8D5-4531-4C28-B34D-729B8B8788EC}" type="parTrans" cxnId="{646C3718-3EEA-41D7-8F9C-4BD1B6D9A7CE}">
      <dgm:prSet/>
      <dgm:spPr/>
      <dgm:t>
        <a:bodyPr/>
        <a:lstStyle/>
        <a:p>
          <a:endParaRPr lang="en-US"/>
        </a:p>
      </dgm:t>
    </dgm:pt>
    <dgm:pt modelId="{F5EA2130-4E6B-4C9D-9C4F-0D41FBB18A35}" type="sibTrans" cxnId="{646C3718-3EEA-41D7-8F9C-4BD1B6D9A7CE}">
      <dgm:prSet/>
      <dgm:spPr/>
      <dgm:t>
        <a:bodyPr/>
        <a:lstStyle/>
        <a:p>
          <a:endParaRPr lang="en-US"/>
        </a:p>
      </dgm:t>
    </dgm:pt>
    <dgm:pt modelId="{3726CBC7-2E09-4930-A685-422BCE0616FE}">
      <dgm:prSet phldrT="[Text]"/>
      <dgm:spPr/>
      <dgm:t>
        <a:bodyPr/>
        <a:lstStyle/>
        <a:p>
          <a:r>
            <a:rPr lang="en-US" b="1" smtClean="0"/>
            <a:t>Cam kết về dịch vụ logistics của Việt Nam trong hội nhập</a:t>
          </a:r>
          <a:endParaRPr lang="en-US" b="1" dirty="0" smtClean="0"/>
        </a:p>
      </dgm:t>
    </dgm:pt>
    <dgm:pt modelId="{A0930D96-51E4-486F-9005-6B8C2DDE5625}" type="parTrans" cxnId="{B0DAE2BF-0579-4EF0-8869-A59C5BFA6440}">
      <dgm:prSet/>
      <dgm:spPr/>
      <dgm:t>
        <a:bodyPr/>
        <a:lstStyle/>
        <a:p>
          <a:endParaRPr lang="en-US"/>
        </a:p>
      </dgm:t>
    </dgm:pt>
    <dgm:pt modelId="{552DC614-D153-45B5-8AE7-18CB1EEEB5F4}" type="sibTrans" cxnId="{B0DAE2BF-0579-4EF0-8869-A59C5BFA6440}">
      <dgm:prSet/>
      <dgm:spPr/>
      <dgm:t>
        <a:bodyPr/>
        <a:lstStyle/>
        <a:p>
          <a:endParaRPr lang="en-US"/>
        </a:p>
      </dgm:t>
    </dgm:pt>
    <dgm:pt modelId="{AF9331A2-7178-432D-8525-DC1D689B97E8}">
      <dgm:prSet phldrT="[Text]"/>
      <dgm:spPr/>
      <dgm:t>
        <a:bodyPr/>
        <a:lstStyle/>
        <a:p>
          <a:r>
            <a:rPr lang="en-US" b="1" dirty="0" err="1" smtClean="0"/>
            <a:t>Chỉ</a:t>
          </a:r>
          <a:r>
            <a:rPr lang="en-US" b="1" dirty="0" smtClean="0"/>
            <a:t> </a:t>
          </a:r>
          <a:r>
            <a:rPr lang="en-US" b="1" dirty="0" err="1" smtClean="0"/>
            <a:t>số</a:t>
          </a:r>
          <a:r>
            <a:rPr lang="en-US" b="1" dirty="0" smtClean="0"/>
            <a:t> </a:t>
          </a:r>
          <a:r>
            <a:rPr lang="en-US" b="1" dirty="0" err="1" smtClean="0"/>
            <a:t>năng</a:t>
          </a:r>
          <a:r>
            <a:rPr lang="en-US" b="1" dirty="0" smtClean="0"/>
            <a:t> </a:t>
          </a:r>
          <a:r>
            <a:rPr lang="en-US" b="1" dirty="0" err="1" smtClean="0"/>
            <a:t>lực</a:t>
          </a:r>
          <a:r>
            <a:rPr lang="en-US" b="1" dirty="0" smtClean="0"/>
            <a:t> logistics </a:t>
          </a:r>
          <a:r>
            <a:rPr lang="en-US" b="1" dirty="0" err="1" smtClean="0"/>
            <a:t>Việt</a:t>
          </a:r>
          <a:r>
            <a:rPr lang="en-US" b="1" dirty="0" smtClean="0"/>
            <a:t> Nam (LPI)</a:t>
          </a:r>
          <a:endParaRPr lang="en-US" dirty="0"/>
        </a:p>
      </dgm:t>
    </dgm:pt>
    <dgm:pt modelId="{0ADE7B03-76F0-40A2-8BF2-A56C0E48FBCF}" type="parTrans" cxnId="{A37DE67B-BE10-48AC-AE15-0F3B85F2F93D}">
      <dgm:prSet/>
      <dgm:spPr/>
      <dgm:t>
        <a:bodyPr/>
        <a:lstStyle/>
        <a:p>
          <a:endParaRPr lang="en-US"/>
        </a:p>
      </dgm:t>
    </dgm:pt>
    <dgm:pt modelId="{5DD5C89C-5C91-494A-923A-B73A9B2936F1}" type="sibTrans" cxnId="{A37DE67B-BE10-48AC-AE15-0F3B85F2F93D}">
      <dgm:prSet/>
      <dgm:spPr/>
      <dgm:t>
        <a:bodyPr/>
        <a:lstStyle/>
        <a:p>
          <a:endParaRPr lang="en-US"/>
        </a:p>
      </dgm:t>
    </dgm:pt>
    <dgm:pt modelId="{C13818D9-4888-4BA9-B281-93A88728D198}">
      <dgm:prSet phldrT="[Text]"/>
      <dgm:spPr/>
      <dgm:t>
        <a:bodyPr/>
        <a:lstStyle/>
        <a:p>
          <a:r>
            <a:rPr lang="en-US" b="1" dirty="0" smtClean="0"/>
            <a:t>Xu </a:t>
          </a:r>
          <a:r>
            <a:rPr lang="en-US" b="1" dirty="0" err="1" smtClean="0"/>
            <a:t>hướng</a:t>
          </a:r>
          <a:r>
            <a:rPr lang="en-US" b="1" dirty="0" smtClean="0"/>
            <a:t> </a:t>
          </a:r>
          <a:r>
            <a:rPr lang="en-US" b="1" dirty="0" err="1" smtClean="0"/>
            <a:t>phát</a:t>
          </a:r>
          <a:r>
            <a:rPr lang="en-US" b="1" dirty="0" smtClean="0"/>
            <a:t> </a:t>
          </a:r>
          <a:r>
            <a:rPr lang="en-US" b="1" dirty="0" err="1" smtClean="0"/>
            <a:t>triển</a:t>
          </a:r>
          <a:r>
            <a:rPr lang="en-US" b="1" dirty="0" smtClean="0"/>
            <a:t> logistics (e-commerce, </a:t>
          </a:r>
          <a:r>
            <a:rPr lang="en-US" b="1" dirty="0" err="1" smtClean="0"/>
            <a:t>chuyển</a:t>
          </a:r>
          <a:r>
            <a:rPr lang="en-US" b="1" dirty="0" smtClean="0"/>
            <a:t> </a:t>
          </a:r>
          <a:r>
            <a:rPr lang="en-US" b="1" dirty="0" err="1" smtClean="0"/>
            <a:t>đổi</a:t>
          </a:r>
          <a:r>
            <a:rPr lang="en-US" b="1" dirty="0" smtClean="0"/>
            <a:t> </a:t>
          </a:r>
          <a:r>
            <a:rPr lang="en-US" b="1" dirty="0" err="1" smtClean="0"/>
            <a:t>số</a:t>
          </a:r>
          <a:r>
            <a:rPr lang="en-US" b="1" dirty="0" smtClean="0"/>
            <a:t>, </a:t>
          </a:r>
          <a:r>
            <a:rPr lang="en-US" b="1" dirty="0" err="1" smtClean="0"/>
            <a:t>chuyển</a:t>
          </a:r>
          <a:r>
            <a:rPr lang="en-US" b="1" dirty="0" smtClean="0"/>
            <a:t> </a:t>
          </a:r>
          <a:r>
            <a:rPr lang="en-US" b="1" dirty="0" err="1" smtClean="0"/>
            <a:t>đổi</a:t>
          </a:r>
          <a:r>
            <a:rPr lang="en-US" b="1" dirty="0" smtClean="0"/>
            <a:t> </a:t>
          </a:r>
          <a:r>
            <a:rPr lang="en-US" b="1" dirty="0" err="1" smtClean="0"/>
            <a:t>xanh</a:t>
          </a:r>
          <a:r>
            <a:rPr lang="en-US" b="1" dirty="0" smtClean="0"/>
            <a:t>,…)</a:t>
          </a:r>
        </a:p>
      </dgm:t>
    </dgm:pt>
    <dgm:pt modelId="{09D7A4F1-7C35-414E-9AE7-48217E7D44B3}" type="parTrans" cxnId="{CC4AE17C-88FA-4BD2-B145-259AE76120AC}">
      <dgm:prSet/>
      <dgm:spPr/>
      <dgm:t>
        <a:bodyPr/>
        <a:lstStyle/>
        <a:p>
          <a:endParaRPr lang="en-US"/>
        </a:p>
      </dgm:t>
    </dgm:pt>
    <dgm:pt modelId="{BAB18A2C-5EFD-4B7A-BC35-3D9EADFDBABB}" type="sibTrans" cxnId="{CC4AE17C-88FA-4BD2-B145-259AE76120AC}">
      <dgm:prSet/>
      <dgm:spPr/>
      <dgm:t>
        <a:bodyPr/>
        <a:lstStyle/>
        <a:p>
          <a:endParaRPr lang="en-US"/>
        </a:p>
      </dgm:t>
    </dgm:pt>
    <dgm:pt modelId="{B3B970F7-FEFD-4771-855C-42DC8C68183D}">
      <dgm:prSet phldrT="[Text]"/>
      <dgm:spPr/>
      <dgm:t>
        <a:bodyPr/>
        <a:lstStyle/>
        <a:p>
          <a:r>
            <a:rPr lang="en-US" b="1" smtClean="0"/>
            <a:t>Logistics và vấn đề tạo thuận lợi thương mại</a:t>
          </a:r>
          <a:endParaRPr lang="en-US" b="1" dirty="0" smtClean="0"/>
        </a:p>
      </dgm:t>
    </dgm:pt>
    <dgm:pt modelId="{64E1AB56-C7F0-4BE4-A33A-1FBD4FF837CC}" type="parTrans" cxnId="{86757EEE-B5B9-445F-A9CF-1FF8489226C9}">
      <dgm:prSet/>
      <dgm:spPr/>
      <dgm:t>
        <a:bodyPr/>
        <a:lstStyle/>
        <a:p>
          <a:endParaRPr lang="en-US"/>
        </a:p>
      </dgm:t>
    </dgm:pt>
    <dgm:pt modelId="{8881C278-9E24-4694-8970-9CBCFBB8F01F}" type="sibTrans" cxnId="{86757EEE-B5B9-445F-A9CF-1FF8489226C9}">
      <dgm:prSet/>
      <dgm:spPr/>
      <dgm:t>
        <a:bodyPr/>
        <a:lstStyle/>
        <a:p>
          <a:endParaRPr lang="en-US"/>
        </a:p>
      </dgm:t>
    </dgm:pt>
    <dgm:pt modelId="{07831043-19DB-4E0E-8036-97CCFB86F98E}" type="pres">
      <dgm:prSet presAssocID="{51B51406-5498-4367-A2C2-8DD2A21BC0C1}" presName="Name0" presStyleCnt="0">
        <dgm:presLayoutVars>
          <dgm:chMax val="7"/>
          <dgm:chPref val="7"/>
          <dgm:dir/>
        </dgm:presLayoutVars>
      </dgm:prSet>
      <dgm:spPr/>
      <dgm:t>
        <a:bodyPr/>
        <a:lstStyle/>
        <a:p>
          <a:endParaRPr lang="en-US"/>
        </a:p>
      </dgm:t>
    </dgm:pt>
    <dgm:pt modelId="{F09F1699-B472-4EEE-80C7-356B691FE97C}" type="pres">
      <dgm:prSet presAssocID="{51B51406-5498-4367-A2C2-8DD2A21BC0C1}" presName="Name1" presStyleCnt="0"/>
      <dgm:spPr/>
      <dgm:t>
        <a:bodyPr/>
        <a:lstStyle/>
        <a:p>
          <a:endParaRPr lang="en-US"/>
        </a:p>
      </dgm:t>
    </dgm:pt>
    <dgm:pt modelId="{BE4644F6-D974-4CED-9DA7-B80A4E1D195F}" type="pres">
      <dgm:prSet presAssocID="{51B51406-5498-4367-A2C2-8DD2A21BC0C1}" presName="cycle" presStyleCnt="0"/>
      <dgm:spPr/>
      <dgm:t>
        <a:bodyPr/>
        <a:lstStyle/>
        <a:p>
          <a:endParaRPr lang="en-US"/>
        </a:p>
      </dgm:t>
    </dgm:pt>
    <dgm:pt modelId="{696466A6-CEFB-41A7-B507-DABC84ECEB07}" type="pres">
      <dgm:prSet presAssocID="{51B51406-5498-4367-A2C2-8DD2A21BC0C1}" presName="srcNode" presStyleLbl="node1" presStyleIdx="0" presStyleCnt="6"/>
      <dgm:spPr/>
      <dgm:t>
        <a:bodyPr/>
        <a:lstStyle/>
        <a:p>
          <a:endParaRPr lang="en-US"/>
        </a:p>
      </dgm:t>
    </dgm:pt>
    <dgm:pt modelId="{4D6D30EE-7B25-410F-A7AA-60354A61F5D3}" type="pres">
      <dgm:prSet presAssocID="{51B51406-5498-4367-A2C2-8DD2A21BC0C1}" presName="conn" presStyleLbl="parChTrans1D2" presStyleIdx="0" presStyleCnt="1" custScaleX="101556" custScaleY="98859" custLinFactNeighborX="158" custLinFactNeighborY="-1267"/>
      <dgm:spPr/>
      <dgm:t>
        <a:bodyPr/>
        <a:lstStyle/>
        <a:p>
          <a:endParaRPr lang="en-US"/>
        </a:p>
      </dgm:t>
    </dgm:pt>
    <dgm:pt modelId="{600C6200-1FEB-4BD8-97B5-CCD53267DABA}" type="pres">
      <dgm:prSet presAssocID="{51B51406-5498-4367-A2C2-8DD2A21BC0C1}" presName="extraNode" presStyleLbl="node1" presStyleIdx="0" presStyleCnt="6"/>
      <dgm:spPr/>
      <dgm:t>
        <a:bodyPr/>
        <a:lstStyle/>
        <a:p>
          <a:endParaRPr lang="en-US"/>
        </a:p>
      </dgm:t>
    </dgm:pt>
    <dgm:pt modelId="{CA7C58CD-120F-4F16-A0F2-B948B6B61589}" type="pres">
      <dgm:prSet presAssocID="{51B51406-5498-4367-A2C2-8DD2A21BC0C1}" presName="dstNode" presStyleLbl="node1" presStyleIdx="0" presStyleCnt="6"/>
      <dgm:spPr/>
      <dgm:t>
        <a:bodyPr/>
        <a:lstStyle/>
        <a:p>
          <a:endParaRPr lang="en-US"/>
        </a:p>
      </dgm:t>
    </dgm:pt>
    <dgm:pt modelId="{8BF67225-147D-445B-BBDD-E2EFB9A8614E}" type="pres">
      <dgm:prSet presAssocID="{DAC1439C-6218-4953-B7B6-4245DFADADEB}" presName="text_1" presStyleLbl="node1" presStyleIdx="0" presStyleCnt="6">
        <dgm:presLayoutVars>
          <dgm:bulletEnabled val="1"/>
        </dgm:presLayoutVars>
      </dgm:prSet>
      <dgm:spPr/>
      <dgm:t>
        <a:bodyPr/>
        <a:lstStyle/>
        <a:p>
          <a:endParaRPr lang="en-US"/>
        </a:p>
      </dgm:t>
    </dgm:pt>
    <dgm:pt modelId="{66353178-F80D-4C84-BDEF-20EE9C010480}" type="pres">
      <dgm:prSet presAssocID="{DAC1439C-6218-4953-B7B6-4245DFADADEB}" presName="accent_1" presStyleCnt="0"/>
      <dgm:spPr/>
      <dgm:t>
        <a:bodyPr/>
        <a:lstStyle/>
        <a:p>
          <a:endParaRPr lang="en-US"/>
        </a:p>
      </dgm:t>
    </dgm:pt>
    <dgm:pt modelId="{AB26CCF4-2EC7-4814-82EF-EC177AC3FBA7}" type="pres">
      <dgm:prSet presAssocID="{DAC1439C-6218-4953-B7B6-4245DFADADEB}" presName="accentRepeatNode" presStyleLbl="solidFgAcc1" presStyleIdx="0" presStyleCnt="6"/>
      <dgm:spPr/>
      <dgm:t>
        <a:bodyPr/>
        <a:lstStyle/>
        <a:p>
          <a:endParaRPr lang="en-US"/>
        </a:p>
      </dgm:t>
    </dgm:pt>
    <dgm:pt modelId="{51ED78EB-7E30-45C0-8A4C-013C69E76114}" type="pres">
      <dgm:prSet presAssocID="{200A3559-7BEB-48C8-8217-EDCE76939974}" presName="text_2" presStyleLbl="node1" presStyleIdx="1" presStyleCnt="6">
        <dgm:presLayoutVars>
          <dgm:bulletEnabled val="1"/>
        </dgm:presLayoutVars>
      </dgm:prSet>
      <dgm:spPr/>
      <dgm:t>
        <a:bodyPr/>
        <a:lstStyle/>
        <a:p>
          <a:endParaRPr lang="en-US"/>
        </a:p>
      </dgm:t>
    </dgm:pt>
    <dgm:pt modelId="{7C414A3D-0641-4C58-82F3-8DC247B7FB5E}" type="pres">
      <dgm:prSet presAssocID="{200A3559-7BEB-48C8-8217-EDCE76939974}" presName="accent_2" presStyleCnt="0"/>
      <dgm:spPr/>
      <dgm:t>
        <a:bodyPr/>
        <a:lstStyle/>
        <a:p>
          <a:endParaRPr lang="en-US"/>
        </a:p>
      </dgm:t>
    </dgm:pt>
    <dgm:pt modelId="{1C70CACC-3E76-45C4-8CE4-3C959724B2DA}" type="pres">
      <dgm:prSet presAssocID="{200A3559-7BEB-48C8-8217-EDCE76939974}" presName="accentRepeatNode" presStyleLbl="solidFgAcc1" presStyleIdx="1" presStyleCnt="6" custLinFactNeighborX="-1003" custLinFactNeighborY="-2006"/>
      <dgm:spPr/>
      <dgm:t>
        <a:bodyPr/>
        <a:lstStyle/>
        <a:p>
          <a:endParaRPr lang="en-US"/>
        </a:p>
      </dgm:t>
    </dgm:pt>
    <dgm:pt modelId="{B603DB19-05AC-4185-BFA9-60322F6DBA8B}" type="pres">
      <dgm:prSet presAssocID="{3726CBC7-2E09-4930-A685-422BCE0616FE}" presName="text_3" presStyleLbl="node1" presStyleIdx="2" presStyleCnt="6">
        <dgm:presLayoutVars>
          <dgm:bulletEnabled val="1"/>
        </dgm:presLayoutVars>
      </dgm:prSet>
      <dgm:spPr/>
      <dgm:t>
        <a:bodyPr/>
        <a:lstStyle/>
        <a:p>
          <a:endParaRPr lang="en-US"/>
        </a:p>
      </dgm:t>
    </dgm:pt>
    <dgm:pt modelId="{3555F750-1640-40DF-9CA5-4D5E2092115E}" type="pres">
      <dgm:prSet presAssocID="{3726CBC7-2E09-4930-A685-422BCE0616FE}" presName="accent_3" presStyleCnt="0"/>
      <dgm:spPr/>
      <dgm:t>
        <a:bodyPr/>
        <a:lstStyle/>
        <a:p>
          <a:endParaRPr lang="en-US"/>
        </a:p>
      </dgm:t>
    </dgm:pt>
    <dgm:pt modelId="{472479EA-44DF-45EA-A8D7-BAD328A82905}" type="pres">
      <dgm:prSet presAssocID="{3726CBC7-2E09-4930-A685-422BCE0616FE}" presName="accentRepeatNode" presStyleLbl="solidFgAcc1" presStyleIdx="2" presStyleCnt="6"/>
      <dgm:spPr/>
      <dgm:t>
        <a:bodyPr/>
        <a:lstStyle/>
        <a:p>
          <a:endParaRPr lang="en-US"/>
        </a:p>
      </dgm:t>
    </dgm:pt>
    <dgm:pt modelId="{42C5E7EF-19FD-4CBB-A180-17468343CAC6}" type="pres">
      <dgm:prSet presAssocID="{AF9331A2-7178-432D-8525-DC1D689B97E8}" presName="text_4" presStyleLbl="node1" presStyleIdx="3" presStyleCnt="6">
        <dgm:presLayoutVars>
          <dgm:bulletEnabled val="1"/>
        </dgm:presLayoutVars>
      </dgm:prSet>
      <dgm:spPr/>
      <dgm:t>
        <a:bodyPr/>
        <a:lstStyle/>
        <a:p>
          <a:endParaRPr lang="en-US"/>
        </a:p>
      </dgm:t>
    </dgm:pt>
    <dgm:pt modelId="{FDD45FE7-72C4-4236-B28E-B360A9537B09}" type="pres">
      <dgm:prSet presAssocID="{AF9331A2-7178-432D-8525-DC1D689B97E8}" presName="accent_4" presStyleCnt="0"/>
      <dgm:spPr/>
      <dgm:t>
        <a:bodyPr/>
        <a:lstStyle/>
        <a:p>
          <a:endParaRPr lang="en-US"/>
        </a:p>
      </dgm:t>
    </dgm:pt>
    <dgm:pt modelId="{761CBF5A-2B29-44E0-B521-235D43EDBCD1}" type="pres">
      <dgm:prSet presAssocID="{AF9331A2-7178-432D-8525-DC1D689B97E8}" presName="accentRepeatNode" presStyleLbl="solidFgAcc1" presStyleIdx="3" presStyleCnt="6"/>
      <dgm:spPr/>
      <dgm:t>
        <a:bodyPr/>
        <a:lstStyle/>
        <a:p>
          <a:endParaRPr lang="en-US"/>
        </a:p>
      </dgm:t>
    </dgm:pt>
    <dgm:pt modelId="{F8D50FA4-8343-4C2E-8740-C620C6547BC0}" type="pres">
      <dgm:prSet presAssocID="{C13818D9-4888-4BA9-B281-93A88728D198}" presName="text_5" presStyleLbl="node1" presStyleIdx="4" presStyleCnt="6">
        <dgm:presLayoutVars>
          <dgm:bulletEnabled val="1"/>
        </dgm:presLayoutVars>
      </dgm:prSet>
      <dgm:spPr/>
      <dgm:t>
        <a:bodyPr/>
        <a:lstStyle/>
        <a:p>
          <a:endParaRPr lang="en-US"/>
        </a:p>
      </dgm:t>
    </dgm:pt>
    <dgm:pt modelId="{1A84F505-CC77-46DC-86A2-5F49D0DB497A}" type="pres">
      <dgm:prSet presAssocID="{C13818D9-4888-4BA9-B281-93A88728D198}" presName="accent_5" presStyleCnt="0"/>
      <dgm:spPr/>
      <dgm:t>
        <a:bodyPr/>
        <a:lstStyle/>
        <a:p>
          <a:endParaRPr lang="en-US"/>
        </a:p>
      </dgm:t>
    </dgm:pt>
    <dgm:pt modelId="{2C89907C-BF58-4FFC-B6F1-9D31B5FE4405}" type="pres">
      <dgm:prSet presAssocID="{C13818D9-4888-4BA9-B281-93A88728D198}" presName="accentRepeatNode" presStyleLbl="solidFgAcc1" presStyleIdx="4" presStyleCnt="6"/>
      <dgm:spPr/>
      <dgm:t>
        <a:bodyPr/>
        <a:lstStyle/>
        <a:p>
          <a:endParaRPr lang="en-US"/>
        </a:p>
      </dgm:t>
    </dgm:pt>
    <dgm:pt modelId="{67D3B380-74AF-49EC-880C-6312120BBB76}" type="pres">
      <dgm:prSet presAssocID="{B3B970F7-FEFD-4771-855C-42DC8C68183D}" presName="text_6" presStyleLbl="node1" presStyleIdx="5" presStyleCnt="6">
        <dgm:presLayoutVars>
          <dgm:bulletEnabled val="1"/>
        </dgm:presLayoutVars>
      </dgm:prSet>
      <dgm:spPr/>
      <dgm:t>
        <a:bodyPr/>
        <a:lstStyle/>
        <a:p>
          <a:endParaRPr lang="en-US"/>
        </a:p>
      </dgm:t>
    </dgm:pt>
    <dgm:pt modelId="{0F5D4581-0B88-4B4A-A0FC-9974F79FF249}" type="pres">
      <dgm:prSet presAssocID="{B3B970F7-FEFD-4771-855C-42DC8C68183D}" presName="accent_6" presStyleCnt="0"/>
      <dgm:spPr/>
      <dgm:t>
        <a:bodyPr/>
        <a:lstStyle/>
        <a:p>
          <a:endParaRPr lang="en-US"/>
        </a:p>
      </dgm:t>
    </dgm:pt>
    <dgm:pt modelId="{7A09B875-992C-4777-AA69-AB7E9CB0000B}" type="pres">
      <dgm:prSet presAssocID="{B3B970F7-FEFD-4771-855C-42DC8C68183D}" presName="accentRepeatNode" presStyleLbl="solidFgAcc1" presStyleIdx="5" presStyleCnt="6"/>
      <dgm:spPr/>
      <dgm:t>
        <a:bodyPr/>
        <a:lstStyle/>
        <a:p>
          <a:endParaRPr lang="en-US"/>
        </a:p>
      </dgm:t>
    </dgm:pt>
  </dgm:ptLst>
  <dgm:cxnLst>
    <dgm:cxn modelId="{90890C5D-9583-424A-A269-F5850A772D69}" type="presOf" srcId="{AF9331A2-7178-432D-8525-DC1D689B97E8}" destId="{42C5E7EF-19FD-4CBB-A180-17468343CAC6}" srcOrd="0" destOrd="0" presId="urn:microsoft.com/office/officeart/2008/layout/VerticalCurvedList"/>
    <dgm:cxn modelId="{86757EEE-B5B9-445F-A9CF-1FF8489226C9}" srcId="{51B51406-5498-4367-A2C2-8DD2A21BC0C1}" destId="{B3B970F7-FEFD-4771-855C-42DC8C68183D}" srcOrd="5" destOrd="0" parTransId="{64E1AB56-C7F0-4BE4-A33A-1FBD4FF837CC}" sibTransId="{8881C278-9E24-4694-8970-9CBCFBB8F01F}"/>
    <dgm:cxn modelId="{75F5DB2F-A7CB-45C3-BD04-56D989D70AC0}" type="presOf" srcId="{DAC1439C-6218-4953-B7B6-4245DFADADEB}" destId="{8BF67225-147D-445B-BBDD-E2EFB9A8614E}" srcOrd="0" destOrd="0" presId="urn:microsoft.com/office/officeart/2008/layout/VerticalCurvedList"/>
    <dgm:cxn modelId="{A966BBBD-7CA3-4E27-8B16-DBC123115112}" type="presOf" srcId="{51B51406-5498-4367-A2C2-8DD2A21BC0C1}" destId="{07831043-19DB-4E0E-8036-97CCFB86F98E}" srcOrd="0" destOrd="0" presId="urn:microsoft.com/office/officeart/2008/layout/VerticalCurvedList"/>
    <dgm:cxn modelId="{A37DE67B-BE10-48AC-AE15-0F3B85F2F93D}" srcId="{51B51406-5498-4367-A2C2-8DD2A21BC0C1}" destId="{AF9331A2-7178-432D-8525-DC1D689B97E8}" srcOrd="3" destOrd="0" parTransId="{0ADE7B03-76F0-40A2-8BF2-A56C0E48FBCF}" sibTransId="{5DD5C89C-5C91-494A-923A-B73A9B2936F1}"/>
    <dgm:cxn modelId="{B0DAE2BF-0579-4EF0-8869-A59C5BFA6440}" srcId="{51B51406-5498-4367-A2C2-8DD2A21BC0C1}" destId="{3726CBC7-2E09-4930-A685-422BCE0616FE}" srcOrd="2" destOrd="0" parTransId="{A0930D96-51E4-486F-9005-6B8C2DDE5625}" sibTransId="{552DC614-D153-45B5-8AE7-18CB1EEEB5F4}"/>
    <dgm:cxn modelId="{080476F3-7584-4230-BDD0-A6B65A2C5810}" type="presOf" srcId="{FBBE41B7-B575-4DAE-B057-D5100E7A9241}" destId="{4D6D30EE-7B25-410F-A7AA-60354A61F5D3}" srcOrd="0" destOrd="0" presId="urn:microsoft.com/office/officeart/2008/layout/VerticalCurvedList"/>
    <dgm:cxn modelId="{249C60B8-FBEF-4DC0-A2D6-21302CC8BB92}" type="presOf" srcId="{3726CBC7-2E09-4930-A685-422BCE0616FE}" destId="{B603DB19-05AC-4185-BFA9-60322F6DBA8B}" srcOrd="0" destOrd="0" presId="urn:microsoft.com/office/officeart/2008/layout/VerticalCurvedList"/>
    <dgm:cxn modelId="{60EDE02E-90C3-4EDF-91FE-D4E1A70E4A9F}" type="presOf" srcId="{200A3559-7BEB-48C8-8217-EDCE76939974}" destId="{51ED78EB-7E30-45C0-8A4C-013C69E76114}" srcOrd="0" destOrd="0" presId="urn:microsoft.com/office/officeart/2008/layout/VerticalCurvedList"/>
    <dgm:cxn modelId="{CC4AE17C-88FA-4BD2-B145-259AE76120AC}" srcId="{51B51406-5498-4367-A2C2-8DD2A21BC0C1}" destId="{C13818D9-4888-4BA9-B281-93A88728D198}" srcOrd="4" destOrd="0" parTransId="{09D7A4F1-7C35-414E-9AE7-48217E7D44B3}" sibTransId="{BAB18A2C-5EFD-4B7A-BC35-3D9EADFDBABB}"/>
    <dgm:cxn modelId="{646C3718-3EEA-41D7-8F9C-4BD1B6D9A7CE}" srcId="{51B51406-5498-4367-A2C2-8DD2A21BC0C1}" destId="{200A3559-7BEB-48C8-8217-EDCE76939974}" srcOrd="1" destOrd="0" parTransId="{BF18A8D5-4531-4C28-B34D-729B8B8788EC}" sibTransId="{F5EA2130-4E6B-4C9D-9C4F-0D41FBB18A35}"/>
    <dgm:cxn modelId="{56A9C5E3-E860-4A8E-AFA5-BDA37F60B895}" type="presOf" srcId="{C13818D9-4888-4BA9-B281-93A88728D198}" destId="{F8D50FA4-8343-4C2E-8740-C620C6547BC0}" srcOrd="0" destOrd="0" presId="urn:microsoft.com/office/officeart/2008/layout/VerticalCurvedList"/>
    <dgm:cxn modelId="{DC79E01D-D814-440E-9155-497F6967D749}" type="presOf" srcId="{B3B970F7-FEFD-4771-855C-42DC8C68183D}" destId="{67D3B380-74AF-49EC-880C-6312120BBB76}" srcOrd="0" destOrd="0" presId="urn:microsoft.com/office/officeart/2008/layout/VerticalCurvedList"/>
    <dgm:cxn modelId="{170D134C-8771-4A3D-BD58-55D546B0FFBE}" srcId="{51B51406-5498-4367-A2C2-8DD2A21BC0C1}" destId="{DAC1439C-6218-4953-B7B6-4245DFADADEB}" srcOrd="0" destOrd="0" parTransId="{79B1759E-75BA-4854-A89F-FAC411A55AAE}" sibTransId="{FBBE41B7-B575-4DAE-B057-D5100E7A9241}"/>
    <dgm:cxn modelId="{247A17A2-6817-45FC-A635-E6DAFCDEB786}" type="presParOf" srcId="{07831043-19DB-4E0E-8036-97CCFB86F98E}" destId="{F09F1699-B472-4EEE-80C7-356B691FE97C}" srcOrd="0" destOrd="0" presId="urn:microsoft.com/office/officeart/2008/layout/VerticalCurvedList"/>
    <dgm:cxn modelId="{B88DAECE-B7C2-4617-B5D2-F8D4B1E9EF53}" type="presParOf" srcId="{F09F1699-B472-4EEE-80C7-356B691FE97C}" destId="{BE4644F6-D974-4CED-9DA7-B80A4E1D195F}" srcOrd="0" destOrd="0" presId="urn:microsoft.com/office/officeart/2008/layout/VerticalCurvedList"/>
    <dgm:cxn modelId="{8D2CB520-1C70-442D-9F52-A677F112E4B7}" type="presParOf" srcId="{BE4644F6-D974-4CED-9DA7-B80A4E1D195F}" destId="{696466A6-CEFB-41A7-B507-DABC84ECEB07}" srcOrd="0" destOrd="0" presId="urn:microsoft.com/office/officeart/2008/layout/VerticalCurvedList"/>
    <dgm:cxn modelId="{BA47C82A-B86D-45C0-958B-37147816D424}" type="presParOf" srcId="{BE4644F6-D974-4CED-9DA7-B80A4E1D195F}" destId="{4D6D30EE-7B25-410F-A7AA-60354A61F5D3}" srcOrd="1" destOrd="0" presId="urn:microsoft.com/office/officeart/2008/layout/VerticalCurvedList"/>
    <dgm:cxn modelId="{DB8FE133-004B-40C4-87BE-D215349B6F16}" type="presParOf" srcId="{BE4644F6-D974-4CED-9DA7-B80A4E1D195F}" destId="{600C6200-1FEB-4BD8-97B5-CCD53267DABA}" srcOrd="2" destOrd="0" presId="urn:microsoft.com/office/officeart/2008/layout/VerticalCurvedList"/>
    <dgm:cxn modelId="{DDA5E8B1-6638-4420-8FDF-A35ACDAE1745}" type="presParOf" srcId="{BE4644F6-D974-4CED-9DA7-B80A4E1D195F}" destId="{CA7C58CD-120F-4F16-A0F2-B948B6B61589}" srcOrd="3" destOrd="0" presId="urn:microsoft.com/office/officeart/2008/layout/VerticalCurvedList"/>
    <dgm:cxn modelId="{BF44C4FB-8AB6-4192-9428-E576A899500B}" type="presParOf" srcId="{F09F1699-B472-4EEE-80C7-356B691FE97C}" destId="{8BF67225-147D-445B-BBDD-E2EFB9A8614E}" srcOrd="1" destOrd="0" presId="urn:microsoft.com/office/officeart/2008/layout/VerticalCurvedList"/>
    <dgm:cxn modelId="{CF26D81D-06AC-45D9-8356-0EBDDB836034}" type="presParOf" srcId="{F09F1699-B472-4EEE-80C7-356B691FE97C}" destId="{66353178-F80D-4C84-BDEF-20EE9C010480}" srcOrd="2" destOrd="0" presId="urn:microsoft.com/office/officeart/2008/layout/VerticalCurvedList"/>
    <dgm:cxn modelId="{1DAF27B1-946C-4711-A544-BBC099DB9FDA}" type="presParOf" srcId="{66353178-F80D-4C84-BDEF-20EE9C010480}" destId="{AB26CCF4-2EC7-4814-82EF-EC177AC3FBA7}" srcOrd="0" destOrd="0" presId="urn:microsoft.com/office/officeart/2008/layout/VerticalCurvedList"/>
    <dgm:cxn modelId="{78EFD7BD-3DFB-4CB0-B7A6-175BB31A25D5}" type="presParOf" srcId="{F09F1699-B472-4EEE-80C7-356B691FE97C}" destId="{51ED78EB-7E30-45C0-8A4C-013C69E76114}" srcOrd="3" destOrd="0" presId="urn:microsoft.com/office/officeart/2008/layout/VerticalCurvedList"/>
    <dgm:cxn modelId="{70C607D8-8D62-4D3E-A321-BA4D0BE85531}" type="presParOf" srcId="{F09F1699-B472-4EEE-80C7-356B691FE97C}" destId="{7C414A3D-0641-4C58-82F3-8DC247B7FB5E}" srcOrd="4" destOrd="0" presId="urn:microsoft.com/office/officeart/2008/layout/VerticalCurvedList"/>
    <dgm:cxn modelId="{470BAFF8-D7EF-48FE-931C-A4F52D18FFE1}" type="presParOf" srcId="{7C414A3D-0641-4C58-82F3-8DC247B7FB5E}" destId="{1C70CACC-3E76-45C4-8CE4-3C959724B2DA}" srcOrd="0" destOrd="0" presId="urn:microsoft.com/office/officeart/2008/layout/VerticalCurvedList"/>
    <dgm:cxn modelId="{0FBB12A2-284F-481B-AB29-FFE7054BFB94}" type="presParOf" srcId="{F09F1699-B472-4EEE-80C7-356B691FE97C}" destId="{B603DB19-05AC-4185-BFA9-60322F6DBA8B}" srcOrd="5" destOrd="0" presId="urn:microsoft.com/office/officeart/2008/layout/VerticalCurvedList"/>
    <dgm:cxn modelId="{D60C8978-6BDB-48C2-AA76-858ABF040C9B}" type="presParOf" srcId="{F09F1699-B472-4EEE-80C7-356B691FE97C}" destId="{3555F750-1640-40DF-9CA5-4D5E2092115E}" srcOrd="6" destOrd="0" presId="urn:microsoft.com/office/officeart/2008/layout/VerticalCurvedList"/>
    <dgm:cxn modelId="{3699DB49-3AFF-4534-8DA0-46A2D6A00E7B}" type="presParOf" srcId="{3555F750-1640-40DF-9CA5-4D5E2092115E}" destId="{472479EA-44DF-45EA-A8D7-BAD328A82905}" srcOrd="0" destOrd="0" presId="urn:microsoft.com/office/officeart/2008/layout/VerticalCurvedList"/>
    <dgm:cxn modelId="{88620FCB-FAC0-41D1-A66E-796F7B734A24}" type="presParOf" srcId="{F09F1699-B472-4EEE-80C7-356B691FE97C}" destId="{42C5E7EF-19FD-4CBB-A180-17468343CAC6}" srcOrd="7" destOrd="0" presId="urn:microsoft.com/office/officeart/2008/layout/VerticalCurvedList"/>
    <dgm:cxn modelId="{48018196-DAD6-4BF6-9069-664E446A5ED8}" type="presParOf" srcId="{F09F1699-B472-4EEE-80C7-356B691FE97C}" destId="{FDD45FE7-72C4-4236-B28E-B360A9537B09}" srcOrd="8" destOrd="0" presId="urn:microsoft.com/office/officeart/2008/layout/VerticalCurvedList"/>
    <dgm:cxn modelId="{AAFC00C2-41D0-4D32-ABC2-78114847AD35}" type="presParOf" srcId="{FDD45FE7-72C4-4236-B28E-B360A9537B09}" destId="{761CBF5A-2B29-44E0-B521-235D43EDBCD1}" srcOrd="0" destOrd="0" presId="urn:microsoft.com/office/officeart/2008/layout/VerticalCurvedList"/>
    <dgm:cxn modelId="{1104A791-8677-4D18-ACAD-5A92694A434D}" type="presParOf" srcId="{F09F1699-B472-4EEE-80C7-356B691FE97C}" destId="{F8D50FA4-8343-4C2E-8740-C620C6547BC0}" srcOrd="9" destOrd="0" presId="urn:microsoft.com/office/officeart/2008/layout/VerticalCurvedList"/>
    <dgm:cxn modelId="{081A97C3-CE13-4AD4-87C3-FD7AC858A6CC}" type="presParOf" srcId="{F09F1699-B472-4EEE-80C7-356B691FE97C}" destId="{1A84F505-CC77-46DC-86A2-5F49D0DB497A}" srcOrd="10" destOrd="0" presId="urn:microsoft.com/office/officeart/2008/layout/VerticalCurvedList"/>
    <dgm:cxn modelId="{1A87B386-8860-4E20-A998-F181328E9BDB}" type="presParOf" srcId="{1A84F505-CC77-46DC-86A2-5F49D0DB497A}" destId="{2C89907C-BF58-4FFC-B6F1-9D31B5FE4405}" srcOrd="0" destOrd="0" presId="urn:microsoft.com/office/officeart/2008/layout/VerticalCurvedList"/>
    <dgm:cxn modelId="{48721481-8EFB-4D85-8889-F45C44CEC256}" type="presParOf" srcId="{F09F1699-B472-4EEE-80C7-356B691FE97C}" destId="{67D3B380-74AF-49EC-880C-6312120BBB76}" srcOrd="11" destOrd="0" presId="urn:microsoft.com/office/officeart/2008/layout/VerticalCurvedList"/>
    <dgm:cxn modelId="{53712308-A3BA-472C-88F4-C2B154B7CC7E}" type="presParOf" srcId="{F09F1699-B472-4EEE-80C7-356B691FE97C}" destId="{0F5D4581-0B88-4B4A-A0FC-9974F79FF249}" srcOrd="12" destOrd="0" presId="urn:microsoft.com/office/officeart/2008/layout/VerticalCurvedList"/>
    <dgm:cxn modelId="{C748C52D-7EE2-4A0B-8E50-F548D9757B5A}" type="presParOf" srcId="{0F5D4581-0B88-4B4A-A0FC-9974F79FF249}" destId="{7A09B875-992C-4777-AA69-AB7E9CB0000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B51406-5498-4367-A2C2-8DD2A21BC0C1}" type="doc">
      <dgm:prSet loTypeId="urn:microsoft.com/office/officeart/2008/layout/VerticalCurvedList" loCatId="list" qsTypeId="urn:microsoft.com/office/officeart/2005/8/quickstyle/simple1" qsCatId="simple" csTypeId="urn:microsoft.com/office/officeart/2005/8/colors/accent0_2" csCatId="mainScheme" phldr="1"/>
      <dgm:spPr/>
      <dgm:t>
        <a:bodyPr/>
        <a:lstStyle/>
        <a:p>
          <a:endParaRPr lang="en-US"/>
        </a:p>
      </dgm:t>
    </dgm:pt>
    <dgm:pt modelId="{DAC1439C-6218-4953-B7B6-4245DFADADEB}">
      <dgm:prSet phldrT="[Text]"/>
      <dgm:spPr/>
      <dgm:t>
        <a:bodyPr/>
        <a:lstStyle/>
        <a:p>
          <a:r>
            <a:rPr lang="en-SG" dirty="0" err="1" smtClean="0"/>
            <a:t>Quy</a:t>
          </a:r>
          <a:r>
            <a:rPr lang="en-SG" dirty="0" smtClean="0"/>
            <a:t> </a:t>
          </a:r>
          <a:r>
            <a:rPr lang="en-SG" dirty="0" err="1" smtClean="0"/>
            <a:t>hoạch</a:t>
          </a:r>
          <a:r>
            <a:rPr lang="en-SG" dirty="0" smtClean="0"/>
            <a:t> </a:t>
          </a:r>
          <a:r>
            <a:rPr lang="en-SG" dirty="0" err="1" smtClean="0"/>
            <a:t>tổng</a:t>
          </a:r>
          <a:r>
            <a:rPr lang="en-SG" dirty="0" smtClean="0"/>
            <a:t> </a:t>
          </a:r>
          <a:r>
            <a:rPr lang="en-SG" dirty="0" err="1" smtClean="0"/>
            <a:t>thể</a:t>
          </a:r>
          <a:r>
            <a:rPr lang="en-SG" dirty="0" smtClean="0"/>
            <a:t> </a:t>
          </a:r>
          <a:r>
            <a:rPr lang="en-SG" dirty="0" err="1" smtClean="0"/>
            <a:t>quốc</a:t>
          </a:r>
          <a:r>
            <a:rPr lang="en-SG" dirty="0" smtClean="0"/>
            <a:t> </a:t>
          </a:r>
          <a:r>
            <a:rPr lang="en-SG" dirty="0" err="1" smtClean="0"/>
            <a:t>gia</a:t>
          </a:r>
          <a:endParaRPr lang="en-US" dirty="0"/>
        </a:p>
      </dgm:t>
    </dgm:pt>
    <dgm:pt modelId="{79B1759E-75BA-4854-A89F-FAC411A55AAE}" type="parTrans" cxnId="{170D134C-8771-4A3D-BD58-55D546B0FFBE}">
      <dgm:prSet/>
      <dgm:spPr/>
      <dgm:t>
        <a:bodyPr/>
        <a:lstStyle/>
        <a:p>
          <a:endParaRPr lang="en-US"/>
        </a:p>
      </dgm:t>
    </dgm:pt>
    <dgm:pt modelId="{FBBE41B7-B575-4DAE-B057-D5100E7A9241}" type="sibTrans" cxnId="{170D134C-8771-4A3D-BD58-55D546B0FFBE}">
      <dgm:prSet/>
      <dgm:spPr/>
      <dgm:t>
        <a:bodyPr/>
        <a:lstStyle/>
        <a:p>
          <a:endParaRPr lang="en-US"/>
        </a:p>
      </dgm:t>
    </dgm:pt>
    <dgm:pt modelId="{3726CBC7-2E09-4930-A685-422BCE0616FE}">
      <dgm:prSet phldrT="[Text]"/>
      <dgm:spPr/>
      <dgm:t>
        <a:bodyPr/>
        <a:lstStyle/>
        <a:p>
          <a:r>
            <a:rPr lang="en-US" b="1" smtClean="0"/>
            <a:t>Vấn đề đặt ra cho Nhà nước và doanh nghiệp</a:t>
          </a:r>
          <a:endParaRPr lang="en-US" dirty="0"/>
        </a:p>
      </dgm:t>
    </dgm:pt>
    <dgm:pt modelId="{A0930D96-51E4-486F-9005-6B8C2DDE5625}" type="parTrans" cxnId="{B0DAE2BF-0579-4EF0-8869-A59C5BFA6440}">
      <dgm:prSet/>
      <dgm:spPr/>
      <dgm:t>
        <a:bodyPr/>
        <a:lstStyle/>
        <a:p>
          <a:endParaRPr lang="en-US"/>
        </a:p>
      </dgm:t>
    </dgm:pt>
    <dgm:pt modelId="{552DC614-D153-45B5-8AE7-18CB1EEEB5F4}" type="sibTrans" cxnId="{B0DAE2BF-0579-4EF0-8869-A59C5BFA6440}">
      <dgm:prSet/>
      <dgm:spPr/>
      <dgm:t>
        <a:bodyPr/>
        <a:lstStyle/>
        <a:p>
          <a:endParaRPr lang="en-US"/>
        </a:p>
      </dgm:t>
    </dgm:pt>
    <dgm:pt modelId="{B3B970F7-FEFD-4771-855C-42DC8C68183D}">
      <dgm:prSet phldrT="[Text]"/>
      <dgm:spPr/>
      <dgm:t>
        <a:bodyPr/>
        <a:lstStyle/>
        <a:p>
          <a:r>
            <a:rPr lang="en-US" b="1" smtClean="0"/>
            <a:t>Hệ thống logistics của Gia Lai: khuyến nghị nào?</a:t>
          </a:r>
          <a:endParaRPr lang="en-US" dirty="0"/>
        </a:p>
      </dgm:t>
    </dgm:pt>
    <dgm:pt modelId="{64E1AB56-C7F0-4BE4-A33A-1FBD4FF837CC}" type="parTrans" cxnId="{86757EEE-B5B9-445F-A9CF-1FF8489226C9}">
      <dgm:prSet/>
      <dgm:spPr/>
      <dgm:t>
        <a:bodyPr/>
        <a:lstStyle/>
        <a:p>
          <a:endParaRPr lang="en-US"/>
        </a:p>
      </dgm:t>
    </dgm:pt>
    <dgm:pt modelId="{8881C278-9E24-4694-8970-9CBCFBB8F01F}" type="sibTrans" cxnId="{86757EEE-B5B9-445F-A9CF-1FF8489226C9}">
      <dgm:prSet/>
      <dgm:spPr/>
      <dgm:t>
        <a:bodyPr/>
        <a:lstStyle/>
        <a:p>
          <a:endParaRPr lang="en-US"/>
        </a:p>
      </dgm:t>
    </dgm:pt>
    <dgm:pt modelId="{07831043-19DB-4E0E-8036-97CCFB86F98E}" type="pres">
      <dgm:prSet presAssocID="{51B51406-5498-4367-A2C2-8DD2A21BC0C1}" presName="Name0" presStyleCnt="0">
        <dgm:presLayoutVars>
          <dgm:chMax val="7"/>
          <dgm:chPref val="7"/>
          <dgm:dir/>
        </dgm:presLayoutVars>
      </dgm:prSet>
      <dgm:spPr/>
      <dgm:t>
        <a:bodyPr/>
        <a:lstStyle/>
        <a:p>
          <a:endParaRPr lang="en-US"/>
        </a:p>
      </dgm:t>
    </dgm:pt>
    <dgm:pt modelId="{F09F1699-B472-4EEE-80C7-356B691FE97C}" type="pres">
      <dgm:prSet presAssocID="{51B51406-5498-4367-A2C2-8DD2A21BC0C1}" presName="Name1" presStyleCnt="0"/>
      <dgm:spPr/>
      <dgm:t>
        <a:bodyPr/>
        <a:lstStyle/>
        <a:p>
          <a:endParaRPr lang="en-US"/>
        </a:p>
      </dgm:t>
    </dgm:pt>
    <dgm:pt modelId="{BE4644F6-D974-4CED-9DA7-B80A4E1D195F}" type="pres">
      <dgm:prSet presAssocID="{51B51406-5498-4367-A2C2-8DD2A21BC0C1}" presName="cycle" presStyleCnt="0"/>
      <dgm:spPr/>
      <dgm:t>
        <a:bodyPr/>
        <a:lstStyle/>
        <a:p>
          <a:endParaRPr lang="en-US"/>
        </a:p>
      </dgm:t>
    </dgm:pt>
    <dgm:pt modelId="{696466A6-CEFB-41A7-B507-DABC84ECEB07}" type="pres">
      <dgm:prSet presAssocID="{51B51406-5498-4367-A2C2-8DD2A21BC0C1}" presName="srcNode" presStyleLbl="node1" presStyleIdx="0" presStyleCnt="3"/>
      <dgm:spPr/>
      <dgm:t>
        <a:bodyPr/>
        <a:lstStyle/>
        <a:p>
          <a:endParaRPr lang="en-US"/>
        </a:p>
      </dgm:t>
    </dgm:pt>
    <dgm:pt modelId="{4D6D30EE-7B25-410F-A7AA-60354A61F5D3}" type="pres">
      <dgm:prSet presAssocID="{51B51406-5498-4367-A2C2-8DD2A21BC0C1}" presName="conn" presStyleLbl="parChTrans1D2" presStyleIdx="0" presStyleCnt="1" custScaleX="101556" custScaleY="98859" custLinFactNeighborX="158" custLinFactNeighborY="-1267"/>
      <dgm:spPr/>
      <dgm:t>
        <a:bodyPr/>
        <a:lstStyle/>
        <a:p>
          <a:endParaRPr lang="en-US"/>
        </a:p>
      </dgm:t>
    </dgm:pt>
    <dgm:pt modelId="{600C6200-1FEB-4BD8-97B5-CCD53267DABA}" type="pres">
      <dgm:prSet presAssocID="{51B51406-5498-4367-A2C2-8DD2A21BC0C1}" presName="extraNode" presStyleLbl="node1" presStyleIdx="0" presStyleCnt="3"/>
      <dgm:spPr/>
      <dgm:t>
        <a:bodyPr/>
        <a:lstStyle/>
        <a:p>
          <a:endParaRPr lang="en-US"/>
        </a:p>
      </dgm:t>
    </dgm:pt>
    <dgm:pt modelId="{CA7C58CD-120F-4F16-A0F2-B948B6B61589}" type="pres">
      <dgm:prSet presAssocID="{51B51406-5498-4367-A2C2-8DD2A21BC0C1}" presName="dstNode" presStyleLbl="node1" presStyleIdx="0" presStyleCnt="3"/>
      <dgm:spPr/>
      <dgm:t>
        <a:bodyPr/>
        <a:lstStyle/>
        <a:p>
          <a:endParaRPr lang="en-US"/>
        </a:p>
      </dgm:t>
    </dgm:pt>
    <dgm:pt modelId="{8BF67225-147D-445B-BBDD-E2EFB9A8614E}" type="pres">
      <dgm:prSet presAssocID="{DAC1439C-6218-4953-B7B6-4245DFADADEB}" presName="text_1" presStyleLbl="node1" presStyleIdx="0" presStyleCnt="3">
        <dgm:presLayoutVars>
          <dgm:bulletEnabled val="1"/>
        </dgm:presLayoutVars>
      </dgm:prSet>
      <dgm:spPr/>
      <dgm:t>
        <a:bodyPr/>
        <a:lstStyle/>
        <a:p>
          <a:endParaRPr lang="en-US"/>
        </a:p>
      </dgm:t>
    </dgm:pt>
    <dgm:pt modelId="{66353178-F80D-4C84-BDEF-20EE9C010480}" type="pres">
      <dgm:prSet presAssocID="{DAC1439C-6218-4953-B7B6-4245DFADADEB}" presName="accent_1" presStyleCnt="0"/>
      <dgm:spPr/>
      <dgm:t>
        <a:bodyPr/>
        <a:lstStyle/>
        <a:p>
          <a:endParaRPr lang="en-US"/>
        </a:p>
      </dgm:t>
    </dgm:pt>
    <dgm:pt modelId="{AB26CCF4-2EC7-4814-82EF-EC177AC3FBA7}" type="pres">
      <dgm:prSet presAssocID="{DAC1439C-6218-4953-B7B6-4245DFADADEB}" presName="accentRepeatNode" presStyleLbl="solidFgAcc1" presStyleIdx="0" presStyleCnt="3"/>
      <dgm:spPr/>
      <dgm:t>
        <a:bodyPr/>
        <a:lstStyle/>
        <a:p>
          <a:endParaRPr lang="en-US"/>
        </a:p>
      </dgm:t>
    </dgm:pt>
    <dgm:pt modelId="{7F1C6CCA-2474-4385-9E33-555CC67EC98D}" type="pres">
      <dgm:prSet presAssocID="{3726CBC7-2E09-4930-A685-422BCE0616FE}" presName="text_2" presStyleLbl="node1" presStyleIdx="1" presStyleCnt="3">
        <dgm:presLayoutVars>
          <dgm:bulletEnabled val="1"/>
        </dgm:presLayoutVars>
      </dgm:prSet>
      <dgm:spPr/>
      <dgm:t>
        <a:bodyPr/>
        <a:lstStyle/>
        <a:p>
          <a:endParaRPr lang="en-US"/>
        </a:p>
      </dgm:t>
    </dgm:pt>
    <dgm:pt modelId="{60C79551-19D8-43B9-9A8E-BABD74979481}" type="pres">
      <dgm:prSet presAssocID="{3726CBC7-2E09-4930-A685-422BCE0616FE}" presName="accent_2" presStyleCnt="0"/>
      <dgm:spPr/>
      <dgm:t>
        <a:bodyPr/>
        <a:lstStyle/>
        <a:p>
          <a:endParaRPr lang="en-US"/>
        </a:p>
      </dgm:t>
    </dgm:pt>
    <dgm:pt modelId="{472479EA-44DF-45EA-A8D7-BAD328A82905}" type="pres">
      <dgm:prSet presAssocID="{3726CBC7-2E09-4930-A685-422BCE0616FE}" presName="accentRepeatNode" presStyleLbl="solidFgAcc1" presStyleIdx="1" presStyleCnt="3"/>
      <dgm:spPr/>
      <dgm:t>
        <a:bodyPr/>
        <a:lstStyle/>
        <a:p>
          <a:endParaRPr lang="en-US"/>
        </a:p>
      </dgm:t>
    </dgm:pt>
    <dgm:pt modelId="{C4CF957D-818D-46FB-A416-BE36EB01FEDF}" type="pres">
      <dgm:prSet presAssocID="{B3B970F7-FEFD-4771-855C-42DC8C68183D}" presName="text_3" presStyleLbl="node1" presStyleIdx="2" presStyleCnt="3">
        <dgm:presLayoutVars>
          <dgm:bulletEnabled val="1"/>
        </dgm:presLayoutVars>
      </dgm:prSet>
      <dgm:spPr/>
      <dgm:t>
        <a:bodyPr/>
        <a:lstStyle/>
        <a:p>
          <a:endParaRPr lang="en-US"/>
        </a:p>
      </dgm:t>
    </dgm:pt>
    <dgm:pt modelId="{6F2040D0-8F28-4649-A798-4F28571BF8F1}" type="pres">
      <dgm:prSet presAssocID="{B3B970F7-FEFD-4771-855C-42DC8C68183D}" presName="accent_3" presStyleCnt="0"/>
      <dgm:spPr/>
      <dgm:t>
        <a:bodyPr/>
        <a:lstStyle/>
        <a:p>
          <a:endParaRPr lang="en-US"/>
        </a:p>
      </dgm:t>
    </dgm:pt>
    <dgm:pt modelId="{7A09B875-992C-4777-AA69-AB7E9CB0000B}" type="pres">
      <dgm:prSet presAssocID="{B3B970F7-FEFD-4771-855C-42DC8C68183D}" presName="accentRepeatNode" presStyleLbl="solidFgAcc1" presStyleIdx="2" presStyleCnt="3"/>
      <dgm:spPr/>
      <dgm:t>
        <a:bodyPr/>
        <a:lstStyle/>
        <a:p>
          <a:endParaRPr lang="en-US"/>
        </a:p>
      </dgm:t>
    </dgm:pt>
  </dgm:ptLst>
  <dgm:cxnLst>
    <dgm:cxn modelId="{2EBA2F3B-D551-4928-A683-4B8E3449195B}" type="presOf" srcId="{FBBE41B7-B575-4DAE-B057-D5100E7A9241}" destId="{4D6D30EE-7B25-410F-A7AA-60354A61F5D3}" srcOrd="0" destOrd="0" presId="urn:microsoft.com/office/officeart/2008/layout/VerticalCurvedList"/>
    <dgm:cxn modelId="{8337C07E-9A6C-43F5-9AC4-37F04531995A}" type="presOf" srcId="{B3B970F7-FEFD-4771-855C-42DC8C68183D}" destId="{C4CF957D-818D-46FB-A416-BE36EB01FEDF}" srcOrd="0" destOrd="0" presId="urn:microsoft.com/office/officeart/2008/layout/VerticalCurvedList"/>
    <dgm:cxn modelId="{F273C1A1-1811-4AA0-B9CC-AFC154359411}" type="presOf" srcId="{DAC1439C-6218-4953-B7B6-4245DFADADEB}" destId="{8BF67225-147D-445B-BBDD-E2EFB9A8614E}" srcOrd="0" destOrd="0" presId="urn:microsoft.com/office/officeart/2008/layout/VerticalCurvedList"/>
    <dgm:cxn modelId="{170D134C-8771-4A3D-BD58-55D546B0FFBE}" srcId="{51B51406-5498-4367-A2C2-8DD2A21BC0C1}" destId="{DAC1439C-6218-4953-B7B6-4245DFADADEB}" srcOrd="0" destOrd="0" parTransId="{79B1759E-75BA-4854-A89F-FAC411A55AAE}" sibTransId="{FBBE41B7-B575-4DAE-B057-D5100E7A9241}"/>
    <dgm:cxn modelId="{59FAC66E-44CB-440F-93FF-0D79B8528CF5}" type="presOf" srcId="{3726CBC7-2E09-4930-A685-422BCE0616FE}" destId="{7F1C6CCA-2474-4385-9E33-555CC67EC98D}" srcOrd="0" destOrd="0" presId="urn:microsoft.com/office/officeart/2008/layout/VerticalCurvedList"/>
    <dgm:cxn modelId="{CA08E675-9353-44D0-A00E-FB869A8601E6}" type="presOf" srcId="{51B51406-5498-4367-A2C2-8DD2A21BC0C1}" destId="{07831043-19DB-4E0E-8036-97CCFB86F98E}" srcOrd="0" destOrd="0" presId="urn:microsoft.com/office/officeart/2008/layout/VerticalCurvedList"/>
    <dgm:cxn modelId="{86757EEE-B5B9-445F-A9CF-1FF8489226C9}" srcId="{51B51406-5498-4367-A2C2-8DD2A21BC0C1}" destId="{B3B970F7-FEFD-4771-855C-42DC8C68183D}" srcOrd="2" destOrd="0" parTransId="{64E1AB56-C7F0-4BE4-A33A-1FBD4FF837CC}" sibTransId="{8881C278-9E24-4694-8970-9CBCFBB8F01F}"/>
    <dgm:cxn modelId="{B0DAE2BF-0579-4EF0-8869-A59C5BFA6440}" srcId="{51B51406-5498-4367-A2C2-8DD2A21BC0C1}" destId="{3726CBC7-2E09-4930-A685-422BCE0616FE}" srcOrd="1" destOrd="0" parTransId="{A0930D96-51E4-486F-9005-6B8C2DDE5625}" sibTransId="{552DC614-D153-45B5-8AE7-18CB1EEEB5F4}"/>
    <dgm:cxn modelId="{499008E4-ACF9-44AF-A0FA-89637C1A60DC}" type="presParOf" srcId="{07831043-19DB-4E0E-8036-97CCFB86F98E}" destId="{F09F1699-B472-4EEE-80C7-356B691FE97C}" srcOrd="0" destOrd="0" presId="urn:microsoft.com/office/officeart/2008/layout/VerticalCurvedList"/>
    <dgm:cxn modelId="{F4AF6F4A-9807-4756-B5E7-7D973B7F7694}" type="presParOf" srcId="{F09F1699-B472-4EEE-80C7-356B691FE97C}" destId="{BE4644F6-D974-4CED-9DA7-B80A4E1D195F}" srcOrd="0" destOrd="0" presId="urn:microsoft.com/office/officeart/2008/layout/VerticalCurvedList"/>
    <dgm:cxn modelId="{DC49BF4A-5A28-4CC3-9C73-62D288A49660}" type="presParOf" srcId="{BE4644F6-D974-4CED-9DA7-B80A4E1D195F}" destId="{696466A6-CEFB-41A7-B507-DABC84ECEB07}" srcOrd="0" destOrd="0" presId="urn:microsoft.com/office/officeart/2008/layout/VerticalCurvedList"/>
    <dgm:cxn modelId="{1327AD59-5794-4CDF-96D5-49C58D4A6A6B}" type="presParOf" srcId="{BE4644F6-D974-4CED-9DA7-B80A4E1D195F}" destId="{4D6D30EE-7B25-410F-A7AA-60354A61F5D3}" srcOrd="1" destOrd="0" presId="urn:microsoft.com/office/officeart/2008/layout/VerticalCurvedList"/>
    <dgm:cxn modelId="{7B6D9314-3A3D-4B50-8035-576D099F447C}" type="presParOf" srcId="{BE4644F6-D974-4CED-9DA7-B80A4E1D195F}" destId="{600C6200-1FEB-4BD8-97B5-CCD53267DABA}" srcOrd="2" destOrd="0" presId="urn:microsoft.com/office/officeart/2008/layout/VerticalCurvedList"/>
    <dgm:cxn modelId="{1AD6C22B-070A-4886-900C-FE59B8C80988}" type="presParOf" srcId="{BE4644F6-D974-4CED-9DA7-B80A4E1D195F}" destId="{CA7C58CD-120F-4F16-A0F2-B948B6B61589}" srcOrd="3" destOrd="0" presId="urn:microsoft.com/office/officeart/2008/layout/VerticalCurvedList"/>
    <dgm:cxn modelId="{F2A97D11-6816-4D02-A360-DA9607374F88}" type="presParOf" srcId="{F09F1699-B472-4EEE-80C7-356B691FE97C}" destId="{8BF67225-147D-445B-BBDD-E2EFB9A8614E}" srcOrd="1" destOrd="0" presId="urn:microsoft.com/office/officeart/2008/layout/VerticalCurvedList"/>
    <dgm:cxn modelId="{F7BB25AF-A178-43C3-96A8-A279584FBB92}" type="presParOf" srcId="{F09F1699-B472-4EEE-80C7-356B691FE97C}" destId="{66353178-F80D-4C84-BDEF-20EE9C010480}" srcOrd="2" destOrd="0" presId="urn:microsoft.com/office/officeart/2008/layout/VerticalCurvedList"/>
    <dgm:cxn modelId="{9FD22F9E-8982-4F08-B045-2F1E4083F999}" type="presParOf" srcId="{66353178-F80D-4C84-BDEF-20EE9C010480}" destId="{AB26CCF4-2EC7-4814-82EF-EC177AC3FBA7}" srcOrd="0" destOrd="0" presId="urn:microsoft.com/office/officeart/2008/layout/VerticalCurvedList"/>
    <dgm:cxn modelId="{8C4EBB3B-CD32-46B1-B4E3-AC9588D1FF22}" type="presParOf" srcId="{F09F1699-B472-4EEE-80C7-356B691FE97C}" destId="{7F1C6CCA-2474-4385-9E33-555CC67EC98D}" srcOrd="3" destOrd="0" presId="urn:microsoft.com/office/officeart/2008/layout/VerticalCurvedList"/>
    <dgm:cxn modelId="{955864F6-AF3E-4912-BCCA-E43E299E0156}" type="presParOf" srcId="{F09F1699-B472-4EEE-80C7-356B691FE97C}" destId="{60C79551-19D8-43B9-9A8E-BABD74979481}" srcOrd="4" destOrd="0" presId="urn:microsoft.com/office/officeart/2008/layout/VerticalCurvedList"/>
    <dgm:cxn modelId="{D4CCF06A-FE22-4901-8C2B-4702125E4B64}" type="presParOf" srcId="{60C79551-19D8-43B9-9A8E-BABD74979481}" destId="{472479EA-44DF-45EA-A8D7-BAD328A82905}" srcOrd="0" destOrd="0" presId="urn:microsoft.com/office/officeart/2008/layout/VerticalCurvedList"/>
    <dgm:cxn modelId="{7AC1D365-4D15-47E4-9D40-81E6A302B8D2}" type="presParOf" srcId="{F09F1699-B472-4EEE-80C7-356B691FE97C}" destId="{C4CF957D-818D-46FB-A416-BE36EB01FEDF}" srcOrd="5" destOrd="0" presId="urn:microsoft.com/office/officeart/2008/layout/VerticalCurvedList"/>
    <dgm:cxn modelId="{773B8004-402C-42E5-A045-232D2C7FA01B}" type="presParOf" srcId="{F09F1699-B472-4EEE-80C7-356B691FE97C}" destId="{6F2040D0-8F28-4649-A798-4F28571BF8F1}" srcOrd="6" destOrd="0" presId="urn:microsoft.com/office/officeart/2008/layout/VerticalCurvedList"/>
    <dgm:cxn modelId="{9F9850F4-38B7-46A6-BF2D-8B943BACC495}" type="presParOf" srcId="{6F2040D0-8F28-4649-A798-4F28571BF8F1}" destId="{7A09B875-992C-4777-AA69-AB7E9CB0000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94AB8A-99DF-419E-8180-568F64058225}" type="doc">
      <dgm:prSet loTypeId="urn:microsoft.com/office/officeart/2005/8/layout/vList6" loCatId="process" qsTypeId="urn:microsoft.com/office/officeart/2005/8/quickstyle/simple1" qsCatId="simple" csTypeId="urn:microsoft.com/office/officeart/2005/8/colors/accent0_1" csCatId="mainScheme" phldr="1"/>
      <dgm:spPr/>
      <dgm:t>
        <a:bodyPr/>
        <a:lstStyle/>
        <a:p>
          <a:endParaRPr lang="en-US"/>
        </a:p>
      </dgm:t>
    </dgm:pt>
    <dgm:pt modelId="{1EBD2C02-AD8C-4CD0-A46B-5E7E1D73BEE5}">
      <dgm:prSet phldrT="[Text]" custT="1"/>
      <dgm:spPr/>
      <dgm:t>
        <a:bodyPr/>
        <a:lstStyle/>
        <a:p>
          <a:r>
            <a:rPr lang="vi-VN" sz="2400" i="1" dirty="0">
              <a:latin typeface="Times New Roman" pitchFamily="18" charset="0"/>
              <a:cs typeface="Times New Roman" pitchFamily="18" charset="0"/>
            </a:rPr>
            <a:t>Lĩnh vực sản xuất</a:t>
          </a:r>
          <a:endParaRPr lang="en-US" sz="2400" dirty="0"/>
        </a:p>
      </dgm:t>
    </dgm:pt>
    <dgm:pt modelId="{22EDD967-688B-4FB0-92D3-6E3CF317EE32}" type="parTrans" cxnId="{6A0AFD4D-6814-4E2D-A126-A1C14B67E2AE}">
      <dgm:prSet/>
      <dgm:spPr/>
      <dgm:t>
        <a:bodyPr/>
        <a:lstStyle/>
        <a:p>
          <a:endParaRPr lang="en-US" sz="2400"/>
        </a:p>
      </dgm:t>
    </dgm:pt>
    <dgm:pt modelId="{2831279E-9F54-437F-BB48-D74CE3F342C7}" type="sibTrans" cxnId="{6A0AFD4D-6814-4E2D-A126-A1C14B67E2AE}">
      <dgm:prSet/>
      <dgm:spPr/>
      <dgm:t>
        <a:bodyPr/>
        <a:lstStyle/>
        <a:p>
          <a:endParaRPr lang="en-US" sz="2400"/>
        </a:p>
      </dgm:t>
    </dgm:pt>
    <dgm:pt modelId="{155D4A6B-3E40-4ECC-9665-DEE2E705BFC4}">
      <dgm:prSet phldrT="[Text]" custT="1"/>
      <dgm:spPr/>
      <dgm:t>
        <a:bodyPr/>
        <a:lstStyle/>
        <a:p>
          <a:r>
            <a:rPr lang="en-US" sz="2400" dirty="0">
              <a:latin typeface="Times New Roman" pitchFamily="18" charset="0"/>
              <a:cs typeface="Times New Roman" pitchFamily="18" charset="0"/>
            </a:rPr>
            <a:t>l</a:t>
          </a:r>
          <a:r>
            <a:rPr lang="vi-VN" sz="2400" dirty="0">
              <a:latin typeface="Times New Roman" pitchFamily="18" charset="0"/>
              <a:cs typeface="Times New Roman" pitchFamily="18" charset="0"/>
            </a:rPr>
            <a:t>à chuỗi hoạt động nhằm đảm bảo nguyên nhiên vật liệu, máy móc, thiết bị, dịch vụ… cho hoạt động của tổ chức/doanh nghiệp được tiến hành liên tục, nhịp nhàng và có hiệu quả</a:t>
          </a:r>
          <a:r>
            <a:rPr lang="en-US" sz="2400" dirty="0">
              <a:latin typeface="Times New Roman" pitchFamily="18" charset="0"/>
              <a:cs typeface="Times New Roman" pitchFamily="18" charset="0"/>
            </a:rPr>
            <a:t>.</a:t>
          </a:r>
          <a:endParaRPr lang="en-US" sz="2400" dirty="0"/>
        </a:p>
      </dgm:t>
    </dgm:pt>
    <dgm:pt modelId="{AC863B87-B78C-4946-A1ED-35F01FE151E4}" type="parTrans" cxnId="{CDF7A44B-B14E-4BB2-85AA-D45505A55F34}">
      <dgm:prSet/>
      <dgm:spPr/>
      <dgm:t>
        <a:bodyPr/>
        <a:lstStyle/>
        <a:p>
          <a:endParaRPr lang="en-US" sz="2400"/>
        </a:p>
      </dgm:t>
    </dgm:pt>
    <dgm:pt modelId="{027AC4FC-FA9D-4441-B722-17B85DE78947}" type="sibTrans" cxnId="{CDF7A44B-B14E-4BB2-85AA-D45505A55F34}">
      <dgm:prSet/>
      <dgm:spPr/>
      <dgm:t>
        <a:bodyPr/>
        <a:lstStyle/>
        <a:p>
          <a:endParaRPr lang="en-US" sz="2400"/>
        </a:p>
      </dgm:t>
    </dgm:pt>
    <dgm:pt modelId="{04769327-AA8A-4431-8A06-BA3B39035129}">
      <dgm:prSet phldrT="[Text]" custT="1"/>
      <dgm:spPr/>
      <dgm:t>
        <a:bodyPr/>
        <a:lstStyle/>
        <a:p>
          <a:r>
            <a:rPr lang="en-US" sz="2400" i="1" dirty="0" err="1">
              <a:latin typeface="Times New Roman" pitchFamily="18" charset="0"/>
              <a:cs typeface="Times New Roman" pitchFamily="18" charset="0"/>
            </a:rPr>
            <a:t>Hội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đồng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quản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trị</a:t>
          </a:r>
          <a:r>
            <a:rPr lang="en-US" sz="2400" i="1" dirty="0">
              <a:latin typeface="Times New Roman" pitchFamily="18" charset="0"/>
              <a:cs typeface="Times New Roman" pitchFamily="18" charset="0"/>
            </a:rPr>
            <a:t> logistics </a:t>
          </a:r>
          <a:r>
            <a:rPr lang="en-US" sz="2400" i="1" dirty="0" err="1">
              <a:latin typeface="Times New Roman" pitchFamily="18" charset="0"/>
              <a:cs typeface="Times New Roman" pitchFamily="18" charset="0"/>
            </a:rPr>
            <a:t>của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Mỹ</a:t>
          </a:r>
          <a:r>
            <a:rPr lang="en-US" sz="2400" i="1" dirty="0">
              <a:latin typeface="Times New Roman" pitchFamily="18" charset="0"/>
              <a:cs typeface="Times New Roman" pitchFamily="18" charset="0"/>
            </a:rPr>
            <a:t> (CLM)</a:t>
          </a:r>
          <a:endParaRPr lang="en-US" sz="2400" dirty="0"/>
        </a:p>
      </dgm:t>
    </dgm:pt>
    <dgm:pt modelId="{E302456B-AA67-4C18-B8B5-1A88C081EB81}" type="parTrans" cxnId="{D46181AD-FB22-4C83-992B-2629033C4B09}">
      <dgm:prSet/>
      <dgm:spPr/>
      <dgm:t>
        <a:bodyPr/>
        <a:lstStyle/>
        <a:p>
          <a:endParaRPr lang="en-US" sz="2400"/>
        </a:p>
      </dgm:t>
    </dgm:pt>
    <dgm:pt modelId="{B638121A-45D8-4087-AE23-725A19425E5E}" type="sibTrans" cxnId="{D46181AD-FB22-4C83-992B-2629033C4B09}">
      <dgm:prSet/>
      <dgm:spPr/>
      <dgm:t>
        <a:bodyPr/>
        <a:lstStyle/>
        <a:p>
          <a:endParaRPr lang="en-US" sz="2400"/>
        </a:p>
      </dgm:t>
    </dgm:pt>
    <dgm:pt modelId="{01FE95B5-9806-4FCF-8225-FD0FA12F61A2}">
      <dgm:prSet phldrT="[Text]" custT="1"/>
      <dgm:spPr/>
      <dgm:t>
        <a:bodyPr/>
        <a:lstStyle/>
        <a:p>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soát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a:t>
          </a:r>
          <a:r>
            <a:rPr lang="en-US" sz="2400"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chi </a:t>
          </a:r>
          <a:r>
            <a:rPr lang="en-US" sz="2400" b="1" i="1" dirty="0" err="1" smtClean="0">
              <a:latin typeface="Times New Roman" pitchFamily="18" charset="0"/>
              <a:cs typeface="Times New Roman" pitchFamily="18" charset="0"/>
            </a:rPr>
            <a:t>phí</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lưu</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thông</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dự</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trữ</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nguyên</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vật</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liệu</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hàng</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tồn</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kho</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trong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quá</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trình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sản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xuất</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cùng</a:t>
          </a:r>
          <a:r>
            <a:rPr lang="en-US" sz="2400"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dòng</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thông</a:t>
          </a:r>
          <a:r>
            <a:rPr lang="en-US" sz="2400" b="1" i="1" dirty="0" smtClean="0">
              <a:latin typeface="Times New Roman" pitchFamily="18" charset="0"/>
              <a:cs typeface="Times New Roman" pitchFamily="18" charset="0"/>
            </a:rPr>
            <a:t> tin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tương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ứng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cuối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nhằm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yêu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hàng</a:t>
          </a:r>
          <a:r>
            <a:rPr lang="en-US" sz="2400" dirty="0" smtClean="0">
              <a:latin typeface="Times New Roman" pitchFamily="18" charset="0"/>
              <a:cs typeface="Times New Roman" pitchFamily="18" charset="0"/>
            </a:rPr>
            <a:t>.</a:t>
          </a:r>
          <a:endParaRPr lang="en-US" sz="2400" dirty="0"/>
        </a:p>
      </dgm:t>
    </dgm:pt>
    <dgm:pt modelId="{43B8531A-17D1-4186-8034-D4E97B12324A}" type="parTrans" cxnId="{71C11331-B233-4E92-AF97-78C58A237CD9}">
      <dgm:prSet/>
      <dgm:spPr/>
      <dgm:t>
        <a:bodyPr/>
        <a:lstStyle/>
        <a:p>
          <a:endParaRPr lang="en-US" sz="2400"/>
        </a:p>
      </dgm:t>
    </dgm:pt>
    <dgm:pt modelId="{7163D7A2-9A1B-4E88-B708-3C3199AC1B35}" type="sibTrans" cxnId="{71C11331-B233-4E92-AF97-78C58A237CD9}">
      <dgm:prSet/>
      <dgm:spPr/>
      <dgm:t>
        <a:bodyPr/>
        <a:lstStyle/>
        <a:p>
          <a:endParaRPr lang="en-US" sz="2400"/>
        </a:p>
      </dgm:t>
    </dgm:pt>
    <dgm:pt modelId="{E2D92743-53F1-4B41-B566-CDC498B52364}" type="pres">
      <dgm:prSet presAssocID="{9194AB8A-99DF-419E-8180-568F64058225}" presName="Name0" presStyleCnt="0">
        <dgm:presLayoutVars>
          <dgm:dir/>
          <dgm:animLvl val="lvl"/>
          <dgm:resizeHandles/>
        </dgm:presLayoutVars>
      </dgm:prSet>
      <dgm:spPr/>
      <dgm:t>
        <a:bodyPr/>
        <a:lstStyle/>
        <a:p>
          <a:endParaRPr lang="en-US"/>
        </a:p>
      </dgm:t>
    </dgm:pt>
    <dgm:pt modelId="{3C15C377-0D4F-473C-BEED-732FEA621FC9}" type="pres">
      <dgm:prSet presAssocID="{1EBD2C02-AD8C-4CD0-A46B-5E7E1D73BEE5}" presName="linNode" presStyleCnt="0"/>
      <dgm:spPr/>
      <dgm:t>
        <a:bodyPr/>
        <a:lstStyle/>
        <a:p>
          <a:endParaRPr lang="en-US"/>
        </a:p>
      </dgm:t>
    </dgm:pt>
    <dgm:pt modelId="{38F63C9B-A6B7-4EEB-AEA5-D6A4AA7DA50F}" type="pres">
      <dgm:prSet presAssocID="{1EBD2C02-AD8C-4CD0-A46B-5E7E1D73BEE5}" presName="parentShp" presStyleLbl="node1" presStyleIdx="0" presStyleCnt="2" custScaleX="70863">
        <dgm:presLayoutVars>
          <dgm:bulletEnabled val="1"/>
        </dgm:presLayoutVars>
      </dgm:prSet>
      <dgm:spPr/>
      <dgm:t>
        <a:bodyPr/>
        <a:lstStyle/>
        <a:p>
          <a:endParaRPr lang="en-US"/>
        </a:p>
      </dgm:t>
    </dgm:pt>
    <dgm:pt modelId="{7161F474-0DBE-4325-9FA6-73A8BA707995}" type="pres">
      <dgm:prSet presAssocID="{1EBD2C02-AD8C-4CD0-A46B-5E7E1D73BEE5}" presName="childShp" presStyleLbl="bgAccFollowNode1" presStyleIdx="0" presStyleCnt="2" custScaleX="119588" custScaleY="124881">
        <dgm:presLayoutVars>
          <dgm:bulletEnabled val="1"/>
        </dgm:presLayoutVars>
      </dgm:prSet>
      <dgm:spPr/>
      <dgm:t>
        <a:bodyPr/>
        <a:lstStyle/>
        <a:p>
          <a:endParaRPr lang="en-US"/>
        </a:p>
      </dgm:t>
    </dgm:pt>
    <dgm:pt modelId="{5400A391-027A-495A-9D2B-D78396CADBE4}" type="pres">
      <dgm:prSet presAssocID="{2831279E-9F54-437F-BB48-D74CE3F342C7}" presName="spacing" presStyleCnt="0"/>
      <dgm:spPr/>
      <dgm:t>
        <a:bodyPr/>
        <a:lstStyle/>
        <a:p>
          <a:endParaRPr lang="en-US"/>
        </a:p>
      </dgm:t>
    </dgm:pt>
    <dgm:pt modelId="{E7E2DA3C-BDA9-4533-A4CC-DC4F0EF253E9}" type="pres">
      <dgm:prSet presAssocID="{04769327-AA8A-4431-8A06-BA3B39035129}" presName="linNode" presStyleCnt="0"/>
      <dgm:spPr/>
      <dgm:t>
        <a:bodyPr/>
        <a:lstStyle/>
        <a:p>
          <a:endParaRPr lang="en-US"/>
        </a:p>
      </dgm:t>
    </dgm:pt>
    <dgm:pt modelId="{18D53DC1-38EA-4E09-9680-5A43F13FF468}" type="pres">
      <dgm:prSet presAssocID="{04769327-AA8A-4431-8A06-BA3B39035129}" presName="parentShp" presStyleLbl="node1" presStyleIdx="1" presStyleCnt="2" custScaleX="75141">
        <dgm:presLayoutVars>
          <dgm:bulletEnabled val="1"/>
        </dgm:presLayoutVars>
      </dgm:prSet>
      <dgm:spPr/>
      <dgm:t>
        <a:bodyPr/>
        <a:lstStyle/>
        <a:p>
          <a:endParaRPr lang="en-US"/>
        </a:p>
      </dgm:t>
    </dgm:pt>
    <dgm:pt modelId="{FF150DEF-835E-42C6-A789-E6BB8358532A}" type="pres">
      <dgm:prSet presAssocID="{04769327-AA8A-4431-8A06-BA3B39035129}" presName="childShp" presStyleLbl="bgAccFollowNode1" presStyleIdx="1" presStyleCnt="2" custScaleX="115713" custScaleY="118351">
        <dgm:presLayoutVars>
          <dgm:bulletEnabled val="1"/>
        </dgm:presLayoutVars>
      </dgm:prSet>
      <dgm:spPr/>
      <dgm:t>
        <a:bodyPr/>
        <a:lstStyle/>
        <a:p>
          <a:endParaRPr lang="en-US"/>
        </a:p>
      </dgm:t>
    </dgm:pt>
  </dgm:ptLst>
  <dgm:cxnLst>
    <dgm:cxn modelId="{71C11331-B233-4E92-AF97-78C58A237CD9}" srcId="{04769327-AA8A-4431-8A06-BA3B39035129}" destId="{01FE95B5-9806-4FCF-8225-FD0FA12F61A2}" srcOrd="0" destOrd="0" parTransId="{43B8531A-17D1-4186-8034-D4E97B12324A}" sibTransId="{7163D7A2-9A1B-4E88-B708-3C3199AC1B35}"/>
    <dgm:cxn modelId="{6A0AFD4D-6814-4E2D-A126-A1C14B67E2AE}" srcId="{9194AB8A-99DF-419E-8180-568F64058225}" destId="{1EBD2C02-AD8C-4CD0-A46B-5E7E1D73BEE5}" srcOrd="0" destOrd="0" parTransId="{22EDD967-688B-4FB0-92D3-6E3CF317EE32}" sibTransId="{2831279E-9F54-437F-BB48-D74CE3F342C7}"/>
    <dgm:cxn modelId="{32CC816E-379A-4F12-AE62-62A6B1293D8A}" type="presOf" srcId="{04769327-AA8A-4431-8A06-BA3B39035129}" destId="{18D53DC1-38EA-4E09-9680-5A43F13FF468}" srcOrd="0" destOrd="0" presId="urn:microsoft.com/office/officeart/2005/8/layout/vList6"/>
    <dgm:cxn modelId="{5C27223D-192D-4B3C-8E32-1BDF2D14A9AF}" type="presOf" srcId="{155D4A6B-3E40-4ECC-9665-DEE2E705BFC4}" destId="{7161F474-0DBE-4325-9FA6-73A8BA707995}" srcOrd="0" destOrd="0" presId="urn:microsoft.com/office/officeart/2005/8/layout/vList6"/>
    <dgm:cxn modelId="{5C178A7E-7272-4223-B819-6A5C9310A79E}" type="presOf" srcId="{1EBD2C02-AD8C-4CD0-A46B-5E7E1D73BEE5}" destId="{38F63C9B-A6B7-4EEB-AEA5-D6A4AA7DA50F}" srcOrd="0" destOrd="0" presId="urn:microsoft.com/office/officeart/2005/8/layout/vList6"/>
    <dgm:cxn modelId="{D46181AD-FB22-4C83-992B-2629033C4B09}" srcId="{9194AB8A-99DF-419E-8180-568F64058225}" destId="{04769327-AA8A-4431-8A06-BA3B39035129}" srcOrd="1" destOrd="0" parTransId="{E302456B-AA67-4C18-B8B5-1A88C081EB81}" sibTransId="{B638121A-45D8-4087-AE23-725A19425E5E}"/>
    <dgm:cxn modelId="{31E71CC3-A56D-477E-97A4-548DFA1F62BC}" type="presOf" srcId="{9194AB8A-99DF-419E-8180-568F64058225}" destId="{E2D92743-53F1-4B41-B566-CDC498B52364}" srcOrd="0" destOrd="0" presId="urn:microsoft.com/office/officeart/2005/8/layout/vList6"/>
    <dgm:cxn modelId="{E4841C31-35CC-409C-B7F1-9748C524A102}" type="presOf" srcId="{01FE95B5-9806-4FCF-8225-FD0FA12F61A2}" destId="{FF150DEF-835E-42C6-A789-E6BB8358532A}" srcOrd="0" destOrd="0" presId="urn:microsoft.com/office/officeart/2005/8/layout/vList6"/>
    <dgm:cxn modelId="{CDF7A44B-B14E-4BB2-85AA-D45505A55F34}" srcId="{1EBD2C02-AD8C-4CD0-A46B-5E7E1D73BEE5}" destId="{155D4A6B-3E40-4ECC-9665-DEE2E705BFC4}" srcOrd="0" destOrd="0" parTransId="{AC863B87-B78C-4946-A1ED-35F01FE151E4}" sibTransId="{027AC4FC-FA9D-4441-B722-17B85DE78947}"/>
    <dgm:cxn modelId="{569565EC-0D33-4661-8AFE-4293C4088C4A}" type="presParOf" srcId="{E2D92743-53F1-4B41-B566-CDC498B52364}" destId="{3C15C377-0D4F-473C-BEED-732FEA621FC9}" srcOrd="0" destOrd="0" presId="urn:microsoft.com/office/officeart/2005/8/layout/vList6"/>
    <dgm:cxn modelId="{42B678A9-4FC8-4650-942F-F68B633592EE}" type="presParOf" srcId="{3C15C377-0D4F-473C-BEED-732FEA621FC9}" destId="{38F63C9B-A6B7-4EEB-AEA5-D6A4AA7DA50F}" srcOrd="0" destOrd="0" presId="urn:microsoft.com/office/officeart/2005/8/layout/vList6"/>
    <dgm:cxn modelId="{8BAE6B6D-2791-4C22-92E8-024642173E63}" type="presParOf" srcId="{3C15C377-0D4F-473C-BEED-732FEA621FC9}" destId="{7161F474-0DBE-4325-9FA6-73A8BA707995}" srcOrd="1" destOrd="0" presId="urn:microsoft.com/office/officeart/2005/8/layout/vList6"/>
    <dgm:cxn modelId="{1A283021-9739-48D4-BD93-9DF62AA136A6}" type="presParOf" srcId="{E2D92743-53F1-4B41-B566-CDC498B52364}" destId="{5400A391-027A-495A-9D2B-D78396CADBE4}" srcOrd="1" destOrd="0" presId="urn:microsoft.com/office/officeart/2005/8/layout/vList6"/>
    <dgm:cxn modelId="{65F6C0B4-A456-4FE4-8B06-48677DEBB8D1}" type="presParOf" srcId="{E2D92743-53F1-4B41-B566-CDC498B52364}" destId="{E7E2DA3C-BDA9-4533-A4CC-DC4F0EF253E9}" srcOrd="2" destOrd="0" presId="urn:microsoft.com/office/officeart/2005/8/layout/vList6"/>
    <dgm:cxn modelId="{14B7AEF8-EB24-4680-A87D-10CFCE040524}" type="presParOf" srcId="{E7E2DA3C-BDA9-4533-A4CC-DC4F0EF253E9}" destId="{18D53DC1-38EA-4E09-9680-5A43F13FF468}" srcOrd="0" destOrd="0" presId="urn:microsoft.com/office/officeart/2005/8/layout/vList6"/>
    <dgm:cxn modelId="{735C0651-7CB3-4317-91AA-5DF04D4594AC}" type="presParOf" srcId="{E7E2DA3C-BDA9-4533-A4CC-DC4F0EF253E9}" destId="{FF150DEF-835E-42C6-A789-E6BB8358532A}"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B1850D0-8050-4C7D-AE95-98E9EB42E85C}" type="doc">
      <dgm:prSet loTypeId="urn:microsoft.com/office/officeart/2005/8/layout/default#1" loCatId="list" qsTypeId="urn:microsoft.com/office/officeart/2005/8/quickstyle/simple1" qsCatId="simple" csTypeId="urn:microsoft.com/office/officeart/2005/8/colors/accent0_2" csCatId="mainScheme" phldr="1"/>
      <dgm:spPr/>
      <dgm:t>
        <a:bodyPr/>
        <a:lstStyle/>
        <a:p>
          <a:endParaRPr lang="en-US"/>
        </a:p>
      </dgm:t>
    </dgm:pt>
    <dgm:pt modelId="{AF5966AB-20F1-4833-9C8A-4B5EB48F9BC9}">
      <dgm:prSet phldrT="[Text]"/>
      <dgm:spPr/>
      <dgm:t>
        <a:bodyPr/>
        <a:lstStyle/>
        <a:p>
          <a:r>
            <a:rPr lang="en-US" smtClean="0">
              <a:latin typeface="Times New Roman" pitchFamily="18" charset="0"/>
              <a:cs typeface="Times New Roman" pitchFamily="18" charset="0"/>
            </a:rPr>
            <a:t>Là nghệ thuật tổ chức, thu thập, điều hành một tập hợp các hoạt động </a:t>
          </a:r>
          <a:r>
            <a:rPr lang="en-US" b="1" i="1" smtClean="0">
              <a:latin typeface="Times New Roman" pitchFamily="18" charset="0"/>
              <a:cs typeface="Times New Roman" pitchFamily="18" charset="0"/>
            </a:rPr>
            <a:t>dịch vụ, sản xuất, và thông tin</a:t>
          </a:r>
          <a:r>
            <a:rPr lang="en-US" smtClean="0">
              <a:latin typeface="Times New Roman" pitchFamily="18" charset="0"/>
              <a:cs typeface="Times New Roman" pitchFamily="18" charset="0"/>
            </a:rPr>
            <a:t> xảy ra đồng thời, liên quan đến quá trình lưu chuyển NVL từ khâu mua sắm, qua lưu kho, sản xuất và phân phối tới tay người tiêu dùng</a:t>
          </a:r>
          <a:endParaRPr lang="en-US" dirty="0"/>
        </a:p>
      </dgm:t>
    </dgm:pt>
    <dgm:pt modelId="{1B6C12A0-D1FF-48FD-A1A5-806E46280DEA}" type="parTrans" cxnId="{F167A015-17F0-4722-9668-BD5BAE6D8791}">
      <dgm:prSet/>
      <dgm:spPr/>
      <dgm:t>
        <a:bodyPr/>
        <a:lstStyle/>
        <a:p>
          <a:endParaRPr lang="en-US"/>
        </a:p>
      </dgm:t>
    </dgm:pt>
    <dgm:pt modelId="{84FE73AA-9273-4CA7-AA7E-819E8D76FA0E}" type="sibTrans" cxnId="{F167A015-17F0-4722-9668-BD5BAE6D8791}">
      <dgm:prSet/>
      <dgm:spPr/>
      <dgm:t>
        <a:bodyPr/>
        <a:lstStyle/>
        <a:p>
          <a:endParaRPr lang="en-US"/>
        </a:p>
      </dgm:t>
    </dgm:pt>
    <dgm:pt modelId="{95B7E3E6-8B38-4ACB-B57D-1DDD80B93D65}">
      <dgm:prSet phldrT="[Text]" custT="1"/>
      <dgm:spPr/>
      <dgm:t>
        <a:bodyPr/>
        <a:lstStyle/>
        <a:p>
          <a:r>
            <a:rPr lang="en-US" sz="2400" i="1" smtClean="0">
              <a:latin typeface="Times New Roman" pitchFamily="18" charset="0"/>
              <a:cs typeface="Times New Roman" pitchFamily="18" charset="0"/>
            </a:rPr>
            <a:t>Dưới góc độ quản lý chuỗi cung ứng</a:t>
          </a:r>
          <a:r>
            <a:rPr lang="en-US" sz="2400" smtClean="0">
              <a:latin typeface="Times New Roman" pitchFamily="18" charset="0"/>
              <a:cs typeface="Times New Roman" pitchFamily="18" charset="0"/>
            </a:rPr>
            <a:t>: “là quá trình </a:t>
          </a:r>
          <a:r>
            <a:rPr lang="en-US" sz="2400" b="1" i="1" smtClean="0">
              <a:latin typeface="Times New Roman" pitchFamily="18" charset="0"/>
              <a:cs typeface="Times New Roman" pitchFamily="18" charset="0"/>
            </a:rPr>
            <a:t>tối ưu</a:t>
          </a:r>
          <a:r>
            <a:rPr lang="en-US" sz="2400" smtClean="0">
              <a:latin typeface="Times New Roman" pitchFamily="18" charset="0"/>
              <a:cs typeface="Times New Roman" pitchFamily="18" charset="0"/>
            </a:rPr>
            <a:t> về </a:t>
          </a:r>
          <a:r>
            <a:rPr lang="en-US" sz="2400" b="1" i="1" smtClean="0">
              <a:latin typeface="Times New Roman" pitchFamily="18" charset="0"/>
              <a:cs typeface="Times New Roman" pitchFamily="18" charset="0"/>
            </a:rPr>
            <a:t>vị trí, lưu trữ và chu chuyển</a:t>
          </a:r>
          <a:r>
            <a:rPr lang="en-US" sz="2400" smtClean="0">
              <a:latin typeface="Times New Roman" pitchFamily="18" charset="0"/>
              <a:cs typeface="Times New Roman" pitchFamily="18" charset="0"/>
            </a:rPr>
            <a:t> các yếu tố đầu vào từ điểm xuất phát đầu tiên là nhà cung cấp, qua nhà sản xuất, người bán buôn, bán lẻ, đến tay người tiêu dùng cuối cùng, thông qua hàng loạt các hoạt động kinh tế</a:t>
          </a:r>
          <a:endParaRPr lang="en-US" sz="2400" dirty="0"/>
        </a:p>
      </dgm:t>
    </dgm:pt>
    <dgm:pt modelId="{9B692316-E25E-4586-A3CE-0DD23C8A354D}" type="parTrans" cxnId="{3EAE3588-4C61-4342-9F4A-8F08667AF19D}">
      <dgm:prSet/>
      <dgm:spPr/>
      <dgm:t>
        <a:bodyPr/>
        <a:lstStyle/>
        <a:p>
          <a:endParaRPr lang="en-US"/>
        </a:p>
      </dgm:t>
    </dgm:pt>
    <dgm:pt modelId="{FA5C3D0E-933F-484B-87CA-5BE384B5709F}" type="sibTrans" cxnId="{3EAE3588-4C61-4342-9F4A-8F08667AF19D}">
      <dgm:prSet/>
      <dgm:spPr/>
      <dgm:t>
        <a:bodyPr/>
        <a:lstStyle/>
        <a:p>
          <a:endParaRPr lang="en-US"/>
        </a:p>
      </dgm:t>
    </dgm:pt>
    <dgm:pt modelId="{4B597BD9-65CA-4826-BBC8-D2D19B10B903}">
      <dgm:prSet/>
      <dgm:spPr/>
      <dgm:t>
        <a:bodyPr/>
        <a:lstStyle/>
        <a:p>
          <a:r>
            <a:rPr lang="en-US" b="1" i="0" dirty="0" err="1" smtClean="0">
              <a:latin typeface="Times New Roman" pitchFamily="18" charset="0"/>
              <a:cs typeface="Times New Roman" pitchFamily="18" charset="0"/>
            </a:rPr>
            <a:t>Quan</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điểm</a:t>
          </a:r>
          <a:r>
            <a:rPr lang="en-US" b="1" i="0" dirty="0" smtClean="0">
              <a:latin typeface="Times New Roman" pitchFamily="18" charset="0"/>
              <a:cs typeface="Times New Roman" pitchFamily="18" charset="0"/>
            </a:rPr>
            <a:t> “</a:t>
          </a:r>
          <a:r>
            <a:rPr lang="en-US" b="1" i="1" dirty="0" smtClean="0">
              <a:latin typeface="Times New Roman" pitchFamily="18" charset="0"/>
              <a:cs typeface="Times New Roman" pitchFamily="18" charset="0"/>
            </a:rPr>
            <a:t>5 </a:t>
          </a:r>
          <a:r>
            <a:rPr lang="en-US" b="1" i="1" dirty="0" err="1" smtClean="0">
              <a:latin typeface="Times New Roman" pitchFamily="18" charset="0"/>
              <a:cs typeface="Times New Roman" pitchFamily="18" charset="0"/>
            </a:rPr>
            <a:t>đúng</a:t>
          </a:r>
          <a:r>
            <a:rPr lang="en-US" b="1" i="1" dirty="0" smtClean="0">
              <a:latin typeface="Times New Roman" pitchFamily="18" charset="0"/>
              <a:cs typeface="Times New Roman" pitchFamily="18" charset="0"/>
            </a:rPr>
            <a:t> – 5R</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là</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quá</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trình</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cung</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cấp</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đúng</a:t>
          </a:r>
          <a:r>
            <a:rPr lang="en-US" b="1" i="0" dirty="0" smtClean="0">
              <a:latin typeface="Times New Roman" pitchFamily="18" charset="0"/>
              <a:cs typeface="Times New Roman" pitchFamily="18" charset="0"/>
            </a:rPr>
            <a:t> SP </a:t>
          </a:r>
          <a:r>
            <a:rPr lang="en-US" b="1" i="0" dirty="0" err="1" smtClean="0">
              <a:latin typeface="Times New Roman" pitchFamily="18" charset="0"/>
              <a:cs typeface="Times New Roman" pitchFamily="18" charset="0"/>
            </a:rPr>
            <a:t>đến</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đúng</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vị</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trí</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vào</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đúng</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thời</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điểm</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với</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điều</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kiện</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và</a:t>
          </a:r>
          <a:r>
            <a:rPr lang="en-US" b="1" i="0" dirty="0" smtClean="0">
              <a:latin typeface="Times New Roman" pitchFamily="18" charset="0"/>
              <a:cs typeface="Times New Roman" pitchFamily="18" charset="0"/>
            </a:rPr>
            <a:t> chi </a:t>
          </a:r>
          <a:r>
            <a:rPr lang="en-US" b="1" i="0" dirty="0" err="1" smtClean="0">
              <a:latin typeface="Times New Roman" pitchFamily="18" charset="0"/>
              <a:cs typeface="Times New Roman" pitchFamily="18" charset="0"/>
            </a:rPr>
            <a:t>phí</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phù</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hợp</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cho</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khách</a:t>
          </a:r>
          <a:r>
            <a:rPr lang="en-US" b="1" i="0" dirty="0" smtClean="0">
              <a:latin typeface="Times New Roman" pitchFamily="18" charset="0"/>
              <a:cs typeface="Times New Roman" pitchFamily="18" charset="0"/>
            </a:rPr>
            <a:t> </a:t>
          </a:r>
          <a:r>
            <a:rPr lang="en-US" b="1" i="0" dirty="0" err="1" smtClean="0">
              <a:latin typeface="Times New Roman" pitchFamily="18" charset="0"/>
              <a:cs typeface="Times New Roman" pitchFamily="18" charset="0"/>
            </a:rPr>
            <a:t>hàng</a:t>
          </a:r>
          <a:r>
            <a:rPr lang="en-US" b="1" i="0" dirty="0" smtClean="0">
              <a:latin typeface="Times New Roman" pitchFamily="18" charset="0"/>
              <a:cs typeface="Times New Roman" pitchFamily="18" charset="0"/>
            </a:rPr>
            <a:t> (right product, right time, right place, right </a:t>
          </a:r>
          <a:r>
            <a:rPr lang="en-US" b="1" i="0" dirty="0" err="1" smtClean="0">
              <a:latin typeface="Times New Roman" pitchFamily="18" charset="0"/>
              <a:cs typeface="Times New Roman" pitchFamily="18" charset="0"/>
            </a:rPr>
            <a:t>quatity</a:t>
          </a:r>
          <a:r>
            <a:rPr lang="en-US" b="1" i="0" dirty="0" smtClean="0">
              <a:latin typeface="Times New Roman" pitchFamily="18" charset="0"/>
              <a:cs typeface="Times New Roman" pitchFamily="18" charset="0"/>
            </a:rPr>
            <a:t>, right cost)</a:t>
          </a:r>
          <a:endParaRPr lang="en-US" b="1" i="0" dirty="0"/>
        </a:p>
      </dgm:t>
    </dgm:pt>
    <dgm:pt modelId="{EB70A5D4-3DB1-49E2-A04E-C6C46403A855}" type="parTrans" cxnId="{93F5087C-73E7-4A33-AF5A-36CC6865F77E}">
      <dgm:prSet/>
      <dgm:spPr/>
      <dgm:t>
        <a:bodyPr/>
        <a:lstStyle/>
        <a:p>
          <a:endParaRPr lang="en-US"/>
        </a:p>
      </dgm:t>
    </dgm:pt>
    <dgm:pt modelId="{2C8DC200-AE80-463D-8290-00B4FB0074BD}" type="sibTrans" cxnId="{93F5087C-73E7-4A33-AF5A-36CC6865F77E}">
      <dgm:prSet/>
      <dgm:spPr/>
      <dgm:t>
        <a:bodyPr/>
        <a:lstStyle/>
        <a:p>
          <a:endParaRPr lang="en-US"/>
        </a:p>
      </dgm:t>
    </dgm:pt>
    <dgm:pt modelId="{64B14A51-15D4-434D-8410-758B8C2284C8}" type="pres">
      <dgm:prSet presAssocID="{2B1850D0-8050-4C7D-AE95-98E9EB42E85C}" presName="diagram" presStyleCnt="0">
        <dgm:presLayoutVars>
          <dgm:dir/>
          <dgm:resizeHandles val="exact"/>
        </dgm:presLayoutVars>
      </dgm:prSet>
      <dgm:spPr/>
      <dgm:t>
        <a:bodyPr/>
        <a:lstStyle/>
        <a:p>
          <a:endParaRPr lang="en-US"/>
        </a:p>
      </dgm:t>
    </dgm:pt>
    <dgm:pt modelId="{BB8B9FA8-1E9E-47E9-8C60-904E464D0A79}" type="pres">
      <dgm:prSet presAssocID="{4B597BD9-65CA-4826-BBC8-D2D19B10B903}" presName="node" presStyleLbl="node1" presStyleIdx="0" presStyleCnt="3" custScaleX="116711" custScaleY="148233">
        <dgm:presLayoutVars>
          <dgm:bulletEnabled val="1"/>
        </dgm:presLayoutVars>
      </dgm:prSet>
      <dgm:spPr/>
      <dgm:t>
        <a:bodyPr/>
        <a:lstStyle/>
        <a:p>
          <a:endParaRPr lang="en-US"/>
        </a:p>
      </dgm:t>
    </dgm:pt>
    <dgm:pt modelId="{4937D7EF-0AE1-4D7C-A5AC-5ED3B605488D}" type="pres">
      <dgm:prSet presAssocID="{2C8DC200-AE80-463D-8290-00B4FB0074BD}" presName="sibTrans" presStyleCnt="0"/>
      <dgm:spPr/>
      <dgm:t>
        <a:bodyPr/>
        <a:lstStyle/>
        <a:p>
          <a:endParaRPr lang="en-US"/>
        </a:p>
      </dgm:t>
    </dgm:pt>
    <dgm:pt modelId="{890FBB9D-3E08-473B-A667-74FA36002F48}" type="pres">
      <dgm:prSet presAssocID="{AF5966AB-20F1-4833-9C8A-4B5EB48F9BC9}" presName="node" presStyleLbl="node1" presStyleIdx="1" presStyleCnt="3" custScaleX="117881" custScaleY="148233">
        <dgm:presLayoutVars>
          <dgm:bulletEnabled val="1"/>
        </dgm:presLayoutVars>
      </dgm:prSet>
      <dgm:spPr/>
      <dgm:t>
        <a:bodyPr/>
        <a:lstStyle/>
        <a:p>
          <a:endParaRPr lang="en-US"/>
        </a:p>
      </dgm:t>
    </dgm:pt>
    <dgm:pt modelId="{8D58C0AF-23DB-4504-B455-501088E4E9B4}" type="pres">
      <dgm:prSet presAssocID="{84FE73AA-9273-4CA7-AA7E-819E8D76FA0E}" presName="sibTrans" presStyleCnt="0"/>
      <dgm:spPr/>
      <dgm:t>
        <a:bodyPr/>
        <a:lstStyle/>
        <a:p>
          <a:endParaRPr lang="en-US"/>
        </a:p>
      </dgm:t>
    </dgm:pt>
    <dgm:pt modelId="{9EC9EF99-D83E-4658-8BDF-FC982008D5EF}" type="pres">
      <dgm:prSet presAssocID="{95B7E3E6-8B38-4ACB-B57D-1DDD80B93D65}" presName="node" presStyleLbl="node1" presStyleIdx="2" presStyleCnt="3" custScaleX="181944">
        <dgm:presLayoutVars>
          <dgm:bulletEnabled val="1"/>
        </dgm:presLayoutVars>
      </dgm:prSet>
      <dgm:spPr/>
      <dgm:t>
        <a:bodyPr/>
        <a:lstStyle/>
        <a:p>
          <a:endParaRPr lang="en-US"/>
        </a:p>
      </dgm:t>
    </dgm:pt>
  </dgm:ptLst>
  <dgm:cxnLst>
    <dgm:cxn modelId="{BF5316FA-C3D6-493B-B559-06131C0515F6}" type="presOf" srcId="{4B597BD9-65CA-4826-BBC8-D2D19B10B903}" destId="{BB8B9FA8-1E9E-47E9-8C60-904E464D0A79}" srcOrd="0" destOrd="0" presId="urn:microsoft.com/office/officeart/2005/8/layout/default#1"/>
    <dgm:cxn modelId="{F167A015-17F0-4722-9668-BD5BAE6D8791}" srcId="{2B1850D0-8050-4C7D-AE95-98E9EB42E85C}" destId="{AF5966AB-20F1-4833-9C8A-4B5EB48F9BC9}" srcOrd="1" destOrd="0" parTransId="{1B6C12A0-D1FF-48FD-A1A5-806E46280DEA}" sibTransId="{84FE73AA-9273-4CA7-AA7E-819E8D76FA0E}"/>
    <dgm:cxn modelId="{AB647D69-6161-48E7-8F00-A49BBDA4B956}" type="presOf" srcId="{95B7E3E6-8B38-4ACB-B57D-1DDD80B93D65}" destId="{9EC9EF99-D83E-4658-8BDF-FC982008D5EF}" srcOrd="0" destOrd="0" presId="urn:microsoft.com/office/officeart/2005/8/layout/default#1"/>
    <dgm:cxn modelId="{3EAE3588-4C61-4342-9F4A-8F08667AF19D}" srcId="{2B1850D0-8050-4C7D-AE95-98E9EB42E85C}" destId="{95B7E3E6-8B38-4ACB-B57D-1DDD80B93D65}" srcOrd="2" destOrd="0" parTransId="{9B692316-E25E-4586-A3CE-0DD23C8A354D}" sibTransId="{FA5C3D0E-933F-484B-87CA-5BE384B5709F}"/>
    <dgm:cxn modelId="{35EC49AC-D72D-40C0-AC34-BFC45BF7EBBE}" type="presOf" srcId="{2B1850D0-8050-4C7D-AE95-98E9EB42E85C}" destId="{64B14A51-15D4-434D-8410-758B8C2284C8}" srcOrd="0" destOrd="0" presId="urn:microsoft.com/office/officeart/2005/8/layout/default#1"/>
    <dgm:cxn modelId="{93F5087C-73E7-4A33-AF5A-36CC6865F77E}" srcId="{2B1850D0-8050-4C7D-AE95-98E9EB42E85C}" destId="{4B597BD9-65CA-4826-BBC8-D2D19B10B903}" srcOrd="0" destOrd="0" parTransId="{EB70A5D4-3DB1-49E2-A04E-C6C46403A855}" sibTransId="{2C8DC200-AE80-463D-8290-00B4FB0074BD}"/>
    <dgm:cxn modelId="{56912EF3-D146-4A07-B11E-9ED4E5007271}" type="presOf" srcId="{AF5966AB-20F1-4833-9C8A-4B5EB48F9BC9}" destId="{890FBB9D-3E08-473B-A667-74FA36002F48}" srcOrd="0" destOrd="0" presId="urn:microsoft.com/office/officeart/2005/8/layout/default#1"/>
    <dgm:cxn modelId="{5BBE1DFA-E3F5-4075-B058-CBABA5E6BB53}" type="presParOf" srcId="{64B14A51-15D4-434D-8410-758B8C2284C8}" destId="{BB8B9FA8-1E9E-47E9-8C60-904E464D0A79}" srcOrd="0" destOrd="0" presId="urn:microsoft.com/office/officeart/2005/8/layout/default#1"/>
    <dgm:cxn modelId="{66B7B39D-ECC0-41E8-B8AC-E92B03467E34}" type="presParOf" srcId="{64B14A51-15D4-434D-8410-758B8C2284C8}" destId="{4937D7EF-0AE1-4D7C-A5AC-5ED3B605488D}" srcOrd="1" destOrd="0" presId="urn:microsoft.com/office/officeart/2005/8/layout/default#1"/>
    <dgm:cxn modelId="{1E94BC31-E63D-473F-A425-CFEFD5E92AF0}" type="presParOf" srcId="{64B14A51-15D4-434D-8410-758B8C2284C8}" destId="{890FBB9D-3E08-473B-A667-74FA36002F48}" srcOrd="2" destOrd="0" presId="urn:microsoft.com/office/officeart/2005/8/layout/default#1"/>
    <dgm:cxn modelId="{E8391AC4-4989-42ED-B1B6-9A62E0FDF5E6}" type="presParOf" srcId="{64B14A51-15D4-434D-8410-758B8C2284C8}" destId="{8D58C0AF-23DB-4504-B455-501088E4E9B4}" srcOrd="3" destOrd="0" presId="urn:microsoft.com/office/officeart/2005/8/layout/default#1"/>
    <dgm:cxn modelId="{A0573273-96B7-4745-A9FD-C0F29B33DBA2}" type="presParOf" srcId="{64B14A51-15D4-434D-8410-758B8C2284C8}" destId="{9EC9EF99-D83E-4658-8BDF-FC982008D5EF}" srcOrd="4"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D41D555-85EE-476B-BB25-7C116929F139}" type="doc">
      <dgm:prSet loTypeId="urn:microsoft.com/office/officeart/2005/8/layout/arrow2" loCatId="process" qsTypeId="urn:microsoft.com/office/officeart/2005/8/quickstyle/simple1" qsCatId="simple" csTypeId="urn:microsoft.com/office/officeart/2005/8/colors/colorful5" csCatId="colorful" phldr="1"/>
      <dgm:spPr/>
    </dgm:pt>
    <dgm:pt modelId="{CA56EE1C-954B-4C83-A803-00DC0DCD21E3}">
      <dgm:prSet phldrT="[Text]"/>
      <dgm:spPr/>
      <dgm:t>
        <a:bodyPr/>
        <a:lstStyle/>
        <a:p>
          <a:r>
            <a:rPr lang="en-US" b="1" i="1" dirty="0" err="1">
              <a:latin typeface="Times New Roman" pitchFamily="18" charset="0"/>
              <a:cs typeface="Times New Roman" pitchFamily="18" charset="0"/>
            </a:rPr>
            <a:t>Giai</a:t>
          </a:r>
          <a:r>
            <a:rPr lang="en-US" b="1" i="1" dirty="0">
              <a:latin typeface="Times New Roman" pitchFamily="18" charset="0"/>
              <a:cs typeface="Times New Roman" pitchFamily="18" charset="0"/>
            </a:rPr>
            <a:t> </a:t>
          </a:r>
          <a:r>
            <a:rPr lang="en-US" b="1" i="1" dirty="0" err="1">
              <a:latin typeface="Times New Roman" pitchFamily="18" charset="0"/>
              <a:cs typeface="Times New Roman" pitchFamily="18" charset="0"/>
            </a:rPr>
            <a:t>đoạn</a:t>
          </a:r>
          <a:r>
            <a:rPr lang="en-US" b="1" i="1" dirty="0">
              <a:latin typeface="Times New Roman" pitchFamily="18" charset="0"/>
              <a:cs typeface="Times New Roman" pitchFamily="18" charset="0"/>
            </a:rPr>
            <a:t> 1</a:t>
          </a:r>
          <a:r>
            <a:rPr lang="en-US" b="1" dirty="0">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Phân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phối</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vật</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chất</a:t>
          </a:r>
          <a:endParaRPr lang="en-US" b="1" dirty="0">
            <a:solidFill>
              <a:srgbClr val="FF0000"/>
            </a:solidFill>
            <a:latin typeface="Times New Roman" pitchFamily="18" charset="0"/>
            <a:cs typeface="Times New Roman" pitchFamily="18" charset="0"/>
          </a:endParaRPr>
        </a:p>
        <a:p>
          <a:r>
            <a:rPr lang="en-US" b="1" dirty="0" err="1">
              <a:latin typeface="Times New Roman" pitchFamily="18" charset="0"/>
              <a:cs typeface="Times New Roman" pitchFamily="18" charset="0"/>
            </a:rPr>
            <a:t>Thập</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niên</a:t>
          </a:r>
          <a:r>
            <a:rPr lang="en-US" b="1" dirty="0">
              <a:latin typeface="Times New Roman" pitchFamily="18" charset="0"/>
              <a:cs typeface="Times New Roman" pitchFamily="18" charset="0"/>
            </a:rPr>
            <a:t> 70 </a:t>
          </a:r>
          <a:r>
            <a:rPr lang="en-US" b="1" dirty="0" err="1">
              <a:latin typeface="Times New Roman" pitchFamily="18" charset="0"/>
              <a:cs typeface="Times New Roman" pitchFamily="18" charset="0"/>
            </a:rPr>
            <a:t>của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thế</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kỉ</a:t>
          </a:r>
          <a:r>
            <a:rPr lang="en-US" b="1" dirty="0">
              <a:latin typeface="Times New Roman" pitchFamily="18" charset="0"/>
              <a:cs typeface="Times New Roman" pitchFamily="18" charset="0"/>
            </a:rPr>
            <a:t> 20</a:t>
          </a:r>
          <a:r>
            <a:rPr lang="fr-FR" b="1" dirty="0">
              <a:latin typeface="Times New Roman" pitchFamily="18" charset="0"/>
              <a:cs typeface="Times New Roman" pitchFamily="18" charset="0"/>
              <a:sym typeface="Wingdings" pitchFamily="2" charset="2"/>
            </a:rPr>
            <a:t></a:t>
          </a:r>
          <a:r>
            <a:rPr lang="en-US" b="1" dirty="0" err="1">
              <a:latin typeface="Times New Roman" pitchFamily="18" charset="0"/>
              <a:cs typeface="Times New Roman" pitchFamily="18" charset="0"/>
            </a:rPr>
            <a:t>cung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ứng</a:t>
          </a:r>
          <a:r>
            <a:rPr lang="en-US" b="1" dirty="0">
              <a:latin typeface="Times New Roman" pitchFamily="18" charset="0"/>
              <a:cs typeface="Times New Roman" pitchFamily="18" charset="0"/>
            </a:rPr>
            <a:t> SP </a:t>
          </a:r>
          <a:r>
            <a:rPr lang="en-US" b="1" dirty="0" err="1">
              <a:latin typeface="Times New Roman" pitchFamily="18" charset="0"/>
              <a:cs typeface="Times New Roman" pitchFamily="18" charset="0"/>
            </a:rPr>
            <a:t>vật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chất</a:t>
          </a:r>
          <a:r>
            <a:rPr lang="en-US" b="1" dirty="0">
              <a:latin typeface="Times New Roman" pitchFamily="18" charset="0"/>
              <a:cs typeface="Times New Roman" pitchFamily="18" charset="0"/>
            </a:rPr>
            <a:t> hay </a:t>
          </a:r>
          <a:r>
            <a:rPr lang="en-US" b="1" dirty="0" err="1">
              <a:latin typeface="Times New Roman" pitchFamily="18" charset="0"/>
              <a:cs typeface="Times New Roman" pitchFamily="18" charset="0"/>
            </a:rPr>
            <a:t>còn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gọi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là</a:t>
          </a:r>
          <a:r>
            <a:rPr lang="en-US" b="1" dirty="0">
              <a:latin typeface="Times New Roman" pitchFamily="18" charset="0"/>
              <a:cs typeface="Times New Roman" pitchFamily="18" charset="0"/>
            </a:rPr>
            <a:t> logistics </a:t>
          </a:r>
          <a:r>
            <a:rPr lang="en-US" b="1" dirty="0" err="1">
              <a:latin typeface="Times New Roman" pitchFamily="18" charset="0"/>
              <a:cs typeface="Times New Roman" pitchFamily="18" charset="0"/>
            </a:rPr>
            <a:t>đầu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ra</a:t>
          </a:r>
          <a:endParaRPr lang="en-US" dirty="0"/>
        </a:p>
      </dgm:t>
    </dgm:pt>
    <dgm:pt modelId="{D8539765-C165-4021-8844-EE5CB6C8CA6D}" type="parTrans" cxnId="{761DD8A6-09D0-4D49-839E-F161FAE4EB51}">
      <dgm:prSet/>
      <dgm:spPr/>
      <dgm:t>
        <a:bodyPr/>
        <a:lstStyle/>
        <a:p>
          <a:endParaRPr lang="en-US"/>
        </a:p>
      </dgm:t>
    </dgm:pt>
    <dgm:pt modelId="{B591E227-F991-4858-B2BC-E4EF31FF018C}" type="sibTrans" cxnId="{761DD8A6-09D0-4D49-839E-F161FAE4EB51}">
      <dgm:prSet/>
      <dgm:spPr/>
      <dgm:t>
        <a:bodyPr/>
        <a:lstStyle/>
        <a:p>
          <a:endParaRPr lang="en-US"/>
        </a:p>
      </dgm:t>
    </dgm:pt>
    <dgm:pt modelId="{FF08D50F-BEB7-444C-A455-331B4F6669F4}">
      <dgm:prSet phldrT="[Text]"/>
      <dgm:spPr/>
      <dgm:t>
        <a:bodyPr/>
        <a:lstStyle/>
        <a:p>
          <a:r>
            <a:rPr lang="en-US" b="1" i="1" dirty="0" err="1">
              <a:latin typeface="Times New Roman" pitchFamily="18" charset="0"/>
              <a:cs typeface="Times New Roman" pitchFamily="18" charset="0"/>
            </a:rPr>
            <a:t>Giai</a:t>
          </a:r>
          <a:r>
            <a:rPr lang="en-US" b="1" i="1" dirty="0">
              <a:latin typeface="Times New Roman" pitchFamily="18" charset="0"/>
              <a:cs typeface="Times New Roman" pitchFamily="18" charset="0"/>
            </a:rPr>
            <a:t> </a:t>
          </a:r>
          <a:r>
            <a:rPr lang="en-US" b="1" i="1" dirty="0" err="1">
              <a:latin typeface="Times New Roman" pitchFamily="18" charset="0"/>
              <a:cs typeface="Times New Roman" pitchFamily="18" charset="0"/>
            </a:rPr>
            <a:t>đoạn</a:t>
          </a:r>
          <a:r>
            <a:rPr lang="en-US" b="1" i="1" dirty="0">
              <a:latin typeface="Times New Roman" pitchFamily="18" charset="0"/>
              <a:cs typeface="Times New Roman" pitchFamily="18" charset="0"/>
            </a:rPr>
            <a:t> 2</a:t>
          </a:r>
          <a:r>
            <a:rPr lang="en-US" b="1" dirty="0">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Hệ</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thống</a:t>
          </a:r>
          <a:r>
            <a:rPr lang="en-US" b="1" dirty="0">
              <a:solidFill>
                <a:srgbClr val="FF0000"/>
              </a:solidFill>
              <a:latin typeface="Times New Roman" pitchFamily="18" charset="0"/>
              <a:cs typeface="Times New Roman" pitchFamily="18" charset="0"/>
            </a:rPr>
            <a:t> logistics</a:t>
          </a:r>
        </a:p>
        <a:p>
          <a:r>
            <a:rPr lang="en-US" b="1" dirty="0" err="1">
              <a:latin typeface="Times New Roman" pitchFamily="18" charset="0"/>
              <a:cs typeface="Times New Roman" pitchFamily="18" charset="0"/>
            </a:rPr>
            <a:t>Thập</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niên</a:t>
          </a:r>
          <a:r>
            <a:rPr lang="en-US" b="1" dirty="0">
              <a:latin typeface="Times New Roman" pitchFamily="18" charset="0"/>
              <a:cs typeface="Times New Roman" pitchFamily="18" charset="0"/>
            </a:rPr>
            <a:t> 80, 90 </a:t>
          </a:r>
          <a:r>
            <a:rPr lang="en-US" b="1" dirty="0" err="1">
              <a:latin typeface="Times New Roman" pitchFamily="18" charset="0"/>
              <a:cs typeface="Times New Roman" pitchFamily="18" charset="0"/>
            </a:rPr>
            <a:t>của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thế</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kỉ</a:t>
          </a:r>
          <a:r>
            <a:rPr lang="en-US" b="1" dirty="0">
              <a:latin typeface="Times New Roman" pitchFamily="18" charset="0"/>
              <a:cs typeface="Times New Roman" pitchFamily="18" charset="0"/>
            </a:rPr>
            <a:t> 20</a:t>
          </a:r>
          <a:r>
            <a:rPr lang="fr-FR" b="1" dirty="0">
              <a:latin typeface="Times New Roman" pitchFamily="18" charset="0"/>
              <a:cs typeface="Times New Roman" pitchFamily="18" charset="0"/>
              <a:sym typeface="Wingdings" pitchFamily="2" charset="2"/>
            </a:rPr>
            <a:t></a:t>
          </a:r>
          <a:r>
            <a:rPr lang="en-US" b="1" dirty="0" err="1">
              <a:latin typeface="Times New Roman" pitchFamily="18" charset="0"/>
              <a:cs typeface="Times New Roman" pitchFamily="18" charset="0"/>
            </a:rPr>
            <a:t>kết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hợp</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quản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lý</a:t>
          </a:r>
          <a:r>
            <a:rPr lang="en-US" b="1" dirty="0">
              <a:latin typeface="Times New Roman" pitchFamily="18" charset="0"/>
              <a:cs typeface="Times New Roman" pitchFamily="18" charset="0"/>
            </a:rPr>
            <a:t> 2 </a:t>
          </a:r>
          <a:r>
            <a:rPr lang="en-US" b="1" dirty="0" err="1">
              <a:latin typeface="Times New Roman" pitchFamily="18" charset="0"/>
              <a:cs typeface="Times New Roman" pitchFamily="18" charset="0"/>
            </a:rPr>
            <a:t>mặt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đầu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vào</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cung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ứng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vật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tư</a:t>
          </a:r>
          <a:r>
            <a:rPr lang="en-US" b="1" dirty="0">
              <a:latin typeface="Times New Roman" pitchFamily="18" charset="0"/>
              <a:cs typeface="Times New Roman" pitchFamily="18" charset="0"/>
            </a:rPr>
            <a:t>)</a:t>
          </a:r>
          <a:r>
            <a:rPr lang="fr-FR" b="1" dirty="0">
              <a:latin typeface="Times New Roman" pitchFamily="18" charset="0"/>
              <a:cs typeface="Times New Roman" pitchFamily="18" charset="0"/>
            </a:rPr>
            <a: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đầu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ra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cung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ứng</a:t>
          </a:r>
          <a:r>
            <a:rPr lang="en-US" b="1" dirty="0">
              <a:latin typeface="Times New Roman" pitchFamily="18" charset="0"/>
              <a:cs typeface="Times New Roman" pitchFamily="18" charset="0"/>
            </a:rPr>
            <a:t> SP) </a:t>
          </a:r>
          <a:r>
            <a:rPr lang="en-US" b="1" dirty="0" err="1">
              <a:latin typeface="Times New Roman" pitchFamily="18" charset="0"/>
              <a:cs typeface="Times New Roman" pitchFamily="18" charset="0"/>
            </a:rPr>
            <a:t>để</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tiết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kiệm</a:t>
          </a:r>
          <a:r>
            <a:rPr lang="en-US" b="1" dirty="0">
              <a:latin typeface="Times New Roman" pitchFamily="18" charset="0"/>
              <a:cs typeface="Times New Roman" pitchFamily="18" charset="0"/>
            </a:rPr>
            <a:t> chi </a:t>
          </a:r>
          <a:r>
            <a:rPr lang="en-US" b="1" dirty="0" err="1">
              <a:latin typeface="Times New Roman" pitchFamily="18" charset="0"/>
              <a:cs typeface="Times New Roman" pitchFamily="18" charset="0"/>
            </a:rPr>
            <a:t>phí</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tăng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hiệu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quả</a:t>
          </a:r>
          <a:r>
            <a:rPr lang="fr-FR" b="1" dirty="0">
              <a:latin typeface="Times New Roman" pitchFamily="18" charset="0"/>
              <a:cs typeface="Times New Roman" pitchFamily="18" charset="0"/>
              <a:sym typeface="Wingdings" pitchFamily="2" charset="2"/>
            </a:rPr>
            <a:t></a:t>
          </a:r>
          <a:r>
            <a:rPr lang="en-US" b="1" dirty="0" err="1">
              <a:latin typeface="Times New Roman" pitchFamily="18" charset="0"/>
              <a:cs typeface="Times New Roman" pitchFamily="18" charset="0"/>
            </a:rPr>
            <a:t>quá</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trình</a:t>
          </a:r>
          <a:r>
            <a:rPr lang="en-US" b="1" dirty="0">
              <a:latin typeface="Times New Roman" pitchFamily="18" charset="0"/>
              <a:cs typeface="Times New Roman" pitchFamily="18" charset="0"/>
            </a:rPr>
            <a:t> logistics</a:t>
          </a:r>
          <a:endParaRPr lang="en-US" dirty="0"/>
        </a:p>
      </dgm:t>
    </dgm:pt>
    <dgm:pt modelId="{A3B56A08-F12F-43E8-AA2B-5F3AA58C3275}" type="parTrans" cxnId="{CC2FE600-A321-4430-A80C-17F31AA5902B}">
      <dgm:prSet/>
      <dgm:spPr/>
      <dgm:t>
        <a:bodyPr/>
        <a:lstStyle/>
        <a:p>
          <a:endParaRPr lang="en-US"/>
        </a:p>
      </dgm:t>
    </dgm:pt>
    <dgm:pt modelId="{6232CD57-A442-4DC2-ABAC-66F074161B7A}" type="sibTrans" cxnId="{CC2FE600-A321-4430-A80C-17F31AA5902B}">
      <dgm:prSet/>
      <dgm:spPr/>
      <dgm:t>
        <a:bodyPr/>
        <a:lstStyle/>
        <a:p>
          <a:endParaRPr lang="en-US"/>
        </a:p>
      </dgm:t>
    </dgm:pt>
    <dgm:pt modelId="{910145BB-20E9-41DB-8150-AFED6A0DCE36}">
      <dgm:prSet phldrT="[Text]"/>
      <dgm:spPr/>
      <dgm:t>
        <a:bodyPr/>
        <a:lstStyle/>
        <a:p>
          <a:r>
            <a:rPr lang="en-US" b="1" i="1" dirty="0" err="1">
              <a:latin typeface="Times New Roman" pitchFamily="18" charset="0"/>
              <a:cs typeface="Times New Roman" pitchFamily="18" charset="0"/>
            </a:rPr>
            <a:t>Giai</a:t>
          </a:r>
          <a:r>
            <a:rPr lang="en-US" b="1" i="1" dirty="0">
              <a:latin typeface="Times New Roman" pitchFamily="18" charset="0"/>
              <a:cs typeface="Times New Roman" pitchFamily="18" charset="0"/>
            </a:rPr>
            <a:t> </a:t>
          </a:r>
          <a:r>
            <a:rPr lang="en-US" b="1" i="1" dirty="0" err="1">
              <a:latin typeface="Times New Roman" pitchFamily="18" charset="0"/>
              <a:cs typeface="Times New Roman" pitchFamily="18" charset="0"/>
            </a:rPr>
            <a:t>đoạn</a:t>
          </a:r>
          <a:r>
            <a:rPr lang="en-US" b="1" i="1" dirty="0">
              <a:latin typeface="Times New Roman" pitchFamily="18" charset="0"/>
              <a:cs typeface="Times New Roman" pitchFamily="18" charset="0"/>
            </a:rPr>
            <a:t> 3</a:t>
          </a:r>
          <a:r>
            <a:rPr lang="en-US" b="1" dirty="0">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Quản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lý</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dây</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chuyền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cung</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ứng</a:t>
          </a:r>
          <a:endParaRPr lang="en-US" b="1" dirty="0">
            <a:solidFill>
              <a:srgbClr val="FF0000"/>
            </a:solidFill>
            <a:latin typeface="Times New Roman" pitchFamily="18" charset="0"/>
            <a:cs typeface="Times New Roman" pitchFamily="18" charset="0"/>
          </a:endParaRPr>
        </a:p>
        <a:p>
          <a:r>
            <a:rPr lang="en-US" b="1" dirty="0" err="1">
              <a:latin typeface="Times New Roman" pitchFamily="18" charset="0"/>
              <a:cs typeface="Times New Roman" pitchFamily="18" charset="0"/>
            </a:rPr>
            <a:t>Những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năm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cuối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thế</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kỉ</a:t>
          </a:r>
          <a:r>
            <a:rPr lang="en-US" b="1" dirty="0">
              <a:latin typeface="Times New Roman" pitchFamily="18" charset="0"/>
              <a:cs typeface="Times New Roman" pitchFamily="18" charset="0"/>
            </a:rPr>
            <a:t> 20</a:t>
          </a:r>
          <a:r>
            <a:rPr lang="fr-FR" b="1" dirty="0">
              <a:latin typeface="Times New Roman" pitchFamily="18" charset="0"/>
              <a:cs typeface="Times New Roman" pitchFamily="18" charset="0"/>
            </a:rPr>
            <a:t>, k</a:t>
          </a:r>
          <a:r>
            <a:rPr lang="en-US" b="1" dirty="0" err="1">
              <a:latin typeface="Times New Roman" pitchFamily="18" charset="0"/>
              <a:cs typeface="Times New Roman" pitchFamily="18" charset="0"/>
            </a:rPr>
            <a:t>hái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niệm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mang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tính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chiến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lược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về</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quản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lý</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chuỗi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các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hoạt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động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từ</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người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cung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cấp-người</a:t>
          </a:r>
          <a:r>
            <a:rPr lang="en-US" b="1" dirty="0">
              <a:latin typeface="Times New Roman" pitchFamily="18" charset="0"/>
              <a:cs typeface="Times New Roman" pitchFamily="18" charset="0"/>
            </a:rPr>
            <a:t> SX-</a:t>
          </a:r>
          <a:r>
            <a:rPr lang="en-US" b="1" dirty="0" err="1">
              <a:latin typeface="Times New Roman" pitchFamily="18" charset="0"/>
              <a:cs typeface="Times New Roman" pitchFamily="18" charset="0"/>
            </a:rPr>
            <a:t>khách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hàng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cùng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việc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lập</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các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chứng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từ</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hệ</a:t>
          </a:r>
          <a:r>
            <a:rPr lang="en-US" b="1" dirty="0">
              <a:latin typeface="Times New Roman" pitchFamily="18" charset="0"/>
              <a:cs typeface="Times New Roman" pitchFamily="18" charset="0"/>
            </a:rPr>
            <a:t> thông </a:t>
          </a:r>
          <a:r>
            <a:rPr lang="en-US" b="1" dirty="0" err="1">
              <a:latin typeface="Times New Roman" pitchFamily="18" charset="0"/>
              <a:cs typeface="Times New Roman" pitchFamily="18" charset="0"/>
            </a:rPr>
            <a:t>theo</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dõi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kiểm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làm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tăng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giá</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trị</a:t>
          </a:r>
          <a:r>
            <a:rPr lang="en-US" b="1" dirty="0">
              <a:latin typeface="Times New Roman" pitchFamily="18" charset="0"/>
              <a:cs typeface="Times New Roman" pitchFamily="18" charset="0"/>
            </a:rPr>
            <a:t> SP</a:t>
          </a:r>
          <a:endParaRPr lang="en-US" dirty="0"/>
        </a:p>
      </dgm:t>
    </dgm:pt>
    <dgm:pt modelId="{BFDCC8A6-00BD-4471-9A27-83A0C0BC1321}" type="parTrans" cxnId="{4E5C8D3E-D164-4C5A-BE6E-2B91C85689D0}">
      <dgm:prSet/>
      <dgm:spPr/>
      <dgm:t>
        <a:bodyPr/>
        <a:lstStyle/>
        <a:p>
          <a:endParaRPr lang="en-US"/>
        </a:p>
      </dgm:t>
    </dgm:pt>
    <dgm:pt modelId="{E52C29F0-4998-4010-88F7-F56F23575239}" type="sibTrans" cxnId="{4E5C8D3E-D164-4C5A-BE6E-2B91C85689D0}">
      <dgm:prSet/>
      <dgm:spPr/>
      <dgm:t>
        <a:bodyPr/>
        <a:lstStyle/>
        <a:p>
          <a:endParaRPr lang="en-US"/>
        </a:p>
      </dgm:t>
    </dgm:pt>
    <dgm:pt modelId="{F9A3AE24-A871-4285-B188-AE31EBC5332E}" type="pres">
      <dgm:prSet presAssocID="{0D41D555-85EE-476B-BB25-7C116929F139}" presName="arrowDiagram" presStyleCnt="0">
        <dgm:presLayoutVars>
          <dgm:chMax val="5"/>
          <dgm:dir/>
          <dgm:resizeHandles val="exact"/>
        </dgm:presLayoutVars>
      </dgm:prSet>
      <dgm:spPr/>
    </dgm:pt>
    <dgm:pt modelId="{0F222E36-3DB9-4215-A139-A900100F5A4B}" type="pres">
      <dgm:prSet presAssocID="{0D41D555-85EE-476B-BB25-7C116929F139}" presName="arrow" presStyleLbl="bgShp" presStyleIdx="0" presStyleCnt="1"/>
      <dgm:spPr>
        <a:solidFill>
          <a:schemeClr val="bg1"/>
        </a:solidFill>
      </dgm:spPr>
    </dgm:pt>
    <dgm:pt modelId="{92FAECA2-CE17-4B62-B4A5-38C5F9CE475C}" type="pres">
      <dgm:prSet presAssocID="{0D41D555-85EE-476B-BB25-7C116929F139}" presName="arrowDiagram3" presStyleCnt="0"/>
      <dgm:spPr/>
    </dgm:pt>
    <dgm:pt modelId="{79418ED4-A06B-4A7E-8CC3-AF1DF4593772}" type="pres">
      <dgm:prSet presAssocID="{CA56EE1C-954B-4C83-A803-00DC0DCD21E3}" presName="bullet3a" presStyleLbl="node1" presStyleIdx="0" presStyleCnt="3"/>
      <dgm:spPr/>
    </dgm:pt>
    <dgm:pt modelId="{8E1CEE27-2913-4359-9473-46884EB6F578}" type="pres">
      <dgm:prSet presAssocID="{CA56EE1C-954B-4C83-A803-00DC0DCD21E3}" presName="textBox3a" presStyleLbl="revTx" presStyleIdx="0" presStyleCnt="3">
        <dgm:presLayoutVars>
          <dgm:bulletEnabled val="1"/>
        </dgm:presLayoutVars>
      </dgm:prSet>
      <dgm:spPr/>
      <dgm:t>
        <a:bodyPr/>
        <a:lstStyle/>
        <a:p>
          <a:endParaRPr lang="en-US"/>
        </a:p>
      </dgm:t>
    </dgm:pt>
    <dgm:pt modelId="{D1FCD152-05E5-45C8-97F1-FCC6B8A99141}" type="pres">
      <dgm:prSet presAssocID="{FF08D50F-BEB7-444C-A455-331B4F6669F4}" presName="bullet3b" presStyleLbl="node1" presStyleIdx="1" presStyleCnt="3"/>
      <dgm:spPr/>
    </dgm:pt>
    <dgm:pt modelId="{1181ED0A-8C80-476C-9319-BC5BA1BF1DA8}" type="pres">
      <dgm:prSet presAssocID="{FF08D50F-BEB7-444C-A455-331B4F6669F4}" presName="textBox3b" presStyleLbl="revTx" presStyleIdx="1" presStyleCnt="3">
        <dgm:presLayoutVars>
          <dgm:bulletEnabled val="1"/>
        </dgm:presLayoutVars>
      </dgm:prSet>
      <dgm:spPr/>
      <dgm:t>
        <a:bodyPr/>
        <a:lstStyle/>
        <a:p>
          <a:endParaRPr lang="en-US"/>
        </a:p>
      </dgm:t>
    </dgm:pt>
    <dgm:pt modelId="{3F8D583C-D59B-48A1-9AF9-680240801152}" type="pres">
      <dgm:prSet presAssocID="{910145BB-20E9-41DB-8150-AFED6A0DCE36}" presName="bullet3c" presStyleLbl="node1" presStyleIdx="2" presStyleCnt="3"/>
      <dgm:spPr/>
    </dgm:pt>
    <dgm:pt modelId="{5907E06B-1EFA-49C5-910B-1E0722130655}" type="pres">
      <dgm:prSet presAssocID="{910145BB-20E9-41DB-8150-AFED6A0DCE36}" presName="textBox3c" presStyleLbl="revTx" presStyleIdx="2" presStyleCnt="3">
        <dgm:presLayoutVars>
          <dgm:bulletEnabled val="1"/>
        </dgm:presLayoutVars>
      </dgm:prSet>
      <dgm:spPr/>
      <dgm:t>
        <a:bodyPr/>
        <a:lstStyle/>
        <a:p>
          <a:endParaRPr lang="en-US"/>
        </a:p>
      </dgm:t>
    </dgm:pt>
  </dgm:ptLst>
  <dgm:cxnLst>
    <dgm:cxn modelId="{3B28F030-17DD-4D03-9AD4-810410477180}" type="presOf" srcId="{0D41D555-85EE-476B-BB25-7C116929F139}" destId="{F9A3AE24-A871-4285-B188-AE31EBC5332E}" srcOrd="0" destOrd="0" presId="urn:microsoft.com/office/officeart/2005/8/layout/arrow2"/>
    <dgm:cxn modelId="{CC2FE600-A321-4430-A80C-17F31AA5902B}" srcId="{0D41D555-85EE-476B-BB25-7C116929F139}" destId="{FF08D50F-BEB7-444C-A455-331B4F6669F4}" srcOrd="1" destOrd="0" parTransId="{A3B56A08-F12F-43E8-AA2B-5F3AA58C3275}" sibTransId="{6232CD57-A442-4DC2-ABAC-66F074161B7A}"/>
    <dgm:cxn modelId="{F03A7A04-CF0F-483A-B90E-4F267219857A}" type="presOf" srcId="{FF08D50F-BEB7-444C-A455-331B4F6669F4}" destId="{1181ED0A-8C80-476C-9319-BC5BA1BF1DA8}" srcOrd="0" destOrd="0" presId="urn:microsoft.com/office/officeart/2005/8/layout/arrow2"/>
    <dgm:cxn modelId="{761DD8A6-09D0-4D49-839E-F161FAE4EB51}" srcId="{0D41D555-85EE-476B-BB25-7C116929F139}" destId="{CA56EE1C-954B-4C83-A803-00DC0DCD21E3}" srcOrd="0" destOrd="0" parTransId="{D8539765-C165-4021-8844-EE5CB6C8CA6D}" sibTransId="{B591E227-F991-4858-B2BC-E4EF31FF018C}"/>
    <dgm:cxn modelId="{68DA2203-CC20-4829-B5C1-B721986C04E9}" type="presOf" srcId="{CA56EE1C-954B-4C83-A803-00DC0DCD21E3}" destId="{8E1CEE27-2913-4359-9473-46884EB6F578}" srcOrd="0" destOrd="0" presId="urn:microsoft.com/office/officeart/2005/8/layout/arrow2"/>
    <dgm:cxn modelId="{4E5C8D3E-D164-4C5A-BE6E-2B91C85689D0}" srcId="{0D41D555-85EE-476B-BB25-7C116929F139}" destId="{910145BB-20E9-41DB-8150-AFED6A0DCE36}" srcOrd="2" destOrd="0" parTransId="{BFDCC8A6-00BD-4471-9A27-83A0C0BC1321}" sibTransId="{E52C29F0-4998-4010-88F7-F56F23575239}"/>
    <dgm:cxn modelId="{4F0D23F1-3871-4AC2-983C-68E985E918BA}" type="presOf" srcId="{910145BB-20E9-41DB-8150-AFED6A0DCE36}" destId="{5907E06B-1EFA-49C5-910B-1E0722130655}" srcOrd="0" destOrd="0" presId="urn:microsoft.com/office/officeart/2005/8/layout/arrow2"/>
    <dgm:cxn modelId="{60ABCE1F-BC60-4000-81A2-D41A1756D523}" type="presParOf" srcId="{F9A3AE24-A871-4285-B188-AE31EBC5332E}" destId="{0F222E36-3DB9-4215-A139-A900100F5A4B}" srcOrd="0" destOrd="0" presId="urn:microsoft.com/office/officeart/2005/8/layout/arrow2"/>
    <dgm:cxn modelId="{C5354789-40B2-4C66-B484-EB6888B7AEB3}" type="presParOf" srcId="{F9A3AE24-A871-4285-B188-AE31EBC5332E}" destId="{92FAECA2-CE17-4B62-B4A5-38C5F9CE475C}" srcOrd="1" destOrd="0" presId="urn:microsoft.com/office/officeart/2005/8/layout/arrow2"/>
    <dgm:cxn modelId="{3FC5A194-0AB0-44C4-82E9-A3EC70255C10}" type="presParOf" srcId="{92FAECA2-CE17-4B62-B4A5-38C5F9CE475C}" destId="{79418ED4-A06B-4A7E-8CC3-AF1DF4593772}" srcOrd="0" destOrd="0" presId="urn:microsoft.com/office/officeart/2005/8/layout/arrow2"/>
    <dgm:cxn modelId="{CCFB2A7E-B880-405D-B69B-51A05DB25538}" type="presParOf" srcId="{92FAECA2-CE17-4B62-B4A5-38C5F9CE475C}" destId="{8E1CEE27-2913-4359-9473-46884EB6F578}" srcOrd="1" destOrd="0" presId="urn:microsoft.com/office/officeart/2005/8/layout/arrow2"/>
    <dgm:cxn modelId="{444E267D-026A-4066-AC76-BE0F13E12402}" type="presParOf" srcId="{92FAECA2-CE17-4B62-B4A5-38C5F9CE475C}" destId="{D1FCD152-05E5-45C8-97F1-FCC6B8A99141}" srcOrd="2" destOrd="0" presId="urn:microsoft.com/office/officeart/2005/8/layout/arrow2"/>
    <dgm:cxn modelId="{2CAF7969-F6C4-4F62-9778-5EAEB64080BC}" type="presParOf" srcId="{92FAECA2-CE17-4B62-B4A5-38C5F9CE475C}" destId="{1181ED0A-8C80-476C-9319-BC5BA1BF1DA8}" srcOrd="3" destOrd="0" presId="urn:microsoft.com/office/officeart/2005/8/layout/arrow2"/>
    <dgm:cxn modelId="{2AD970D7-AAEE-4921-BDF0-6E3A8CB14360}" type="presParOf" srcId="{92FAECA2-CE17-4B62-B4A5-38C5F9CE475C}" destId="{3F8D583C-D59B-48A1-9AF9-680240801152}" srcOrd="4" destOrd="0" presId="urn:microsoft.com/office/officeart/2005/8/layout/arrow2"/>
    <dgm:cxn modelId="{AE738096-C50F-4F84-9C17-1D09B6435144}" type="presParOf" srcId="{92FAECA2-CE17-4B62-B4A5-38C5F9CE475C}" destId="{5907E06B-1EFA-49C5-910B-1E0722130655}"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95D3AD1-A008-4671-8AB0-590C1F60434E}" type="doc">
      <dgm:prSet loTypeId="urn:microsoft.com/office/officeart/2005/8/layout/arrow2" loCatId="process" qsTypeId="urn:microsoft.com/office/officeart/2005/8/quickstyle/simple1" qsCatId="simple" csTypeId="urn:microsoft.com/office/officeart/2005/8/colors/accent1_4" csCatId="accent1" phldr="1"/>
      <dgm:spPr/>
      <dgm:t>
        <a:bodyPr/>
        <a:lstStyle/>
        <a:p>
          <a:endParaRPr lang="en-US"/>
        </a:p>
      </dgm:t>
    </dgm:pt>
    <dgm:pt modelId="{5330ADC5-267D-4349-AED1-29BDD9B953E3}">
      <dgm:prSet phldrT="[Text]" custT="1"/>
      <dgm:spPr/>
      <dgm:t>
        <a:bodyPr/>
        <a:lstStyle/>
        <a:p>
          <a:r>
            <a:rPr lang="en-US" sz="2000" b="0" i="1" dirty="0" err="1">
              <a:latin typeface="Times New Roman" pitchFamily="18" charset="0"/>
              <a:cs typeface="Times New Roman" pitchFamily="18" charset="0"/>
            </a:rPr>
            <a:t>Giai</a:t>
          </a:r>
          <a:r>
            <a:rPr lang="en-US" sz="2000" b="0" i="1" dirty="0">
              <a:latin typeface="Times New Roman" pitchFamily="18" charset="0"/>
              <a:cs typeface="Times New Roman" pitchFamily="18" charset="0"/>
            </a:rPr>
            <a:t> </a:t>
          </a:r>
          <a:r>
            <a:rPr lang="en-US" sz="2000" b="0" i="1" dirty="0" err="1">
              <a:latin typeface="Times New Roman" pitchFamily="18" charset="0"/>
              <a:cs typeface="Times New Roman" pitchFamily="18" charset="0"/>
            </a:rPr>
            <a:t>đoạn</a:t>
          </a:r>
          <a:r>
            <a:rPr lang="en-US" sz="2000" b="0" i="1" dirty="0">
              <a:latin typeface="Times New Roman" pitchFamily="18" charset="0"/>
              <a:cs typeface="Times New Roman" pitchFamily="18" charset="0"/>
            </a:rPr>
            <a:t> 1</a:t>
          </a:r>
          <a:r>
            <a:rPr lang="en-US" sz="2000" b="0" dirty="0">
              <a:latin typeface="Times New Roman" pitchFamily="18" charset="0"/>
              <a:cs typeface="Times New Roman" pitchFamily="18" charset="0"/>
            </a:rPr>
            <a:t>: logistics </a:t>
          </a:r>
          <a:r>
            <a:rPr lang="en-US" sz="2000" b="0" dirty="0" err="1">
              <a:latin typeface="Times New Roman" pitchFamily="18" charset="0"/>
              <a:cs typeface="Times New Roman" pitchFamily="18" charset="0"/>
            </a:rPr>
            <a:t>tại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nơi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tác</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nghiệp</a:t>
          </a:r>
          <a:r>
            <a:rPr lang="en-US" sz="2000" b="0" dirty="0">
              <a:latin typeface="Times New Roman" pitchFamily="18" charset="0"/>
              <a:cs typeface="Times New Roman" pitchFamily="18" charset="0"/>
            </a:rPr>
            <a:t> (workplace logistics)</a:t>
          </a:r>
          <a:r>
            <a:rPr lang="en-US" sz="2000" b="0" dirty="0">
              <a:latin typeface="Times New Roman" pitchFamily="18" charset="0"/>
              <a:cs typeface="Times New Roman" pitchFamily="18" charset="0"/>
              <a:sym typeface="Wingdings" pitchFamily="2" charset="2"/>
            </a:rPr>
            <a:t></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lưu</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chuyển</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vật</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tư</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hàng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hóa</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tại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nơi</a:t>
          </a:r>
          <a:r>
            <a:rPr lang="en-US" sz="2000" b="0" dirty="0">
              <a:latin typeface="Times New Roman" pitchFamily="18" charset="0"/>
              <a:cs typeface="Times New Roman" pitchFamily="18" charset="0"/>
            </a:rPr>
            <a:t> SX</a:t>
          </a:r>
          <a:endParaRPr lang="en-US" sz="2000" b="0" dirty="0"/>
        </a:p>
      </dgm:t>
    </dgm:pt>
    <dgm:pt modelId="{234D30EF-E74D-44D4-AF42-3EF9968C3880}" type="parTrans" cxnId="{86018625-19E7-4530-9B66-292C1CF65D8A}">
      <dgm:prSet/>
      <dgm:spPr/>
      <dgm:t>
        <a:bodyPr/>
        <a:lstStyle/>
        <a:p>
          <a:endParaRPr lang="en-US"/>
        </a:p>
      </dgm:t>
    </dgm:pt>
    <dgm:pt modelId="{15193387-B50F-4E0B-BF47-FCC3AA1CD583}" type="sibTrans" cxnId="{86018625-19E7-4530-9B66-292C1CF65D8A}">
      <dgm:prSet/>
      <dgm:spPr/>
      <dgm:t>
        <a:bodyPr/>
        <a:lstStyle/>
        <a:p>
          <a:endParaRPr lang="en-US"/>
        </a:p>
      </dgm:t>
    </dgm:pt>
    <dgm:pt modelId="{8A5DD1EB-0F04-471F-BAAC-E032F05656AB}">
      <dgm:prSet phldrT="[Text]"/>
      <dgm:spPr/>
      <dgm:t>
        <a:bodyPr/>
        <a:lstStyle/>
        <a:p>
          <a:r>
            <a:rPr lang="en-US" b="0" i="1" dirty="0" err="1">
              <a:latin typeface="Times New Roman" pitchFamily="18" charset="0"/>
              <a:cs typeface="Times New Roman" pitchFamily="18" charset="0"/>
            </a:rPr>
            <a:t>Giai</a:t>
          </a:r>
          <a:r>
            <a:rPr lang="en-US" b="0" i="1" dirty="0">
              <a:latin typeface="Times New Roman" pitchFamily="18" charset="0"/>
              <a:cs typeface="Times New Roman" pitchFamily="18" charset="0"/>
            </a:rPr>
            <a:t> </a:t>
          </a:r>
          <a:r>
            <a:rPr lang="en-US" b="0" i="1" dirty="0" err="1">
              <a:latin typeface="Times New Roman" pitchFamily="18" charset="0"/>
              <a:cs typeface="Times New Roman" pitchFamily="18" charset="0"/>
            </a:rPr>
            <a:t>đoạn</a:t>
          </a:r>
          <a:r>
            <a:rPr lang="en-US" b="0" i="1" dirty="0">
              <a:latin typeface="Times New Roman" pitchFamily="18" charset="0"/>
              <a:cs typeface="Times New Roman" pitchFamily="18" charset="0"/>
            </a:rPr>
            <a:t> 2</a:t>
          </a:r>
          <a:r>
            <a:rPr lang="en-US" b="0" dirty="0">
              <a:latin typeface="Times New Roman" pitchFamily="18" charset="0"/>
              <a:cs typeface="Times New Roman" pitchFamily="18" charset="0"/>
            </a:rPr>
            <a:t>: logistics </a:t>
          </a:r>
          <a:r>
            <a:rPr lang="en-US" b="0" dirty="0" err="1">
              <a:latin typeface="Times New Roman" pitchFamily="18" charset="0"/>
              <a:cs typeface="Times New Roman" pitchFamily="18" charset="0"/>
            </a:rPr>
            <a:t>tại</a:t>
          </a:r>
          <a:r>
            <a:rPr lang="en-US" b="0" dirty="0">
              <a:latin typeface="Times New Roman" pitchFamily="18" charset="0"/>
              <a:cs typeface="Times New Roman" pitchFamily="18" charset="0"/>
            </a:rPr>
            <a:t> </a:t>
          </a:r>
          <a:r>
            <a:rPr lang="en-US" b="0" dirty="0" err="1">
              <a:latin typeface="Times New Roman" pitchFamily="18" charset="0"/>
              <a:cs typeface="Times New Roman" pitchFamily="18" charset="0"/>
            </a:rPr>
            <a:t>nơi</a:t>
          </a:r>
          <a:r>
            <a:rPr lang="en-US" b="0" dirty="0">
              <a:latin typeface="Times New Roman" pitchFamily="18" charset="0"/>
              <a:cs typeface="Times New Roman" pitchFamily="18" charset="0"/>
            </a:rPr>
            <a:t> </a:t>
          </a:r>
          <a:r>
            <a:rPr lang="en-US" b="0" dirty="0" err="1">
              <a:latin typeface="Times New Roman" pitchFamily="18" charset="0"/>
              <a:cs typeface="Times New Roman" pitchFamily="18" charset="0"/>
            </a:rPr>
            <a:t>sản</a:t>
          </a:r>
          <a:r>
            <a:rPr lang="en-US" b="0" dirty="0">
              <a:latin typeface="Times New Roman" pitchFamily="18" charset="0"/>
              <a:cs typeface="Times New Roman" pitchFamily="18" charset="0"/>
            </a:rPr>
            <a:t> </a:t>
          </a:r>
          <a:r>
            <a:rPr lang="en-US" b="0" dirty="0" err="1">
              <a:latin typeface="Times New Roman" pitchFamily="18" charset="0"/>
              <a:cs typeface="Times New Roman" pitchFamily="18" charset="0"/>
            </a:rPr>
            <a:t>xuất</a:t>
          </a:r>
          <a:r>
            <a:rPr lang="en-US" b="0" dirty="0">
              <a:latin typeface="Times New Roman" pitchFamily="18" charset="0"/>
              <a:cs typeface="Times New Roman" pitchFamily="18" charset="0"/>
            </a:rPr>
            <a:t> (facilities logistics)</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kết</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hợp</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các</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vị</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trí</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tác</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nghiệp</a:t>
          </a:r>
          <a:endParaRPr lang="en-US" b="0" dirty="0"/>
        </a:p>
      </dgm:t>
    </dgm:pt>
    <dgm:pt modelId="{014BA81C-42A9-40FC-9BDF-75DC52C51067}" type="parTrans" cxnId="{0FD03FEA-6B0C-41B5-B7B0-34B6C6F36212}">
      <dgm:prSet/>
      <dgm:spPr/>
      <dgm:t>
        <a:bodyPr/>
        <a:lstStyle/>
        <a:p>
          <a:endParaRPr lang="en-US"/>
        </a:p>
      </dgm:t>
    </dgm:pt>
    <dgm:pt modelId="{B955D51F-78FF-4FB9-B5EF-18C60A87B604}" type="sibTrans" cxnId="{0FD03FEA-6B0C-41B5-B7B0-34B6C6F36212}">
      <dgm:prSet/>
      <dgm:spPr/>
      <dgm:t>
        <a:bodyPr/>
        <a:lstStyle/>
        <a:p>
          <a:endParaRPr lang="en-US"/>
        </a:p>
      </dgm:t>
    </dgm:pt>
    <dgm:pt modelId="{BCD6CCF9-528C-4477-BF43-4723928C8113}">
      <dgm:prSet phldrT="[Text]"/>
      <dgm:spPr/>
      <dgm:t>
        <a:bodyPr/>
        <a:lstStyle/>
        <a:p>
          <a:r>
            <a:rPr lang="en-US" b="0" i="1" dirty="0" err="1">
              <a:latin typeface="Times New Roman" pitchFamily="18" charset="0"/>
              <a:cs typeface="Times New Roman" pitchFamily="18" charset="0"/>
              <a:sym typeface="Wingdings" pitchFamily="2" charset="2"/>
            </a:rPr>
            <a:t>Giai</a:t>
          </a:r>
          <a:r>
            <a:rPr lang="en-US" b="0" i="1" dirty="0">
              <a:latin typeface="Times New Roman" pitchFamily="18" charset="0"/>
              <a:cs typeface="Times New Roman" pitchFamily="18" charset="0"/>
              <a:sym typeface="Wingdings" pitchFamily="2" charset="2"/>
            </a:rPr>
            <a:t> </a:t>
          </a:r>
          <a:r>
            <a:rPr lang="en-US" b="0" i="1" dirty="0" err="1">
              <a:latin typeface="Times New Roman" pitchFamily="18" charset="0"/>
              <a:cs typeface="Times New Roman" pitchFamily="18" charset="0"/>
              <a:sym typeface="Wingdings" pitchFamily="2" charset="2"/>
            </a:rPr>
            <a:t>đoạn</a:t>
          </a:r>
          <a:r>
            <a:rPr lang="en-US" b="0" i="1" dirty="0">
              <a:latin typeface="Times New Roman" pitchFamily="18" charset="0"/>
              <a:cs typeface="Times New Roman" pitchFamily="18" charset="0"/>
              <a:sym typeface="Wingdings" pitchFamily="2" charset="2"/>
            </a:rPr>
            <a:t> 3</a:t>
          </a:r>
          <a:r>
            <a:rPr lang="en-US" b="0" dirty="0">
              <a:latin typeface="Times New Roman" pitchFamily="18" charset="0"/>
              <a:cs typeface="Times New Roman" pitchFamily="18" charset="0"/>
              <a:sym typeface="Wingdings" pitchFamily="2" charset="2"/>
            </a:rPr>
            <a:t>: logistics </a:t>
          </a:r>
          <a:r>
            <a:rPr lang="en-US" b="0" dirty="0" err="1">
              <a:latin typeface="Times New Roman" pitchFamily="18" charset="0"/>
              <a:cs typeface="Times New Roman" pitchFamily="18" charset="0"/>
              <a:sym typeface="Wingdings" pitchFamily="2" charset="2"/>
            </a:rPr>
            <a:t>trong</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doanh</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nghiệp</a:t>
          </a:r>
          <a:r>
            <a:rPr lang="en-US" b="0" dirty="0">
              <a:latin typeface="Times New Roman" pitchFamily="18" charset="0"/>
              <a:cs typeface="Times New Roman" pitchFamily="18" charset="0"/>
              <a:sym typeface="Wingdings" pitchFamily="2" charset="2"/>
            </a:rPr>
            <a:t> (corporate logistics) </a:t>
          </a:r>
          <a:r>
            <a:rPr lang="en-US" b="0" dirty="0" err="1">
              <a:latin typeface="Times New Roman" pitchFamily="18" charset="0"/>
              <a:cs typeface="Times New Roman" pitchFamily="18" charset="0"/>
              <a:sym typeface="Wingdings" pitchFamily="2" charset="2"/>
            </a:rPr>
            <a:t>kết</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hợp</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giữa</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các</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nhà</a:t>
          </a:r>
          <a:r>
            <a:rPr lang="en-US" b="0" dirty="0">
              <a:latin typeface="Times New Roman" pitchFamily="18" charset="0"/>
              <a:cs typeface="Times New Roman" pitchFamily="18" charset="0"/>
              <a:sym typeface="Wingdings" pitchFamily="2" charset="2"/>
            </a:rPr>
            <a:t> SX (Dell, Nike…)</a:t>
          </a:r>
          <a:endParaRPr lang="en-US" b="0" dirty="0"/>
        </a:p>
      </dgm:t>
    </dgm:pt>
    <dgm:pt modelId="{D78E569B-2C26-4020-9B74-B2BC36540192}" type="parTrans" cxnId="{E0B3D960-9624-443C-B3BC-1D66976C7B62}">
      <dgm:prSet/>
      <dgm:spPr/>
      <dgm:t>
        <a:bodyPr/>
        <a:lstStyle/>
        <a:p>
          <a:endParaRPr lang="en-US"/>
        </a:p>
      </dgm:t>
    </dgm:pt>
    <dgm:pt modelId="{2749612B-9F37-4E1D-88FF-1D34325C84BD}" type="sibTrans" cxnId="{E0B3D960-9624-443C-B3BC-1D66976C7B62}">
      <dgm:prSet/>
      <dgm:spPr/>
      <dgm:t>
        <a:bodyPr/>
        <a:lstStyle/>
        <a:p>
          <a:endParaRPr lang="en-US"/>
        </a:p>
      </dgm:t>
    </dgm:pt>
    <dgm:pt modelId="{F04EA091-A075-4812-8482-36ADDB1CCA76}">
      <dgm:prSet phldrT="[Text]"/>
      <dgm:spPr/>
      <dgm:t>
        <a:bodyPr/>
        <a:lstStyle/>
        <a:p>
          <a:r>
            <a:rPr lang="en-US" b="0" i="1" dirty="0" err="1">
              <a:latin typeface="Times New Roman" pitchFamily="18" charset="0"/>
              <a:cs typeface="Times New Roman" pitchFamily="18" charset="0"/>
              <a:sym typeface="Wingdings" pitchFamily="2" charset="2"/>
            </a:rPr>
            <a:t>Giai</a:t>
          </a:r>
          <a:r>
            <a:rPr lang="en-US" b="0" i="1" dirty="0">
              <a:latin typeface="Times New Roman" pitchFamily="18" charset="0"/>
              <a:cs typeface="Times New Roman" pitchFamily="18" charset="0"/>
              <a:sym typeface="Wingdings" pitchFamily="2" charset="2"/>
            </a:rPr>
            <a:t> </a:t>
          </a:r>
          <a:r>
            <a:rPr lang="en-US" b="0" i="1" dirty="0" err="1">
              <a:latin typeface="Times New Roman" pitchFamily="18" charset="0"/>
              <a:cs typeface="Times New Roman" pitchFamily="18" charset="0"/>
              <a:sym typeface="Wingdings" pitchFamily="2" charset="2"/>
            </a:rPr>
            <a:t>đoạn</a:t>
          </a:r>
          <a:r>
            <a:rPr lang="en-US" b="0" i="1" dirty="0">
              <a:latin typeface="Times New Roman" pitchFamily="18" charset="0"/>
              <a:cs typeface="Times New Roman" pitchFamily="18" charset="0"/>
              <a:sym typeface="Wingdings" pitchFamily="2" charset="2"/>
            </a:rPr>
            <a:t> 4</a:t>
          </a:r>
          <a:r>
            <a:rPr lang="en-US" b="0" dirty="0">
              <a:latin typeface="Times New Roman" pitchFamily="18" charset="0"/>
              <a:cs typeface="Times New Roman" pitchFamily="18" charset="0"/>
              <a:sym typeface="Wingdings" pitchFamily="2" charset="2"/>
            </a:rPr>
            <a:t>: logistics </a:t>
          </a:r>
          <a:r>
            <a:rPr lang="en-US" b="0" dirty="0" err="1">
              <a:latin typeface="Times New Roman" pitchFamily="18" charset="0"/>
              <a:cs typeface="Times New Roman" pitchFamily="18" charset="0"/>
              <a:sym typeface="Wingdings" pitchFamily="2" charset="2"/>
            </a:rPr>
            <a:t>trong</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dây</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chuyền</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cung</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ứng</a:t>
          </a:r>
          <a:r>
            <a:rPr lang="en-US" b="0" dirty="0">
              <a:latin typeface="Times New Roman" pitchFamily="18" charset="0"/>
              <a:cs typeface="Times New Roman" pitchFamily="18" charset="0"/>
              <a:sym typeface="Wingdings" pitchFamily="2" charset="2"/>
            </a:rPr>
            <a:t> (supply chain logistics) </a:t>
          </a:r>
          <a:r>
            <a:rPr lang="en-US" b="0" dirty="0" err="1">
              <a:latin typeface="Times New Roman" pitchFamily="18" charset="0"/>
              <a:cs typeface="Times New Roman" pitchFamily="18" charset="0"/>
              <a:sym typeface="Wingdings" pitchFamily="2" charset="2"/>
            </a:rPr>
            <a:t>kết</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nối</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từ</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nhà</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cung</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ứng</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tới</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người</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tiêu</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dùng</a:t>
          </a:r>
          <a:endParaRPr lang="en-US" b="0" dirty="0"/>
        </a:p>
      </dgm:t>
    </dgm:pt>
    <dgm:pt modelId="{52160D6A-08C4-4B86-8082-AC6377F5FE09}" type="parTrans" cxnId="{02375018-1B55-4C30-9EE3-28F6D0D5ADD3}">
      <dgm:prSet/>
      <dgm:spPr/>
      <dgm:t>
        <a:bodyPr/>
        <a:lstStyle/>
        <a:p>
          <a:endParaRPr lang="en-US"/>
        </a:p>
      </dgm:t>
    </dgm:pt>
    <dgm:pt modelId="{AF359A07-F5AF-4F10-8BC1-42D94A62A1FD}" type="sibTrans" cxnId="{02375018-1B55-4C30-9EE3-28F6D0D5ADD3}">
      <dgm:prSet/>
      <dgm:spPr/>
      <dgm:t>
        <a:bodyPr/>
        <a:lstStyle/>
        <a:p>
          <a:endParaRPr lang="en-US"/>
        </a:p>
      </dgm:t>
    </dgm:pt>
    <dgm:pt modelId="{C2312172-023A-43B2-B89C-66E4309CD857}">
      <dgm:prSet phldrT="[Text]"/>
      <dgm:spPr/>
      <dgm:t>
        <a:bodyPr/>
        <a:lstStyle/>
        <a:p>
          <a:r>
            <a:rPr lang="en-US" b="0" i="1" dirty="0" err="1">
              <a:latin typeface="Times New Roman" pitchFamily="18" charset="0"/>
              <a:cs typeface="Times New Roman" pitchFamily="18" charset="0"/>
              <a:sym typeface="Wingdings" pitchFamily="2" charset="2"/>
            </a:rPr>
            <a:t>Giai</a:t>
          </a:r>
          <a:r>
            <a:rPr lang="en-US" b="0" i="1" dirty="0">
              <a:latin typeface="Times New Roman" pitchFamily="18" charset="0"/>
              <a:cs typeface="Times New Roman" pitchFamily="18" charset="0"/>
              <a:sym typeface="Wingdings" pitchFamily="2" charset="2"/>
            </a:rPr>
            <a:t> </a:t>
          </a:r>
          <a:r>
            <a:rPr lang="en-US" b="0" i="1" dirty="0" err="1">
              <a:latin typeface="Times New Roman" pitchFamily="18" charset="0"/>
              <a:cs typeface="Times New Roman" pitchFamily="18" charset="0"/>
              <a:sym typeface="Wingdings" pitchFamily="2" charset="2"/>
            </a:rPr>
            <a:t>đoạn</a:t>
          </a:r>
          <a:r>
            <a:rPr lang="en-US" b="0" i="1" dirty="0">
              <a:latin typeface="Times New Roman" pitchFamily="18" charset="0"/>
              <a:cs typeface="Times New Roman" pitchFamily="18" charset="0"/>
              <a:sym typeface="Wingdings" pitchFamily="2" charset="2"/>
            </a:rPr>
            <a:t> 5</a:t>
          </a:r>
          <a:r>
            <a:rPr lang="en-US" b="0" dirty="0">
              <a:latin typeface="Times New Roman" pitchFamily="18" charset="0"/>
              <a:cs typeface="Times New Roman" pitchFamily="18" charset="0"/>
              <a:sym typeface="Wingdings" pitchFamily="2" charset="2"/>
            </a:rPr>
            <a:t>: logistics </a:t>
          </a:r>
          <a:r>
            <a:rPr lang="en-US" b="0" dirty="0" err="1">
              <a:latin typeface="Times New Roman" pitchFamily="18" charset="0"/>
              <a:cs typeface="Times New Roman" pitchFamily="18" charset="0"/>
              <a:sym typeface="Wingdings" pitchFamily="2" charset="2"/>
            </a:rPr>
            <a:t>toàn</a:t>
          </a:r>
          <a:r>
            <a:rPr lang="en-US" b="0" dirty="0">
              <a:latin typeface="Times New Roman" pitchFamily="18" charset="0"/>
              <a:cs typeface="Times New Roman" pitchFamily="18" charset="0"/>
              <a:sym typeface="Wingdings" pitchFamily="2" charset="2"/>
            </a:rPr>
            <a:t> </a:t>
          </a:r>
          <a:r>
            <a:rPr lang="en-US" b="0" dirty="0" err="1">
              <a:latin typeface="Times New Roman" pitchFamily="18" charset="0"/>
              <a:cs typeface="Times New Roman" pitchFamily="18" charset="0"/>
              <a:sym typeface="Wingdings" pitchFamily="2" charset="2"/>
            </a:rPr>
            <a:t>cầu</a:t>
          </a:r>
          <a:r>
            <a:rPr lang="en-US" b="0" dirty="0">
              <a:latin typeface="Times New Roman" pitchFamily="18" charset="0"/>
              <a:cs typeface="Times New Roman" pitchFamily="18" charset="0"/>
              <a:sym typeface="Wingdings" pitchFamily="2" charset="2"/>
            </a:rPr>
            <a:t> (global logistics)  3PL, 4PL, 5PL (e-logistics)</a:t>
          </a:r>
          <a:endParaRPr lang="en-US" b="0" dirty="0"/>
        </a:p>
      </dgm:t>
    </dgm:pt>
    <dgm:pt modelId="{E40D4851-5452-4E31-B451-9A9C21A55E7E}" type="parTrans" cxnId="{8DA5BC60-F6E2-4777-9EDE-22220818B011}">
      <dgm:prSet/>
      <dgm:spPr/>
      <dgm:t>
        <a:bodyPr/>
        <a:lstStyle/>
        <a:p>
          <a:endParaRPr lang="en-US"/>
        </a:p>
      </dgm:t>
    </dgm:pt>
    <dgm:pt modelId="{91A237B9-7AE8-4B9C-AFDA-4F00C56C5DB5}" type="sibTrans" cxnId="{8DA5BC60-F6E2-4777-9EDE-22220818B011}">
      <dgm:prSet/>
      <dgm:spPr/>
      <dgm:t>
        <a:bodyPr/>
        <a:lstStyle/>
        <a:p>
          <a:endParaRPr lang="en-US"/>
        </a:p>
      </dgm:t>
    </dgm:pt>
    <dgm:pt modelId="{FF311807-F582-467F-9772-1B402A63B388}" type="pres">
      <dgm:prSet presAssocID="{A95D3AD1-A008-4671-8AB0-590C1F60434E}" presName="arrowDiagram" presStyleCnt="0">
        <dgm:presLayoutVars>
          <dgm:chMax val="5"/>
          <dgm:dir/>
          <dgm:resizeHandles val="exact"/>
        </dgm:presLayoutVars>
      </dgm:prSet>
      <dgm:spPr/>
      <dgm:t>
        <a:bodyPr/>
        <a:lstStyle/>
        <a:p>
          <a:endParaRPr lang="en-US"/>
        </a:p>
      </dgm:t>
    </dgm:pt>
    <dgm:pt modelId="{C9E88646-ADB9-466C-8745-F73E7039E4C5}" type="pres">
      <dgm:prSet presAssocID="{A95D3AD1-A008-4671-8AB0-590C1F60434E}" presName="arrow" presStyleLbl="bgShp" presStyleIdx="0" presStyleCnt="1"/>
      <dgm:spPr>
        <a:solidFill>
          <a:schemeClr val="bg1"/>
        </a:solidFill>
      </dgm:spPr>
      <dgm:t>
        <a:bodyPr/>
        <a:lstStyle/>
        <a:p>
          <a:endParaRPr lang="en-US"/>
        </a:p>
      </dgm:t>
    </dgm:pt>
    <dgm:pt modelId="{EA5B84F0-D015-4DA2-BED6-1755197F1561}" type="pres">
      <dgm:prSet presAssocID="{A95D3AD1-A008-4671-8AB0-590C1F60434E}" presName="arrowDiagram5" presStyleCnt="0"/>
      <dgm:spPr/>
    </dgm:pt>
    <dgm:pt modelId="{3EE0E70B-DF99-47F3-9480-15F0BB917874}" type="pres">
      <dgm:prSet presAssocID="{5330ADC5-267D-4349-AED1-29BDD9B953E3}" presName="bullet5a" presStyleLbl="node1" presStyleIdx="0" presStyleCnt="5"/>
      <dgm:spPr/>
    </dgm:pt>
    <dgm:pt modelId="{628B07E8-910C-4AE7-B88F-99B2C61A41CE}" type="pres">
      <dgm:prSet presAssocID="{5330ADC5-267D-4349-AED1-29BDD9B953E3}" presName="textBox5a" presStyleLbl="revTx" presStyleIdx="0" presStyleCnt="5" custScaleX="166931" custLinFactNeighborX="-39498" custLinFactNeighborY="400">
        <dgm:presLayoutVars>
          <dgm:bulletEnabled val="1"/>
        </dgm:presLayoutVars>
      </dgm:prSet>
      <dgm:spPr/>
      <dgm:t>
        <a:bodyPr/>
        <a:lstStyle/>
        <a:p>
          <a:endParaRPr lang="en-US"/>
        </a:p>
      </dgm:t>
    </dgm:pt>
    <dgm:pt modelId="{CCD1670B-501B-4BA4-A957-ED39F0E9C7A5}" type="pres">
      <dgm:prSet presAssocID="{8A5DD1EB-0F04-471F-BAAC-E032F05656AB}" presName="bullet5b" presStyleLbl="node1" presStyleIdx="1" presStyleCnt="5"/>
      <dgm:spPr/>
    </dgm:pt>
    <dgm:pt modelId="{C3DE76E4-2C26-44FA-86E4-68CDEB5A3422}" type="pres">
      <dgm:prSet presAssocID="{8A5DD1EB-0F04-471F-BAAC-E032F05656AB}" presName="textBox5b" presStyleLbl="revTx" presStyleIdx="1" presStyleCnt="5">
        <dgm:presLayoutVars>
          <dgm:bulletEnabled val="1"/>
        </dgm:presLayoutVars>
      </dgm:prSet>
      <dgm:spPr/>
      <dgm:t>
        <a:bodyPr/>
        <a:lstStyle/>
        <a:p>
          <a:endParaRPr lang="en-US"/>
        </a:p>
      </dgm:t>
    </dgm:pt>
    <dgm:pt modelId="{1B8E33A3-440C-442B-8522-02E188A4B37A}" type="pres">
      <dgm:prSet presAssocID="{BCD6CCF9-528C-4477-BF43-4723928C8113}" presName="bullet5c" presStyleLbl="node1" presStyleIdx="2" presStyleCnt="5"/>
      <dgm:spPr/>
    </dgm:pt>
    <dgm:pt modelId="{1ECD41C9-EBE2-49E3-94AE-C40065ADE7BC}" type="pres">
      <dgm:prSet presAssocID="{BCD6CCF9-528C-4477-BF43-4723928C8113}" presName="textBox5c" presStyleLbl="revTx" presStyleIdx="2" presStyleCnt="5">
        <dgm:presLayoutVars>
          <dgm:bulletEnabled val="1"/>
        </dgm:presLayoutVars>
      </dgm:prSet>
      <dgm:spPr/>
      <dgm:t>
        <a:bodyPr/>
        <a:lstStyle/>
        <a:p>
          <a:endParaRPr lang="en-US"/>
        </a:p>
      </dgm:t>
    </dgm:pt>
    <dgm:pt modelId="{DF8446C9-4136-4FF9-98F2-863FE0C43EBE}" type="pres">
      <dgm:prSet presAssocID="{F04EA091-A075-4812-8482-36ADDB1CCA76}" presName="bullet5d" presStyleLbl="node1" presStyleIdx="3" presStyleCnt="5"/>
      <dgm:spPr/>
    </dgm:pt>
    <dgm:pt modelId="{D92408EF-CC04-47AE-8FF9-A502FBE7D103}" type="pres">
      <dgm:prSet presAssocID="{F04EA091-A075-4812-8482-36ADDB1CCA76}" presName="textBox5d" presStyleLbl="revTx" presStyleIdx="3" presStyleCnt="5">
        <dgm:presLayoutVars>
          <dgm:bulletEnabled val="1"/>
        </dgm:presLayoutVars>
      </dgm:prSet>
      <dgm:spPr/>
      <dgm:t>
        <a:bodyPr/>
        <a:lstStyle/>
        <a:p>
          <a:endParaRPr lang="en-US"/>
        </a:p>
      </dgm:t>
    </dgm:pt>
    <dgm:pt modelId="{A3C07FAB-E43B-449F-BF92-62AAED620C4F}" type="pres">
      <dgm:prSet presAssocID="{C2312172-023A-43B2-B89C-66E4309CD857}" presName="bullet5e" presStyleLbl="node1" presStyleIdx="4" presStyleCnt="5"/>
      <dgm:spPr/>
    </dgm:pt>
    <dgm:pt modelId="{FCD77C4C-672C-4F5B-8652-34D22508A507}" type="pres">
      <dgm:prSet presAssocID="{C2312172-023A-43B2-B89C-66E4309CD857}" presName="textBox5e" presStyleLbl="revTx" presStyleIdx="4" presStyleCnt="5">
        <dgm:presLayoutVars>
          <dgm:bulletEnabled val="1"/>
        </dgm:presLayoutVars>
      </dgm:prSet>
      <dgm:spPr/>
      <dgm:t>
        <a:bodyPr/>
        <a:lstStyle/>
        <a:p>
          <a:endParaRPr lang="en-US"/>
        </a:p>
      </dgm:t>
    </dgm:pt>
  </dgm:ptLst>
  <dgm:cxnLst>
    <dgm:cxn modelId="{ED0732A3-D632-43FA-A506-6E7638F7FA35}" type="presOf" srcId="{BCD6CCF9-528C-4477-BF43-4723928C8113}" destId="{1ECD41C9-EBE2-49E3-94AE-C40065ADE7BC}" srcOrd="0" destOrd="0" presId="urn:microsoft.com/office/officeart/2005/8/layout/arrow2"/>
    <dgm:cxn modelId="{0FD03FEA-6B0C-41B5-B7B0-34B6C6F36212}" srcId="{A95D3AD1-A008-4671-8AB0-590C1F60434E}" destId="{8A5DD1EB-0F04-471F-BAAC-E032F05656AB}" srcOrd="1" destOrd="0" parTransId="{014BA81C-42A9-40FC-9BDF-75DC52C51067}" sibTransId="{B955D51F-78FF-4FB9-B5EF-18C60A87B604}"/>
    <dgm:cxn modelId="{7E7436E2-5953-4940-978E-9AED7C6C4B4B}" type="presOf" srcId="{F04EA091-A075-4812-8482-36ADDB1CCA76}" destId="{D92408EF-CC04-47AE-8FF9-A502FBE7D103}" srcOrd="0" destOrd="0" presId="urn:microsoft.com/office/officeart/2005/8/layout/arrow2"/>
    <dgm:cxn modelId="{E0B3D960-9624-443C-B3BC-1D66976C7B62}" srcId="{A95D3AD1-A008-4671-8AB0-590C1F60434E}" destId="{BCD6CCF9-528C-4477-BF43-4723928C8113}" srcOrd="2" destOrd="0" parTransId="{D78E569B-2C26-4020-9B74-B2BC36540192}" sibTransId="{2749612B-9F37-4E1D-88FF-1D34325C84BD}"/>
    <dgm:cxn modelId="{27ADD204-B693-4374-A04B-330E6783390A}" type="presOf" srcId="{C2312172-023A-43B2-B89C-66E4309CD857}" destId="{FCD77C4C-672C-4F5B-8652-34D22508A507}" srcOrd="0" destOrd="0" presId="urn:microsoft.com/office/officeart/2005/8/layout/arrow2"/>
    <dgm:cxn modelId="{02375018-1B55-4C30-9EE3-28F6D0D5ADD3}" srcId="{A95D3AD1-A008-4671-8AB0-590C1F60434E}" destId="{F04EA091-A075-4812-8482-36ADDB1CCA76}" srcOrd="3" destOrd="0" parTransId="{52160D6A-08C4-4B86-8082-AC6377F5FE09}" sibTransId="{AF359A07-F5AF-4F10-8BC1-42D94A62A1FD}"/>
    <dgm:cxn modelId="{8DA5BC60-F6E2-4777-9EDE-22220818B011}" srcId="{A95D3AD1-A008-4671-8AB0-590C1F60434E}" destId="{C2312172-023A-43B2-B89C-66E4309CD857}" srcOrd="4" destOrd="0" parTransId="{E40D4851-5452-4E31-B451-9A9C21A55E7E}" sibTransId="{91A237B9-7AE8-4B9C-AFDA-4F00C56C5DB5}"/>
    <dgm:cxn modelId="{8ACA72FF-E6ED-49A2-8A42-30F9D67D447F}" type="presOf" srcId="{5330ADC5-267D-4349-AED1-29BDD9B953E3}" destId="{628B07E8-910C-4AE7-B88F-99B2C61A41CE}" srcOrd="0" destOrd="0" presId="urn:microsoft.com/office/officeart/2005/8/layout/arrow2"/>
    <dgm:cxn modelId="{86018625-19E7-4530-9B66-292C1CF65D8A}" srcId="{A95D3AD1-A008-4671-8AB0-590C1F60434E}" destId="{5330ADC5-267D-4349-AED1-29BDD9B953E3}" srcOrd="0" destOrd="0" parTransId="{234D30EF-E74D-44D4-AF42-3EF9968C3880}" sibTransId="{15193387-B50F-4E0B-BF47-FCC3AA1CD583}"/>
    <dgm:cxn modelId="{F891900A-7EFD-4A53-B3D7-7D404AFD54D0}" type="presOf" srcId="{A95D3AD1-A008-4671-8AB0-590C1F60434E}" destId="{FF311807-F582-467F-9772-1B402A63B388}" srcOrd="0" destOrd="0" presId="urn:microsoft.com/office/officeart/2005/8/layout/arrow2"/>
    <dgm:cxn modelId="{0C62E49B-AD84-484A-A642-6F6CE7F79169}" type="presOf" srcId="{8A5DD1EB-0F04-471F-BAAC-E032F05656AB}" destId="{C3DE76E4-2C26-44FA-86E4-68CDEB5A3422}" srcOrd="0" destOrd="0" presId="urn:microsoft.com/office/officeart/2005/8/layout/arrow2"/>
    <dgm:cxn modelId="{50CCB43E-F3B4-4CA3-B342-1D6D4B6EC1EB}" type="presParOf" srcId="{FF311807-F582-467F-9772-1B402A63B388}" destId="{C9E88646-ADB9-466C-8745-F73E7039E4C5}" srcOrd="0" destOrd="0" presId="urn:microsoft.com/office/officeart/2005/8/layout/arrow2"/>
    <dgm:cxn modelId="{6ED34478-67CF-4073-9EFC-B914CCF42B15}" type="presParOf" srcId="{FF311807-F582-467F-9772-1B402A63B388}" destId="{EA5B84F0-D015-4DA2-BED6-1755197F1561}" srcOrd="1" destOrd="0" presId="urn:microsoft.com/office/officeart/2005/8/layout/arrow2"/>
    <dgm:cxn modelId="{05A48E58-5CD9-460C-830B-6FC41075E8C8}" type="presParOf" srcId="{EA5B84F0-D015-4DA2-BED6-1755197F1561}" destId="{3EE0E70B-DF99-47F3-9480-15F0BB917874}" srcOrd="0" destOrd="0" presId="urn:microsoft.com/office/officeart/2005/8/layout/arrow2"/>
    <dgm:cxn modelId="{835376BB-767C-4AA6-93AD-1E508F1698DB}" type="presParOf" srcId="{EA5B84F0-D015-4DA2-BED6-1755197F1561}" destId="{628B07E8-910C-4AE7-B88F-99B2C61A41CE}" srcOrd="1" destOrd="0" presId="urn:microsoft.com/office/officeart/2005/8/layout/arrow2"/>
    <dgm:cxn modelId="{F437278B-48A0-46BC-BBDC-89A68BD96629}" type="presParOf" srcId="{EA5B84F0-D015-4DA2-BED6-1755197F1561}" destId="{CCD1670B-501B-4BA4-A957-ED39F0E9C7A5}" srcOrd="2" destOrd="0" presId="urn:microsoft.com/office/officeart/2005/8/layout/arrow2"/>
    <dgm:cxn modelId="{C252A937-4085-42F2-A44B-5B8C76F2F79C}" type="presParOf" srcId="{EA5B84F0-D015-4DA2-BED6-1755197F1561}" destId="{C3DE76E4-2C26-44FA-86E4-68CDEB5A3422}" srcOrd="3" destOrd="0" presId="urn:microsoft.com/office/officeart/2005/8/layout/arrow2"/>
    <dgm:cxn modelId="{9E679F5B-8620-4605-8141-F1D6FFEE1E37}" type="presParOf" srcId="{EA5B84F0-D015-4DA2-BED6-1755197F1561}" destId="{1B8E33A3-440C-442B-8522-02E188A4B37A}" srcOrd="4" destOrd="0" presId="urn:microsoft.com/office/officeart/2005/8/layout/arrow2"/>
    <dgm:cxn modelId="{B4F10289-8ED9-4E3B-A250-D968D35905B5}" type="presParOf" srcId="{EA5B84F0-D015-4DA2-BED6-1755197F1561}" destId="{1ECD41C9-EBE2-49E3-94AE-C40065ADE7BC}" srcOrd="5" destOrd="0" presId="urn:microsoft.com/office/officeart/2005/8/layout/arrow2"/>
    <dgm:cxn modelId="{4F1DB7C4-6AE5-493A-A2F7-16CB70888AFF}" type="presParOf" srcId="{EA5B84F0-D015-4DA2-BED6-1755197F1561}" destId="{DF8446C9-4136-4FF9-98F2-863FE0C43EBE}" srcOrd="6" destOrd="0" presId="urn:microsoft.com/office/officeart/2005/8/layout/arrow2"/>
    <dgm:cxn modelId="{744A73E2-65A0-45EC-8E2C-A29553593114}" type="presParOf" srcId="{EA5B84F0-D015-4DA2-BED6-1755197F1561}" destId="{D92408EF-CC04-47AE-8FF9-A502FBE7D103}" srcOrd="7" destOrd="0" presId="urn:microsoft.com/office/officeart/2005/8/layout/arrow2"/>
    <dgm:cxn modelId="{68BFD974-6A2B-477B-9624-E4BEE6BE10EE}" type="presParOf" srcId="{EA5B84F0-D015-4DA2-BED6-1755197F1561}" destId="{A3C07FAB-E43B-449F-BF92-62AAED620C4F}" srcOrd="8" destOrd="0" presId="urn:microsoft.com/office/officeart/2005/8/layout/arrow2"/>
    <dgm:cxn modelId="{F59543FB-44F3-447D-AF21-69926C1BEE23}" type="presParOf" srcId="{EA5B84F0-D015-4DA2-BED6-1755197F1561}" destId="{FCD77C4C-672C-4F5B-8652-34D22508A507}" srcOrd="9"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1F13650-CB00-4987-99FC-9FB4585BB4BA}" type="doc">
      <dgm:prSet loTypeId="urn:microsoft.com/office/officeart/2005/8/layout/default" loCatId="list" qsTypeId="urn:microsoft.com/office/officeart/2005/8/quickstyle/simple1" qsCatId="simple" csTypeId="urn:microsoft.com/office/officeart/2005/8/colors/accent0_2" csCatId="mainScheme" phldr="1"/>
      <dgm:spPr/>
      <dgm:t>
        <a:bodyPr/>
        <a:lstStyle/>
        <a:p>
          <a:endParaRPr lang="en-US"/>
        </a:p>
      </dgm:t>
    </dgm:pt>
    <dgm:pt modelId="{7021C3FB-9E06-4DCA-8932-B365970860B8}">
      <dgm:prSet phldrT="[Text]" custT="1"/>
      <dgm:spPr/>
      <dgm:t>
        <a:bodyPr/>
        <a:lstStyle/>
        <a:p>
          <a:r>
            <a:rPr lang="en-US" sz="2800" dirty="0" smtClean="0"/>
            <a:t>Logistics</a:t>
          </a:r>
          <a:endParaRPr lang="en-US" sz="2800" dirty="0"/>
        </a:p>
      </dgm:t>
    </dgm:pt>
    <dgm:pt modelId="{65B29CAC-154A-4D73-AAFF-2AF9D98642A1}" type="parTrans" cxnId="{626CAE4C-DBDD-4A95-B8F2-F83A06B5E164}">
      <dgm:prSet/>
      <dgm:spPr/>
      <dgm:t>
        <a:bodyPr/>
        <a:lstStyle/>
        <a:p>
          <a:endParaRPr lang="en-US" sz="2800">
            <a:solidFill>
              <a:schemeClr val="tx1"/>
            </a:solidFill>
          </a:endParaRPr>
        </a:p>
      </dgm:t>
    </dgm:pt>
    <dgm:pt modelId="{9E8C1807-92AA-45C2-A798-EB0B8A4CACD0}" type="sibTrans" cxnId="{626CAE4C-DBDD-4A95-B8F2-F83A06B5E164}">
      <dgm:prSet/>
      <dgm:spPr/>
      <dgm:t>
        <a:bodyPr/>
        <a:lstStyle/>
        <a:p>
          <a:endParaRPr lang="en-US" sz="2800">
            <a:solidFill>
              <a:schemeClr val="tx1"/>
            </a:solidFill>
          </a:endParaRPr>
        </a:p>
      </dgm:t>
    </dgm:pt>
    <dgm:pt modelId="{9BD5363B-7209-484E-8BAC-A753C654F7B9}">
      <dgm:prSet phldrT="[Text]" custT="1"/>
      <dgm:spPr/>
      <dgm:t>
        <a:bodyPr/>
        <a:lstStyle/>
        <a:p>
          <a:r>
            <a:rPr lang="en-US" sz="2800" smtClean="0"/>
            <a:t>Dịch vụ logistics</a:t>
          </a:r>
          <a:endParaRPr lang="en-US" sz="2800" dirty="0"/>
        </a:p>
      </dgm:t>
    </dgm:pt>
    <dgm:pt modelId="{4AD94864-632E-4688-B163-1DEBFEF8AA5F}" type="parTrans" cxnId="{9648AC5A-59CD-448E-8224-D0E5E1E4F13C}">
      <dgm:prSet/>
      <dgm:spPr/>
      <dgm:t>
        <a:bodyPr/>
        <a:lstStyle/>
        <a:p>
          <a:endParaRPr lang="en-US" sz="2800">
            <a:solidFill>
              <a:schemeClr val="tx1"/>
            </a:solidFill>
          </a:endParaRPr>
        </a:p>
      </dgm:t>
    </dgm:pt>
    <dgm:pt modelId="{E3DEAFCB-864D-4453-B268-E20F9402B0AA}" type="sibTrans" cxnId="{9648AC5A-59CD-448E-8224-D0E5E1E4F13C}">
      <dgm:prSet/>
      <dgm:spPr/>
      <dgm:t>
        <a:bodyPr/>
        <a:lstStyle/>
        <a:p>
          <a:endParaRPr lang="en-US" sz="2800">
            <a:solidFill>
              <a:schemeClr val="tx1"/>
            </a:solidFill>
          </a:endParaRPr>
        </a:p>
      </dgm:t>
    </dgm:pt>
    <dgm:pt modelId="{377B1875-81D6-4752-B1D8-AEA8A2165F15}">
      <dgm:prSet phldrT="[Text]" custT="1"/>
      <dgm:spPr/>
      <dgm:t>
        <a:bodyPr/>
        <a:lstStyle/>
        <a:p>
          <a:r>
            <a:rPr lang="en-US" sz="2800" smtClean="0"/>
            <a:t>Logistics dịch vụ</a:t>
          </a:r>
          <a:endParaRPr lang="en-US" sz="2800" dirty="0"/>
        </a:p>
      </dgm:t>
    </dgm:pt>
    <dgm:pt modelId="{098BBDBB-CB8D-47C7-9160-5EA999307640}" type="parTrans" cxnId="{A6964E27-7E0A-427E-8934-50DFE2F180E0}">
      <dgm:prSet/>
      <dgm:spPr/>
      <dgm:t>
        <a:bodyPr/>
        <a:lstStyle/>
        <a:p>
          <a:endParaRPr lang="en-US" sz="2800">
            <a:solidFill>
              <a:schemeClr val="tx1"/>
            </a:solidFill>
          </a:endParaRPr>
        </a:p>
      </dgm:t>
    </dgm:pt>
    <dgm:pt modelId="{3164C344-A8C4-47EB-83F2-898BD118DBB6}" type="sibTrans" cxnId="{A6964E27-7E0A-427E-8934-50DFE2F180E0}">
      <dgm:prSet/>
      <dgm:spPr/>
      <dgm:t>
        <a:bodyPr/>
        <a:lstStyle/>
        <a:p>
          <a:endParaRPr lang="en-US" sz="2800">
            <a:solidFill>
              <a:schemeClr val="tx1"/>
            </a:solidFill>
          </a:endParaRPr>
        </a:p>
      </dgm:t>
    </dgm:pt>
    <dgm:pt modelId="{5210C584-75DC-4B4F-84CC-6C635F258F2F}">
      <dgm:prSet phldrT="[Text]" custT="1"/>
      <dgm:spPr/>
      <dgm:t>
        <a:bodyPr/>
        <a:lstStyle/>
        <a:p>
          <a:r>
            <a:rPr lang="en-US" sz="2800" dirty="0" err="1" smtClean="0"/>
            <a:t>Hệ</a:t>
          </a:r>
          <a:r>
            <a:rPr lang="en-US" sz="2800" dirty="0" smtClean="0"/>
            <a:t> </a:t>
          </a:r>
          <a:r>
            <a:rPr lang="en-US" sz="2800" dirty="0" err="1" smtClean="0"/>
            <a:t>thống</a:t>
          </a:r>
          <a:r>
            <a:rPr lang="en-US" sz="2800" dirty="0" smtClean="0"/>
            <a:t> logistics</a:t>
          </a:r>
          <a:endParaRPr lang="en-US" sz="2800" dirty="0"/>
        </a:p>
      </dgm:t>
    </dgm:pt>
    <dgm:pt modelId="{98AE4194-A44F-49CA-9251-BED89B7ECF8F}" type="parTrans" cxnId="{F540CF54-D22F-46CA-80D0-6E5C08416670}">
      <dgm:prSet/>
      <dgm:spPr/>
      <dgm:t>
        <a:bodyPr/>
        <a:lstStyle/>
        <a:p>
          <a:endParaRPr lang="en-US" sz="2800">
            <a:solidFill>
              <a:schemeClr val="tx1"/>
            </a:solidFill>
          </a:endParaRPr>
        </a:p>
      </dgm:t>
    </dgm:pt>
    <dgm:pt modelId="{4B697DC5-5C60-4B9F-B5C4-5E320BDAED2D}" type="sibTrans" cxnId="{F540CF54-D22F-46CA-80D0-6E5C08416670}">
      <dgm:prSet/>
      <dgm:spPr/>
      <dgm:t>
        <a:bodyPr/>
        <a:lstStyle/>
        <a:p>
          <a:endParaRPr lang="en-US" sz="2800">
            <a:solidFill>
              <a:schemeClr val="tx1"/>
            </a:solidFill>
          </a:endParaRPr>
        </a:p>
      </dgm:t>
    </dgm:pt>
    <dgm:pt modelId="{3C1030B6-9668-4623-B7DF-E64C5CEEEE96}">
      <dgm:prSet phldrT="[Text]" custT="1"/>
      <dgm:spPr/>
      <dgm:t>
        <a:bodyPr/>
        <a:lstStyle/>
        <a:p>
          <a:r>
            <a:rPr lang="en-US" sz="2800" smtClean="0"/>
            <a:t>Hoạt động logistics </a:t>
          </a:r>
          <a:endParaRPr lang="en-US" sz="2800" dirty="0"/>
        </a:p>
      </dgm:t>
    </dgm:pt>
    <dgm:pt modelId="{4E154D30-3C17-4475-8199-601B43A75D8E}" type="parTrans" cxnId="{2D54003E-65FE-4F5D-894C-937376DD1E23}">
      <dgm:prSet/>
      <dgm:spPr/>
      <dgm:t>
        <a:bodyPr/>
        <a:lstStyle/>
        <a:p>
          <a:endParaRPr lang="en-US" sz="2800">
            <a:solidFill>
              <a:schemeClr val="tx1"/>
            </a:solidFill>
          </a:endParaRPr>
        </a:p>
      </dgm:t>
    </dgm:pt>
    <dgm:pt modelId="{DD4F6EBF-6C03-4DE5-B1EE-000715F0D342}" type="sibTrans" cxnId="{2D54003E-65FE-4F5D-894C-937376DD1E23}">
      <dgm:prSet/>
      <dgm:spPr/>
      <dgm:t>
        <a:bodyPr/>
        <a:lstStyle/>
        <a:p>
          <a:endParaRPr lang="en-US" sz="2800">
            <a:solidFill>
              <a:schemeClr val="tx1"/>
            </a:solidFill>
          </a:endParaRPr>
        </a:p>
      </dgm:t>
    </dgm:pt>
    <dgm:pt modelId="{05A654C1-43F3-49BA-8EBF-63CFD5C6D34A}" type="pres">
      <dgm:prSet presAssocID="{61F13650-CB00-4987-99FC-9FB4585BB4BA}" presName="diagram" presStyleCnt="0">
        <dgm:presLayoutVars>
          <dgm:dir/>
          <dgm:resizeHandles val="exact"/>
        </dgm:presLayoutVars>
      </dgm:prSet>
      <dgm:spPr/>
      <dgm:t>
        <a:bodyPr/>
        <a:lstStyle/>
        <a:p>
          <a:endParaRPr lang="en-US"/>
        </a:p>
      </dgm:t>
    </dgm:pt>
    <dgm:pt modelId="{9EDEDAC8-6DEF-491D-88D6-C850214EEED6}" type="pres">
      <dgm:prSet presAssocID="{7021C3FB-9E06-4DCA-8932-B365970860B8}" presName="node" presStyleLbl="node1" presStyleIdx="0" presStyleCnt="5">
        <dgm:presLayoutVars>
          <dgm:bulletEnabled val="1"/>
        </dgm:presLayoutVars>
      </dgm:prSet>
      <dgm:spPr/>
      <dgm:t>
        <a:bodyPr/>
        <a:lstStyle/>
        <a:p>
          <a:endParaRPr lang="en-US"/>
        </a:p>
      </dgm:t>
    </dgm:pt>
    <dgm:pt modelId="{FE58D8B5-F7AD-4C1B-A872-63E12D7CC7B5}" type="pres">
      <dgm:prSet presAssocID="{9E8C1807-92AA-45C2-A798-EB0B8A4CACD0}" presName="sibTrans" presStyleCnt="0"/>
      <dgm:spPr/>
      <dgm:t>
        <a:bodyPr/>
        <a:lstStyle/>
        <a:p>
          <a:endParaRPr lang="en-US"/>
        </a:p>
      </dgm:t>
    </dgm:pt>
    <dgm:pt modelId="{BFC05777-2D6E-42C4-95CA-3BA8041B2856}" type="pres">
      <dgm:prSet presAssocID="{9BD5363B-7209-484E-8BAC-A753C654F7B9}" presName="node" presStyleLbl="node1" presStyleIdx="1" presStyleCnt="5">
        <dgm:presLayoutVars>
          <dgm:bulletEnabled val="1"/>
        </dgm:presLayoutVars>
      </dgm:prSet>
      <dgm:spPr/>
      <dgm:t>
        <a:bodyPr/>
        <a:lstStyle/>
        <a:p>
          <a:endParaRPr lang="en-US"/>
        </a:p>
      </dgm:t>
    </dgm:pt>
    <dgm:pt modelId="{114A692C-9DC3-40EF-A709-83FAB8250132}" type="pres">
      <dgm:prSet presAssocID="{E3DEAFCB-864D-4453-B268-E20F9402B0AA}" presName="sibTrans" presStyleCnt="0"/>
      <dgm:spPr/>
      <dgm:t>
        <a:bodyPr/>
        <a:lstStyle/>
        <a:p>
          <a:endParaRPr lang="en-US"/>
        </a:p>
      </dgm:t>
    </dgm:pt>
    <dgm:pt modelId="{C439060C-9509-4F27-9CC0-FB82DECE605D}" type="pres">
      <dgm:prSet presAssocID="{377B1875-81D6-4752-B1D8-AEA8A2165F15}" presName="node" presStyleLbl="node1" presStyleIdx="2" presStyleCnt="5">
        <dgm:presLayoutVars>
          <dgm:bulletEnabled val="1"/>
        </dgm:presLayoutVars>
      </dgm:prSet>
      <dgm:spPr/>
      <dgm:t>
        <a:bodyPr/>
        <a:lstStyle/>
        <a:p>
          <a:endParaRPr lang="en-US"/>
        </a:p>
      </dgm:t>
    </dgm:pt>
    <dgm:pt modelId="{54B4AADD-AED8-4316-8FFC-8F1BC8FDB1F1}" type="pres">
      <dgm:prSet presAssocID="{3164C344-A8C4-47EB-83F2-898BD118DBB6}" presName="sibTrans" presStyleCnt="0"/>
      <dgm:spPr/>
      <dgm:t>
        <a:bodyPr/>
        <a:lstStyle/>
        <a:p>
          <a:endParaRPr lang="en-US"/>
        </a:p>
      </dgm:t>
    </dgm:pt>
    <dgm:pt modelId="{04E8A690-AC8E-4463-ACFC-7AEB2D0CB139}" type="pres">
      <dgm:prSet presAssocID="{5210C584-75DC-4B4F-84CC-6C635F258F2F}" presName="node" presStyleLbl="node1" presStyleIdx="3" presStyleCnt="5">
        <dgm:presLayoutVars>
          <dgm:bulletEnabled val="1"/>
        </dgm:presLayoutVars>
      </dgm:prSet>
      <dgm:spPr/>
      <dgm:t>
        <a:bodyPr/>
        <a:lstStyle/>
        <a:p>
          <a:endParaRPr lang="en-US"/>
        </a:p>
      </dgm:t>
    </dgm:pt>
    <dgm:pt modelId="{5413DC56-36D4-4246-B3B0-F14C00DD9B1E}" type="pres">
      <dgm:prSet presAssocID="{4B697DC5-5C60-4B9F-B5C4-5E320BDAED2D}" presName="sibTrans" presStyleCnt="0"/>
      <dgm:spPr/>
      <dgm:t>
        <a:bodyPr/>
        <a:lstStyle/>
        <a:p>
          <a:endParaRPr lang="en-US"/>
        </a:p>
      </dgm:t>
    </dgm:pt>
    <dgm:pt modelId="{29A9E9CF-91AB-4DEE-8F8E-FB96CD7D70DE}" type="pres">
      <dgm:prSet presAssocID="{3C1030B6-9668-4623-B7DF-E64C5CEEEE96}" presName="node" presStyleLbl="node1" presStyleIdx="4" presStyleCnt="5">
        <dgm:presLayoutVars>
          <dgm:bulletEnabled val="1"/>
        </dgm:presLayoutVars>
      </dgm:prSet>
      <dgm:spPr/>
      <dgm:t>
        <a:bodyPr/>
        <a:lstStyle/>
        <a:p>
          <a:endParaRPr lang="en-US"/>
        </a:p>
      </dgm:t>
    </dgm:pt>
  </dgm:ptLst>
  <dgm:cxnLst>
    <dgm:cxn modelId="{BCD78029-9F13-4941-94CF-4323B0BD5672}" type="presOf" srcId="{3C1030B6-9668-4623-B7DF-E64C5CEEEE96}" destId="{29A9E9CF-91AB-4DEE-8F8E-FB96CD7D70DE}" srcOrd="0" destOrd="0" presId="urn:microsoft.com/office/officeart/2005/8/layout/default"/>
    <dgm:cxn modelId="{2FB2392B-BC59-446D-A1BC-648D9C31FE58}" type="presOf" srcId="{5210C584-75DC-4B4F-84CC-6C635F258F2F}" destId="{04E8A690-AC8E-4463-ACFC-7AEB2D0CB139}" srcOrd="0" destOrd="0" presId="urn:microsoft.com/office/officeart/2005/8/layout/default"/>
    <dgm:cxn modelId="{28E3161C-070E-4615-93EF-75C773FC9078}" type="presOf" srcId="{61F13650-CB00-4987-99FC-9FB4585BB4BA}" destId="{05A654C1-43F3-49BA-8EBF-63CFD5C6D34A}" srcOrd="0" destOrd="0" presId="urn:microsoft.com/office/officeart/2005/8/layout/default"/>
    <dgm:cxn modelId="{A6964E27-7E0A-427E-8934-50DFE2F180E0}" srcId="{61F13650-CB00-4987-99FC-9FB4585BB4BA}" destId="{377B1875-81D6-4752-B1D8-AEA8A2165F15}" srcOrd="2" destOrd="0" parTransId="{098BBDBB-CB8D-47C7-9160-5EA999307640}" sibTransId="{3164C344-A8C4-47EB-83F2-898BD118DBB6}"/>
    <dgm:cxn modelId="{626CAE4C-DBDD-4A95-B8F2-F83A06B5E164}" srcId="{61F13650-CB00-4987-99FC-9FB4585BB4BA}" destId="{7021C3FB-9E06-4DCA-8932-B365970860B8}" srcOrd="0" destOrd="0" parTransId="{65B29CAC-154A-4D73-AAFF-2AF9D98642A1}" sibTransId="{9E8C1807-92AA-45C2-A798-EB0B8A4CACD0}"/>
    <dgm:cxn modelId="{0AC15160-6DEB-430A-8EF5-9C0D8848B5F5}" type="presOf" srcId="{7021C3FB-9E06-4DCA-8932-B365970860B8}" destId="{9EDEDAC8-6DEF-491D-88D6-C850214EEED6}" srcOrd="0" destOrd="0" presId="urn:microsoft.com/office/officeart/2005/8/layout/default"/>
    <dgm:cxn modelId="{F540CF54-D22F-46CA-80D0-6E5C08416670}" srcId="{61F13650-CB00-4987-99FC-9FB4585BB4BA}" destId="{5210C584-75DC-4B4F-84CC-6C635F258F2F}" srcOrd="3" destOrd="0" parTransId="{98AE4194-A44F-49CA-9251-BED89B7ECF8F}" sibTransId="{4B697DC5-5C60-4B9F-B5C4-5E320BDAED2D}"/>
    <dgm:cxn modelId="{1B13514B-5392-4F88-9154-EC1D9C706E25}" type="presOf" srcId="{9BD5363B-7209-484E-8BAC-A753C654F7B9}" destId="{BFC05777-2D6E-42C4-95CA-3BA8041B2856}" srcOrd="0" destOrd="0" presId="urn:microsoft.com/office/officeart/2005/8/layout/default"/>
    <dgm:cxn modelId="{2D54003E-65FE-4F5D-894C-937376DD1E23}" srcId="{61F13650-CB00-4987-99FC-9FB4585BB4BA}" destId="{3C1030B6-9668-4623-B7DF-E64C5CEEEE96}" srcOrd="4" destOrd="0" parTransId="{4E154D30-3C17-4475-8199-601B43A75D8E}" sibTransId="{DD4F6EBF-6C03-4DE5-B1EE-000715F0D342}"/>
    <dgm:cxn modelId="{9648AC5A-59CD-448E-8224-D0E5E1E4F13C}" srcId="{61F13650-CB00-4987-99FC-9FB4585BB4BA}" destId="{9BD5363B-7209-484E-8BAC-A753C654F7B9}" srcOrd="1" destOrd="0" parTransId="{4AD94864-632E-4688-B163-1DEBFEF8AA5F}" sibTransId="{E3DEAFCB-864D-4453-B268-E20F9402B0AA}"/>
    <dgm:cxn modelId="{1E9A32EB-28B6-4DA6-A1CD-53A1238570B5}" type="presOf" srcId="{377B1875-81D6-4752-B1D8-AEA8A2165F15}" destId="{C439060C-9509-4F27-9CC0-FB82DECE605D}" srcOrd="0" destOrd="0" presId="urn:microsoft.com/office/officeart/2005/8/layout/default"/>
    <dgm:cxn modelId="{17CD65C7-BBD0-4DD8-AFC8-6182ADE794F1}" type="presParOf" srcId="{05A654C1-43F3-49BA-8EBF-63CFD5C6D34A}" destId="{9EDEDAC8-6DEF-491D-88D6-C850214EEED6}" srcOrd="0" destOrd="0" presId="urn:microsoft.com/office/officeart/2005/8/layout/default"/>
    <dgm:cxn modelId="{085C8A89-F5C8-4C06-8CB2-96EB2951859D}" type="presParOf" srcId="{05A654C1-43F3-49BA-8EBF-63CFD5C6D34A}" destId="{FE58D8B5-F7AD-4C1B-A872-63E12D7CC7B5}" srcOrd="1" destOrd="0" presId="urn:microsoft.com/office/officeart/2005/8/layout/default"/>
    <dgm:cxn modelId="{E85272A7-6D71-45C0-91A1-66438E7A0836}" type="presParOf" srcId="{05A654C1-43F3-49BA-8EBF-63CFD5C6D34A}" destId="{BFC05777-2D6E-42C4-95CA-3BA8041B2856}" srcOrd="2" destOrd="0" presId="urn:microsoft.com/office/officeart/2005/8/layout/default"/>
    <dgm:cxn modelId="{282109B4-A985-4A86-9EE3-FA164E85BACA}" type="presParOf" srcId="{05A654C1-43F3-49BA-8EBF-63CFD5C6D34A}" destId="{114A692C-9DC3-40EF-A709-83FAB8250132}" srcOrd="3" destOrd="0" presId="urn:microsoft.com/office/officeart/2005/8/layout/default"/>
    <dgm:cxn modelId="{1438B804-B883-40AA-9D4C-63E03C3F15BE}" type="presParOf" srcId="{05A654C1-43F3-49BA-8EBF-63CFD5C6D34A}" destId="{C439060C-9509-4F27-9CC0-FB82DECE605D}" srcOrd="4" destOrd="0" presId="urn:microsoft.com/office/officeart/2005/8/layout/default"/>
    <dgm:cxn modelId="{90198CE7-D586-4D31-A271-26D1742D3B50}" type="presParOf" srcId="{05A654C1-43F3-49BA-8EBF-63CFD5C6D34A}" destId="{54B4AADD-AED8-4316-8FFC-8F1BC8FDB1F1}" srcOrd="5" destOrd="0" presId="urn:microsoft.com/office/officeart/2005/8/layout/default"/>
    <dgm:cxn modelId="{5130B53C-E61C-4EF2-AAD4-FEF5F225A430}" type="presParOf" srcId="{05A654C1-43F3-49BA-8EBF-63CFD5C6D34A}" destId="{04E8A690-AC8E-4463-ACFC-7AEB2D0CB139}" srcOrd="6" destOrd="0" presId="urn:microsoft.com/office/officeart/2005/8/layout/default"/>
    <dgm:cxn modelId="{D5E70299-E605-451E-8F24-B76068E35770}" type="presParOf" srcId="{05A654C1-43F3-49BA-8EBF-63CFD5C6D34A}" destId="{5413DC56-36D4-4246-B3B0-F14C00DD9B1E}" srcOrd="7" destOrd="0" presId="urn:microsoft.com/office/officeart/2005/8/layout/default"/>
    <dgm:cxn modelId="{07E3C540-6E79-44C6-B41B-230E595F27F5}" type="presParOf" srcId="{05A654C1-43F3-49BA-8EBF-63CFD5C6D34A}" destId="{29A9E9CF-91AB-4DEE-8F8E-FB96CD7D70DE}"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A7DB97F-1FFC-4BD2-B140-C5D0F7EDD5C2}" type="doc">
      <dgm:prSet loTypeId="urn:microsoft.com/office/officeart/2005/8/layout/hList2" loCatId="list" qsTypeId="urn:microsoft.com/office/officeart/2005/8/quickstyle/simple1" qsCatId="simple" csTypeId="urn:microsoft.com/office/officeart/2005/8/colors/accent0_1" csCatId="mainScheme" phldr="1"/>
      <dgm:spPr/>
      <dgm:t>
        <a:bodyPr/>
        <a:lstStyle/>
        <a:p>
          <a:endParaRPr lang="en-US"/>
        </a:p>
      </dgm:t>
    </dgm:pt>
    <dgm:pt modelId="{2C8EBEFF-62F9-4FFA-A79F-976000FBFDED}">
      <dgm:prSet phldrT="[Text]" custT="1"/>
      <dgm:spPr/>
      <dgm:t>
        <a:bodyPr/>
        <a:lstStyle/>
        <a:p>
          <a:r>
            <a:rPr lang="en-US" sz="2000" b="1" i="1" dirty="0" err="1"/>
            <a:t>Điểm</a:t>
          </a:r>
          <a:r>
            <a:rPr lang="en-US" sz="2000" b="1" i="1" dirty="0"/>
            <a:t> </a:t>
          </a:r>
          <a:r>
            <a:rPr lang="en-US" sz="2000" b="1" i="1" dirty="0" err="1"/>
            <a:t>mạnh</a:t>
          </a:r>
          <a:endParaRPr lang="en-US" sz="2000" dirty="0"/>
        </a:p>
      </dgm:t>
    </dgm:pt>
    <dgm:pt modelId="{475F95F9-F0C0-4949-B88A-F4ACD18B0258}" type="parTrans" cxnId="{A30DCCDA-24FD-4FA2-8683-D53BCBC967CA}">
      <dgm:prSet/>
      <dgm:spPr/>
      <dgm:t>
        <a:bodyPr/>
        <a:lstStyle/>
        <a:p>
          <a:endParaRPr lang="en-US" sz="2000"/>
        </a:p>
      </dgm:t>
    </dgm:pt>
    <dgm:pt modelId="{AC5162A7-2EBD-422D-AF73-9B0C0ECDDE12}" type="sibTrans" cxnId="{A30DCCDA-24FD-4FA2-8683-D53BCBC967CA}">
      <dgm:prSet/>
      <dgm:spPr/>
      <dgm:t>
        <a:bodyPr/>
        <a:lstStyle/>
        <a:p>
          <a:endParaRPr lang="en-US" sz="2000"/>
        </a:p>
      </dgm:t>
    </dgm:pt>
    <dgm:pt modelId="{587BD6CD-D16C-4AEB-8802-0509A1733640}">
      <dgm:prSet phldrT="[Text]" custT="1"/>
      <dgm:spPr/>
      <dgm:t>
        <a:bodyPr/>
        <a:lstStyle/>
        <a:p>
          <a:r>
            <a:rPr lang="en-US" sz="2000" b="1" smtClean="0"/>
            <a:t>Đủ các phương thức vận tải chính </a:t>
          </a:r>
          <a:r>
            <a:rPr lang="en-US" sz="2000" b="1" smtClean="0">
              <a:sym typeface="Wingdings" panose="05000000000000000000" pitchFamily="2" charset="2"/>
            </a:rPr>
            <a:t> vận tải đa phương thức</a:t>
          </a:r>
          <a:endParaRPr lang="en-US" sz="2000" b="1" dirty="0"/>
        </a:p>
      </dgm:t>
    </dgm:pt>
    <dgm:pt modelId="{42DF047C-1301-452F-B849-738C9B211748}" type="parTrans" cxnId="{9E1DA8CB-9FAD-433E-9157-841844587DCB}">
      <dgm:prSet/>
      <dgm:spPr/>
      <dgm:t>
        <a:bodyPr/>
        <a:lstStyle/>
        <a:p>
          <a:endParaRPr lang="en-US" sz="2000"/>
        </a:p>
      </dgm:t>
    </dgm:pt>
    <dgm:pt modelId="{5F411181-A479-4600-BBF7-55FC8A6F72C4}" type="sibTrans" cxnId="{9E1DA8CB-9FAD-433E-9157-841844587DCB}">
      <dgm:prSet/>
      <dgm:spPr/>
      <dgm:t>
        <a:bodyPr/>
        <a:lstStyle/>
        <a:p>
          <a:endParaRPr lang="en-US" sz="2000"/>
        </a:p>
      </dgm:t>
    </dgm:pt>
    <dgm:pt modelId="{1F4CB891-142F-42A7-9C05-7FBB60BCDDC0}">
      <dgm:prSet phldrT="[Text]" custT="1"/>
      <dgm:spPr/>
      <dgm:t>
        <a:bodyPr/>
        <a:lstStyle/>
        <a:p>
          <a:r>
            <a:rPr lang="en-US" sz="2000" b="1" smtClean="0">
              <a:sym typeface="Wingdings" panose="05000000000000000000" pitchFamily="2" charset="2"/>
            </a:rPr>
            <a:t>“</a:t>
          </a:r>
          <a:r>
            <a:rPr lang="en-US" sz="2000" b="1" i="1" smtClean="0">
              <a:sym typeface="Wingdings" panose="05000000000000000000" pitchFamily="2" charset="2"/>
            </a:rPr>
            <a:t>Action Plan</a:t>
          </a:r>
          <a:r>
            <a:rPr lang="en-US" sz="2000" b="1" smtClean="0">
              <a:sym typeface="Wingdings" panose="05000000000000000000" pitchFamily="2" charset="2"/>
            </a:rPr>
            <a:t>” 200/QĐ-Ttg, 14/2/2017, 221/QĐ-Ttg về nâng cao năng lực cạnh tranh và phát triển dịch vụ logistics</a:t>
          </a:r>
          <a:endParaRPr lang="en-US" sz="2000" b="1" dirty="0"/>
        </a:p>
      </dgm:t>
    </dgm:pt>
    <dgm:pt modelId="{000FA368-741B-48E5-8499-7E082D56AA16}" type="parTrans" cxnId="{70232181-6863-4DA7-BEB6-99B6B5098FB3}">
      <dgm:prSet/>
      <dgm:spPr/>
      <dgm:t>
        <a:bodyPr/>
        <a:lstStyle/>
        <a:p>
          <a:endParaRPr lang="en-US" sz="2000"/>
        </a:p>
      </dgm:t>
    </dgm:pt>
    <dgm:pt modelId="{13F05645-D0CB-4599-906A-F30FE51589A7}" type="sibTrans" cxnId="{70232181-6863-4DA7-BEB6-99B6B5098FB3}">
      <dgm:prSet/>
      <dgm:spPr/>
      <dgm:t>
        <a:bodyPr/>
        <a:lstStyle/>
        <a:p>
          <a:endParaRPr lang="en-US" sz="2000"/>
        </a:p>
      </dgm:t>
    </dgm:pt>
    <dgm:pt modelId="{9B59787C-FF4D-4237-94BE-C9422A27B0D7}">
      <dgm:prSet phldrT="[Text]" custT="1"/>
      <dgm:spPr/>
      <dgm:t>
        <a:bodyPr/>
        <a:lstStyle/>
        <a:p>
          <a:r>
            <a:rPr lang="en-US" sz="2000" b="1" i="1" dirty="0" err="1">
              <a:sym typeface="Wingdings" panose="05000000000000000000" pitchFamily="2" charset="2"/>
            </a:rPr>
            <a:t>Điểm</a:t>
          </a:r>
          <a:r>
            <a:rPr lang="en-US" sz="2000" b="1" i="1" dirty="0">
              <a:sym typeface="Wingdings" panose="05000000000000000000" pitchFamily="2" charset="2"/>
            </a:rPr>
            <a:t> </a:t>
          </a:r>
          <a:r>
            <a:rPr lang="en-US" sz="2000" b="1" i="1" dirty="0" err="1">
              <a:sym typeface="Wingdings" panose="05000000000000000000" pitchFamily="2" charset="2"/>
            </a:rPr>
            <a:t>yếu</a:t>
          </a:r>
          <a:endParaRPr lang="en-US" sz="2000" dirty="0"/>
        </a:p>
      </dgm:t>
    </dgm:pt>
    <dgm:pt modelId="{EADAB9F2-E28F-4D48-BA50-80C9D5B49E4C}" type="parTrans" cxnId="{77577208-E2AC-492D-A87E-CD5EAC25B547}">
      <dgm:prSet/>
      <dgm:spPr/>
      <dgm:t>
        <a:bodyPr/>
        <a:lstStyle/>
        <a:p>
          <a:endParaRPr lang="en-US" sz="2000"/>
        </a:p>
      </dgm:t>
    </dgm:pt>
    <dgm:pt modelId="{CCA08457-36F3-4564-A56A-809F6B0F06C3}" type="sibTrans" cxnId="{77577208-E2AC-492D-A87E-CD5EAC25B547}">
      <dgm:prSet/>
      <dgm:spPr/>
      <dgm:t>
        <a:bodyPr/>
        <a:lstStyle/>
        <a:p>
          <a:endParaRPr lang="en-US" sz="2000"/>
        </a:p>
      </dgm:t>
    </dgm:pt>
    <dgm:pt modelId="{986AB069-BA5B-4A45-BECD-570A95FCFA4C}">
      <dgm:prSet phldrT="[Text]" custT="1"/>
      <dgm:spPr/>
      <dgm:t>
        <a:bodyPr/>
        <a:lstStyle/>
        <a:p>
          <a:r>
            <a:rPr lang="en-US" sz="2000" b="1" smtClean="0">
              <a:sym typeface="Wingdings" panose="05000000000000000000" pitchFamily="2" charset="2"/>
            </a:rPr>
            <a:t>Liên kết các DN kém</a:t>
          </a:r>
          <a:endParaRPr lang="en-US" sz="2000" b="1" dirty="0"/>
        </a:p>
      </dgm:t>
    </dgm:pt>
    <dgm:pt modelId="{E2E8C27F-80E2-427A-9E32-ACFAF7D8079B}" type="parTrans" cxnId="{F2A1CCC6-1B43-4FEA-B4D2-234BA2FFC026}">
      <dgm:prSet/>
      <dgm:spPr/>
      <dgm:t>
        <a:bodyPr/>
        <a:lstStyle/>
        <a:p>
          <a:endParaRPr lang="en-US" sz="2000"/>
        </a:p>
      </dgm:t>
    </dgm:pt>
    <dgm:pt modelId="{3549542C-6B6C-4E7E-9FAD-1AF4AEEB6EE8}" type="sibTrans" cxnId="{F2A1CCC6-1B43-4FEA-B4D2-234BA2FFC026}">
      <dgm:prSet/>
      <dgm:spPr/>
      <dgm:t>
        <a:bodyPr/>
        <a:lstStyle/>
        <a:p>
          <a:endParaRPr lang="en-US" sz="2000"/>
        </a:p>
      </dgm:t>
    </dgm:pt>
    <dgm:pt modelId="{EB03C96E-8D84-4289-BB20-75CB432F57B6}">
      <dgm:prSet phldrT="[Text]" custT="1"/>
      <dgm:spPr/>
      <dgm:t>
        <a:bodyPr/>
        <a:lstStyle/>
        <a:p>
          <a:r>
            <a:rPr lang="en-US" sz="2000" b="1" smtClean="0">
              <a:sym typeface="Wingdings" panose="05000000000000000000" pitchFamily="2" charset="2"/>
            </a:rPr>
            <a:t>Quy hoạch phát triển vùng, đô thị,…  chi phí logistics cao</a:t>
          </a:r>
          <a:endParaRPr lang="en-US" sz="2000" b="1" dirty="0"/>
        </a:p>
      </dgm:t>
    </dgm:pt>
    <dgm:pt modelId="{96B8551C-85E3-4415-AF5D-8D160A5D4C76}" type="parTrans" cxnId="{DC16147A-2018-485A-8B80-DF1E2C5AF773}">
      <dgm:prSet/>
      <dgm:spPr/>
      <dgm:t>
        <a:bodyPr/>
        <a:lstStyle/>
        <a:p>
          <a:endParaRPr lang="en-US" sz="2000"/>
        </a:p>
      </dgm:t>
    </dgm:pt>
    <dgm:pt modelId="{7828BCD6-EC43-4C82-A4F5-0E692934835E}" type="sibTrans" cxnId="{DC16147A-2018-485A-8B80-DF1E2C5AF773}">
      <dgm:prSet/>
      <dgm:spPr/>
      <dgm:t>
        <a:bodyPr/>
        <a:lstStyle/>
        <a:p>
          <a:endParaRPr lang="en-US" sz="2000"/>
        </a:p>
      </dgm:t>
    </dgm:pt>
    <dgm:pt modelId="{A0D6FB84-8B1B-4DB9-9BA5-7393E6F110F7}">
      <dgm:prSet phldrT="[Text]" custT="1"/>
      <dgm:spPr/>
      <dgm:t>
        <a:bodyPr/>
        <a:lstStyle/>
        <a:p>
          <a:r>
            <a:rPr lang="en-US" sz="2000" b="1" smtClean="0">
              <a:sym typeface="Wingdings" panose="05000000000000000000" pitchFamily="2" charset="2"/>
            </a:rPr>
            <a:t>Các DN logistics</a:t>
          </a:r>
          <a:endParaRPr lang="en-US" sz="2000" b="1" dirty="0"/>
        </a:p>
      </dgm:t>
    </dgm:pt>
    <dgm:pt modelId="{214E58D7-650F-4363-94BA-1195C5A9D2F8}" type="parTrans" cxnId="{CD3E5E05-B060-4B68-B86C-C086C58189FF}">
      <dgm:prSet/>
      <dgm:spPr/>
      <dgm:t>
        <a:bodyPr/>
        <a:lstStyle/>
        <a:p>
          <a:endParaRPr lang="en-US" sz="2000"/>
        </a:p>
      </dgm:t>
    </dgm:pt>
    <dgm:pt modelId="{E96E2731-8834-4F4C-80D1-6EEDA77AC2FA}" type="sibTrans" cxnId="{CD3E5E05-B060-4B68-B86C-C086C58189FF}">
      <dgm:prSet/>
      <dgm:spPr/>
      <dgm:t>
        <a:bodyPr/>
        <a:lstStyle/>
        <a:p>
          <a:endParaRPr lang="en-US" sz="2000"/>
        </a:p>
      </dgm:t>
    </dgm:pt>
    <dgm:pt modelId="{4F6C8972-4691-4144-9CF2-9BF79EB9E8A0}">
      <dgm:prSet phldrT="[Text]" custT="1"/>
      <dgm:spPr/>
      <dgm:t>
        <a:bodyPr/>
        <a:lstStyle/>
        <a:p>
          <a:r>
            <a:rPr lang="en-US" sz="2000" b="1" smtClean="0">
              <a:sym typeface="Wingdings" panose="05000000000000000000" pitchFamily="2" charset="2"/>
            </a:rPr>
            <a:t>Nguồn nhân lực logistics</a:t>
          </a:r>
          <a:endParaRPr lang="en-US" sz="2000" b="1" dirty="0"/>
        </a:p>
      </dgm:t>
    </dgm:pt>
    <dgm:pt modelId="{2D237504-F877-4CD1-AB66-13CCC12AF597}" type="parTrans" cxnId="{0D55BF48-0222-405C-9082-8B2847F9AFE1}">
      <dgm:prSet/>
      <dgm:spPr/>
      <dgm:t>
        <a:bodyPr/>
        <a:lstStyle/>
        <a:p>
          <a:endParaRPr lang="en-US" sz="2000"/>
        </a:p>
      </dgm:t>
    </dgm:pt>
    <dgm:pt modelId="{BC912628-D92B-4F34-AA82-C450593E3891}" type="sibTrans" cxnId="{0D55BF48-0222-405C-9082-8B2847F9AFE1}">
      <dgm:prSet/>
      <dgm:spPr/>
      <dgm:t>
        <a:bodyPr/>
        <a:lstStyle/>
        <a:p>
          <a:endParaRPr lang="en-US" sz="2000"/>
        </a:p>
      </dgm:t>
    </dgm:pt>
    <dgm:pt modelId="{B7565534-1A30-42FC-983B-6D3421132410}">
      <dgm:prSet phldrT="[Text]" custT="1"/>
      <dgm:spPr/>
      <dgm:t>
        <a:bodyPr/>
        <a:lstStyle/>
        <a:p>
          <a:r>
            <a:rPr lang="en-US" sz="2000" b="1" smtClean="0">
              <a:sym typeface="Wingdings" panose="05000000000000000000" pitchFamily="2" charset="2"/>
            </a:rPr>
            <a:t>Áp dụng IT</a:t>
          </a:r>
          <a:endParaRPr lang="en-US" sz="2000" b="1" dirty="0"/>
        </a:p>
      </dgm:t>
    </dgm:pt>
    <dgm:pt modelId="{E224EC23-CFCF-4E51-876D-D0CA1E7D0AE2}" type="parTrans" cxnId="{5B55D2E5-DE97-411C-83FF-E3D6875B7FDF}">
      <dgm:prSet/>
      <dgm:spPr/>
      <dgm:t>
        <a:bodyPr/>
        <a:lstStyle/>
        <a:p>
          <a:endParaRPr lang="en-US" sz="2000"/>
        </a:p>
      </dgm:t>
    </dgm:pt>
    <dgm:pt modelId="{EBB6565E-8AE5-45A6-955D-28F5D3D595E8}" type="sibTrans" cxnId="{5B55D2E5-DE97-411C-83FF-E3D6875B7FDF}">
      <dgm:prSet/>
      <dgm:spPr/>
      <dgm:t>
        <a:bodyPr/>
        <a:lstStyle/>
        <a:p>
          <a:endParaRPr lang="en-US" sz="2000"/>
        </a:p>
      </dgm:t>
    </dgm:pt>
    <dgm:pt modelId="{8062643C-82C3-4CB4-82CD-55D6EE93F5C3}">
      <dgm:prSet phldrT="[Text]" custT="1"/>
      <dgm:spPr/>
      <dgm:t>
        <a:bodyPr/>
        <a:lstStyle/>
        <a:p>
          <a:r>
            <a:rPr lang="en-US" sz="2000" b="1" smtClean="0"/>
            <a:t>Phối hợp giữa các cơ quan ban ngành</a:t>
          </a:r>
          <a:endParaRPr lang="en-US" sz="2000" b="1" dirty="0"/>
        </a:p>
      </dgm:t>
    </dgm:pt>
    <dgm:pt modelId="{8B23EC2E-208D-4BAF-B711-AB4603ACEC43}" type="parTrans" cxnId="{06231189-0104-4CA7-81DF-748968163BE6}">
      <dgm:prSet/>
      <dgm:spPr/>
      <dgm:t>
        <a:bodyPr/>
        <a:lstStyle/>
        <a:p>
          <a:endParaRPr lang="en-US" sz="2000"/>
        </a:p>
      </dgm:t>
    </dgm:pt>
    <dgm:pt modelId="{C184588E-D596-4AB5-AB9B-2A30B27844E7}" type="sibTrans" cxnId="{06231189-0104-4CA7-81DF-748968163BE6}">
      <dgm:prSet/>
      <dgm:spPr/>
      <dgm:t>
        <a:bodyPr/>
        <a:lstStyle/>
        <a:p>
          <a:endParaRPr lang="en-US" sz="2000"/>
        </a:p>
      </dgm:t>
    </dgm:pt>
    <dgm:pt modelId="{2BC7951C-D22B-421C-94AE-6CC6829753B7}" type="pres">
      <dgm:prSet presAssocID="{EA7DB97F-1FFC-4BD2-B140-C5D0F7EDD5C2}" presName="linearFlow" presStyleCnt="0">
        <dgm:presLayoutVars>
          <dgm:dir/>
          <dgm:animLvl val="lvl"/>
          <dgm:resizeHandles/>
        </dgm:presLayoutVars>
      </dgm:prSet>
      <dgm:spPr/>
      <dgm:t>
        <a:bodyPr/>
        <a:lstStyle/>
        <a:p>
          <a:endParaRPr lang="en-US"/>
        </a:p>
      </dgm:t>
    </dgm:pt>
    <dgm:pt modelId="{F9497AD8-1587-4CE2-925A-DAB190096766}" type="pres">
      <dgm:prSet presAssocID="{2C8EBEFF-62F9-4FFA-A79F-976000FBFDED}" presName="compositeNode" presStyleCnt="0">
        <dgm:presLayoutVars>
          <dgm:bulletEnabled val="1"/>
        </dgm:presLayoutVars>
      </dgm:prSet>
      <dgm:spPr/>
      <dgm:t>
        <a:bodyPr/>
        <a:lstStyle/>
        <a:p>
          <a:endParaRPr lang="en-US"/>
        </a:p>
      </dgm:t>
    </dgm:pt>
    <dgm:pt modelId="{74FA451D-4A65-4B38-A575-16FC4483863B}" type="pres">
      <dgm:prSet presAssocID="{2C8EBEFF-62F9-4FFA-A79F-976000FBFDED}" presName="image" presStyleLbl="fgImgPlace1" presStyleIdx="0" presStyleCnt="2"/>
      <dgm:spPr>
        <a:solidFill>
          <a:schemeClr val="bg1"/>
        </a:solidFill>
      </dgm:spPr>
      <dgm:t>
        <a:bodyPr/>
        <a:lstStyle/>
        <a:p>
          <a:endParaRPr lang="en-US"/>
        </a:p>
      </dgm:t>
    </dgm:pt>
    <dgm:pt modelId="{FD61873D-6803-4391-AB67-C28BD23390C0}" type="pres">
      <dgm:prSet presAssocID="{2C8EBEFF-62F9-4FFA-A79F-976000FBFDED}" presName="childNode" presStyleLbl="node1" presStyleIdx="0" presStyleCnt="2">
        <dgm:presLayoutVars>
          <dgm:bulletEnabled val="1"/>
        </dgm:presLayoutVars>
      </dgm:prSet>
      <dgm:spPr/>
      <dgm:t>
        <a:bodyPr/>
        <a:lstStyle/>
        <a:p>
          <a:endParaRPr lang="en-US"/>
        </a:p>
      </dgm:t>
    </dgm:pt>
    <dgm:pt modelId="{A2C68FF1-4051-4E07-950F-B007E928F69A}" type="pres">
      <dgm:prSet presAssocID="{2C8EBEFF-62F9-4FFA-A79F-976000FBFDED}" presName="parentNode" presStyleLbl="revTx" presStyleIdx="0" presStyleCnt="2">
        <dgm:presLayoutVars>
          <dgm:chMax val="0"/>
          <dgm:bulletEnabled val="1"/>
        </dgm:presLayoutVars>
      </dgm:prSet>
      <dgm:spPr/>
      <dgm:t>
        <a:bodyPr/>
        <a:lstStyle/>
        <a:p>
          <a:endParaRPr lang="en-US"/>
        </a:p>
      </dgm:t>
    </dgm:pt>
    <dgm:pt modelId="{1AE66A2F-FC63-466F-986E-0611019A20CF}" type="pres">
      <dgm:prSet presAssocID="{AC5162A7-2EBD-422D-AF73-9B0C0ECDDE12}" presName="sibTrans" presStyleCnt="0"/>
      <dgm:spPr/>
      <dgm:t>
        <a:bodyPr/>
        <a:lstStyle/>
        <a:p>
          <a:endParaRPr lang="en-US"/>
        </a:p>
      </dgm:t>
    </dgm:pt>
    <dgm:pt modelId="{50916C44-3272-45E6-8B1A-6EA3BC853811}" type="pres">
      <dgm:prSet presAssocID="{9B59787C-FF4D-4237-94BE-C9422A27B0D7}" presName="compositeNode" presStyleCnt="0">
        <dgm:presLayoutVars>
          <dgm:bulletEnabled val="1"/>
        </dgm:presLayoutVars>
      </dgm:prSet>
      <dgm:spPr/>
      <dgm:t>
        <a:bodyPr/>
        <a:lstStyle/>
        <a:p>
          <a:endParaRPr lang="en-US"/>
        </a:p>
      </dgm:t>
    </dgm:pt>
    <dgm:pt modelId="{7E1D3F41-449D-46D7-8425-8DA611B40037}" type="pres">
      <dgm:prSet presAssocID="{9B59787C-FF4D-4237-94BE-C9422A27B0D7}" presName="image" presStyleLbl="fgImgPlace1" presStyleIdx="1" presStyleCnt="2"/>
      <dgm:spPr>
        <a:solidFill>
          <a:schemeClr val="bg1"/>
        </a:solidFill>
      </dgm:spPr>
      <dgm:t>
        <a:bodyPr/>
        <a:lstStyle/>
        <a:p>
          <a:endParaRPr lang="en-US"/>
        </a:p>
      </dgm:t>
    </dgm:pt>
    <dgm:pt modelId="{CB1B802A-B7F4-4AAF-83C5-E088AA6A4375}" type="pres">
      <dgm:prSet presAssocID="{9B59787C-FF4D-4237-94BE-C9422A27B0D7}" presName="childNode" presStyleLbl="node1" presStyleIdx="1" presStyleCnt="2">
        <dgm:presLayoutVars>
          <dgm:bulletEnabled val="1"/>
        </dgm:presLayoutVars>
      </dgm:prSet>
      <dgm:spPr/>
      <dgm:t>
        <a:bodyPr/>
        <a:lstStyle/>
        <a:p>
          <a:endParaRPr lang="en-US"/>
        </a:p>
      </dgm:t>
    </dgm:pt>
    <dgm:pt modelId="{6A20241E-623E-4F36-BB61-78B880BCD791}" type="pres">
      <dgm:prSet presAssocID="{9B59787C-FF4D-4237-94BE-C9422A27B0D7}" presName="parentNode" presStyleLbl="revTx" presStyleIdx="1" presStyleCnt="2">
        <dgm:presLayoutVars>
          <dgm:chMax val="0"/>
          <dgm:bulletEnabled val="1"/>
        </dgm:presLayoutVars>
      </dgm:prSet>
      <dgm:spPr/>
      <dgm:t>
        <a:bodyPr/>
        <a:lstStyle/>
        <a:p>
          <a:endParaRPr lang="en-US"/>
        </a:p>
      </dgm:t>
    </dgm:pt>
  </dgm:ptLst>
  <dgm:cxnLst>
    <dgm:cxn modelId="{DC16147A-2018-485A-8B80-DF1E2C5AF773}" srcId="{9B59787C-FF4D-4237-94BE-C9422A27B0D7}" destId="{EB03C96E-8D84-4289-BB20-75CB432F57B6}" srcOrd="1" destOrd="0" parTransId="{96B8551C-85E3-4415-AF5D-8D160A5D4C76}" sibTransId="{7828BCD6-EC43-4C82-A4F5-0E692934835E}"/>
    <dgm:cxn modelId="{F2A1CCC6-1B43-4FEA-B4D2-234BA2FFC026}" srcId="{9B59787C-FF4D-4237-94BE-C9422A27B0D7}" destId="{986AB069-BA5B-4A45-BECD-570A95FCFA4C}" srcOrd="0" destOrd="0" parTransId="{E2E8C27F-80E2-427A-9E32-ACFAF7D8079B}" sibTransId="{3549542C-6B6C-4E7E-9FAD-1AF4AEEB6EE8}"/>
    <dgm:cxn modelId="{9E1DA8CB-9FAD-433E-9157-841844587DCB}" srcId="{2C8EBEFF-62F9-4FFA-A79F-976000FBFDED}" destId="{587BD6CD-D16C-4AEB-8802-0509A1733640}" srcOrd="0" destOrd="0" parTransId="{42DF047C-1301-452F-B849-738C9B211748}" sibTransId="{5F411181-A479-4600-BBF7-55FC8A6F72C4}"/>
    <dgm:cxn modelId="{0D55BF48-0222-405C-9082-8B2847F9AFE1}" srcId="{9B59787C-FF4D-4237-94BE-C9422A27B0D7}" destId="{4F6C8972-4691-4144-9CF2-9BF79EB9E8A0}" srcOrd="2" destOrd="0" parTransId="{2D237504-F877-4CD1-AB66-13CCC12AF597}" sibTransId="{BC912628-D92B-4F34-AA82-C450593E3891}"/>
    <dgm:cxn modelId="{CD3E5E05-B060-4B68-B86C-C086C58189FF}" srcId="{2C8EBEFF-62F9-4FFA-A79F-976000FBFDED}" destId="{A0D6FB84-8B1B-4DB9-9BA5-7393E6F110F7}" srcOrd="2" destOrd="0" parTransId="{214E58D7-650F-4363-94BA-1195C5A9D2F8}" sibTransId="{E96E2731-8834-4F4C-80D1-6EEDA77AC2FA}"/>
    <dgm:cxn modelId="{A30DCCDA-24FD-4FA2-8683-D53BCBC967CA}" srcId="{EA7DB97F-1FFC-4BD2-B140-C5D0F7EDD5C2}" destId="{2C8EBEFF-62F9-4FFA-A79F-976000FBFDED}" srcOrd="0" destOrd="0" parTransId="{475F95F9-F0C0-4949-B88A-F4ACD18B0258}" sibTransId="{AC5162A7-2EBD-422D-AF73-9B0C0ECDDE12}"/>
    <dgm:cxn modelId="{BF78B50D-66A9-476C-87AA-FA41D097F0CA}" type="presOf" srcId="{EA7DB97F-1FFC-4BD2-B140-C5D0F7EDD5C2}" destId="{2BC7951C-D22B-421C-94AE-6CC6829753B7}" srcOrd="0" destOrd="0" presId="urn:microsoft.com/office/officeart/2005/8/layout/hList2"/>
    <dgm:cxn modelId="{06231189-0104-4CA7-81DF-748968163BE6}" srcId="{9B59787C-FF4D-4237-94BE-C9422A27B0D7}" destId="{8062643C-82C3-4CB4-82CD-55D6EE93F5C3}" srcOrd="4" destOrd="0" parTransId="{8B23EC2E-208D-4BAF-B711-AB4603ACEC43}" sibTransId="{C184588E-D596-4AB5-AB9B-2A30B27844E7}"/>
    <dgm:cxn modelId="{1AE22B65-69D8-4C11-83BB-DFC85EAF0EC6}" type="presOf" srcId="{2C8EBEFF-62F9-4FFA-A79F-976000FBFDED}" destId="{A2C68FF1-4051-4E07-950F-B007E928F69A}" srcOrd="0" destOrd="0" presId="urn:microsoft.com/office/officeart/2005/8/layout/hList2"/>
    <dgm:cxn modelId="{5B55D2E5-DE97-411C-83FF-E3D6875B7FDF}" srcId="{9B59787C-FF4D-4237-94BE-C9422A27B0D7}" destId="{B7565534-1A30-42FC-983B-6D3421132410}" srcOrd="3" destOrd="0" parTransId="{E224EC23-CFCF-4E51-876D-D0CA1E7D0AE2}" sibTransId="{EBB6565E-8AE5-45A6-955D-28F5D3D595E8}"/>
    <dgm:cxn modelId="{A98545A7-3118-4EA9-80B7-720B80F10273}" type="presOf" srcId="{EB03C96E-8D84-4289-BB20-75CB432F57B6}" destId="{CB1B802A-B7F4-4AAF-83C5-E088AA6A4375}" srcOrd="0" destOrd="1" presId="urn:microsoft.com/office/officeart/2005/8/layout/hList2"/>
    <dgm:cxn modelId="{BFE6CB8A-7762-4BEF-BA3A-E8D775AF0933}" type="presOf" srcId="{A0D6FB84-8B1B-4DB9-9BA5-7393E6F110F7}" destId="{FD61873D-6803-4391-AB67-C28BD23390C0}" srcOrd="0" destOrd="2" presId="urn:microsoft.com/office/officeart/2005/8/layout/hList2"/>
    <dgm:cxn modelId="{D82F0FB3-AA05-4A15-A2B0-444778810DFB}" type="presOf" srcId="{986AB069-BA5B-4A45-BECD-570A95FCFA4C}" destId="{CB1B802A-B7F4-4AAF-83C5-E088AA6A4375}" srcOrd="0" destOrd="0" presId="urn:microsoft.com/office/officeart/2005/8/layout/hList2"/>
    <dgm:cxn modelId="{C9714376-8162-4F37-B1D1-CF3FC31DB5BB}" type="presOf" srcId="{587BD6CD-D16C-4AEB-8802-0509A1733640}" destId="{FD61873D-6803-4391-AB67-C28BD23390C0}" srcOrd="0" destOrd="0" presId="urn:microsoft.com/office/officeart/2005/8/layout/hList2"/>
    <dgm:cxn modelId="{73A4FD73-9717-4FC2-9CA2-E2758ED78000}" type="presOf" srcId="{9B59787C-FF4D-4237-94BE-C9422A27B0D7}" destId="{6A20241E-623E-4F36-BB61-78B880BCD791}" srcOrd="0" destOrd="0" presId="urn:microsoft.com/office/officeart/2005/8/layout/hList2"/>
    <dgm:cxn modelId="{77577208-E2AC-492D-A87E-CD5EAC25B547}" srcId="{EA7DB97F-1FFC-4BD2-B140-C5D0F7EDD5C2}" destId="{9B59787C-FF4D-4237-94BE-C9422A27B0D7}" srcOrd="1" destOrd="0" parTransId="{EADAB9F2-E28F-4D48-BA50-80C9D5B49E4C}" sibTransId="{CCA08457-36F3-4564-A56A-809F6B0F06C3}"/>
    <dgm:cxn modelId="{D08D097B-059F-405D-936A-00EC427D876A}" type="presOf" srcId="{8062643C-82C3-4CB4-82CD-55D6EE93F5C3}" destId="{CB1B802A-B7F4-4AAF-83C5-E088AA6A4375}" srcOrd="0" destOrd="4" presId="urn:microsoft.com/office/officeart/2005/8/layout/hList2"/>
    <dgm:cxn modelId="{9C9FAE5E-3931-46DD-97DB-74C6BD000A1D}" type="presOf" srcId="{4F6C8972-4691-4144-9CF2-9BF79EB9E8A0}" destId="{CB1B802A-B7F4-4AAF-83C5-E088AA6A4375}" srcOrd="0" destOrd="2" presId="urn:microsoft.com/office/officeart/2005/8/layout/hList2"/>
    <dgm:cxn modelId="{70232181-6863-4DA7-BEB6-99B6B5098FB3}" srcId="{2C8EBEFF-62F9-4FFA-A79F-976000FBFDED}" destId="{1F4CB891-142F-42A7-9C05-7FBB60BCDDC0}" srcOrd="1" destOrd="0" parTransId="{000FA368-741B-48E5-8499-7E082D56AA16}" sibTransId="{13F05645-D0CB-4599-906A-F30FE51589A7}"/>
    <dgm:cxn modelId="{B9B75FA0-FBB4-47FD-A816-E018B2959D68}" type="presOf" srcId="{1F4CB891-142F-42A7-9C05-7FBB60BCDDC0}" destId="{FD61873D-6803-4391-AB67-C28BD23390C0}" srcOrd="0" destOrd="1" presId="urn:microsoft.com/office/officeart/2005/8/layout/hList2"/>
    <dgm:cxn modelId="{45713C84-C1CD-44C8-9EEA-1ED8FAEE200D}" type="presOf" srcId="{B7565534-1A30-42FC-983B-6D3421132410}" destId="{CB1B802A-B7F4-4AAF-83C5-E088AA6A4375}" srcOrd="0" destOrd="3" presId="urn:microsoft.com/office/officeart/2005/8/layout/hList2"/>
    <dgm:cxn modelId="{BF5BB674-C2D9-4503-8FFF-E7DFAD41AD2E}" type="presParOf" srcId="{2BC7951C-D22B-421C-94AE-6CC6829753B7}" destId="{F9497AD8-1587-4CE2-925A-DAB190096766}" srcOrd="0" destOrd="0" presId="urn:microsoft.com/office/officeart/2005/8/layout/hList2"/>
    <dgm:cxn modelId="{F375590E-D7C7-432C-A5B5-677B50A9F051}" type="presParOf" srcId="{F9497AD8-1587-4CE2-925A-DAB190096766}" destId="{74FA451D-4A65-4B38-A575-16FC4483863B}" srcOrd="0" destOrd="0" presId="urn:microsoft.com/office/officeart/2005/8/layout/hList2"/>
    <dgm:cxn modelId="{48DFCF49-FEB6-4D22-95E8-50B5C1EDB917}" type="presParOf" srcId="{F9497AD8-1587-4CE2-925A-DAB190096766}" destId="{FD61873D-6803-4391-AB67-C28BD23390C0}" srcOrd="1" destOrd="0" presId="urn:microsoft.com/office/officeart/2005/8/layout/hList2"/>
    <dgm:cxn modelId="{7247EF09-CE76-40D7-87F2-DC52652E6BC3}" type="presParOf" srcId="{F9497AD8-1587-4CE2-925A-DAB190096766}" destId="{A2C68FF1-4051-4E07-950F-B007E928F69A}" srcOrd="2" destOrd="0" presId="urn:microsoft.com/office/officeart/2005/8/layout/hList2"/>
    <dgm:cxn modelId="{8B2E5156-0977-42E1-BB3A-EF799806D802}" type="presParOf" srcId="{2BC7951C-D22B-421C-94AE-6CC6829753B7}" destId="{1AE66A2F-FC63-466F-986E-0611019A20CF}" srcOrd="1" destOrd="0" presId="urn:microsoft.com/office/officeart/2005/8/layout/hList2"/>
    <dgm:cxn modelId="{64887846-7BE1-4D42-AC4E-C7C65CC4733A}" type="presParOf" srcId="{2BC7951C-D22B-421C-94AE-6CC6829753B7}" destId="{50916C44-3272-45E6-8B1A-6EA3BC853811}" srcOrd="2" destOrd="0" presId="urn:microsoft.com/office/officeart/2005/8/layout/hList2"/>
    <dgm:cxn modelId="{3D4838D9-6970-4CE0-9491-D0BD258E40FC}" type="presParOf" srcId="{50916C44-3272-45E6-8B1A-6EA3BC853811}" destId="{7E1D3F41-449D-46D7-8425-8DA611B40037}" srcOrd="0" destOrd="0" presId="urn:microsoft.com/office/officeart/2005/8/layout/hList2"/>
    <dgm:cxn modelId="{F7C91D59-75AB-415F-928A-243FB5753D40}" type="presParOf" srcId="{50916C44-3272-45E6-8B1A-6EA3BC853811}" destId="{CB1B802A-B7F4-4AAF-83C5-E088AA6A4375}" srcOrd="1" destOrd="0" presId="urn:microsoft.com/office/officeart/2005/8/layout/hList2"/>
    <dgm:cxn modelId="{601430EB-0E3C-46AD-9C62-5E71B58F80D6}" type="presParOf" srcId="{50916C44-3272-45E6-8B1A-6EA3BC853811}" destId="{6A20241E-623E-4F36-BB61-78B880BCD791}"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A305C8-6658-43DE-B8D6-812D52AF688C}">
      <dsp:nvSpPr>
        <dsp:cNvPr id="0" name=""/>
        <dsp:cNvSpPr/>
      </dsp:nvSpPr>
      <dsp:spPr>
        <a:xfrm rot="16200000">
          <a:off x="-65029" y="70586"/>
          <a:ext cx="5486400" cy="5345227"/>
        </a:xfrm>
        <a:prstGeom prst="flowChartManualOperation">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2936" bIns="0" numCol="1" spcCol="1270" anchor="t" anchorCtr="0">
          <a:noAutofit/>
        </a:bodyPr>
        <a:lstStyle/>
        <a:p>
          <a:pPr lvl="0" algn="l" defTabSz="1333500">
            <a:lnSpc>
              <a:spcPct val="90000"/>
            </a:lnSpc>
            <a:spcBef>
              <a:spcPct val="0"/>
            </a:spcBef>
            <a:spcAft>
              <a:spcPct val="35000"/>
            </a:spcAft>
          </a:pPr>
          <a:r>
            <a:rPr lang="en-SG" sz="3000" kern="1200" dirty="0" err="1" smtClean="0"/>
            <a:t>Chuyên</a:t>
          </a:r>
          <a:r>
            <a:rPr lang="en-SG" sz="3000" kern="1200" dirty="0" smtClean="0"/>
            <a:t> </a:t>
          </a:r>
          <a:r>
            <a:rPr lang="en-SG" sz="3000" kern="1200" dirty="0" err="1" smtClean="0"/>
            <a:t>đề</a:t>
          </a:r>
          <a:r>
            <a:rPr lang="en-SG" sz="3000" kern="1200" dirty="0" smtClean="0"/>
            <a:t> 1: </a:t>
          </a:r>
          <a:r>
            <a:rPr lang="en-SG" sz="3000" kern="1200" dirty="0" err="1" smtClean="0"/>
            <a:t>Tổng</a:t>
          </a:r>
          <a:r>
            <a:rPr lang="en-SG" sz="3000" kern="1200" dirty="0" smtClean="0"/>
            <a:t> </a:t>
          </a:r>
          <a:r>
            <a:rPr lang="en-SG" sz="3000" kern="1200" dirty="0" err="1" smtClean="0"/>
            <a:t>quan</a:t>
          </a:r>
          <a:r>
            <a:rPr lang="en-SG" sz="3000" kern="1200" dirty="0" smtClean="0"/>
            <a:t> logistics</a:t>
          </a:r>
          <a:endParaRPr lang="en-US" sz="3000" kern="1200" dirty="0"/>
        </a:p>
        <a:p>
          <a:pPr marL="228600" lvl="1" indent="-228600" algn="l" defTabSz="1022350">
            <a:lnSpc>
              <a:spcPct val="90000"/>
            </a:lnSpc>
            <a:spcBef>
              <a:spcPct val="0"/>
            </a:spcBef>
            <a:spcAft>
              <a:spcPct val="15000"/>
            </a:spcAft>
            <a:buChar char="••"/>
          </a:pPr>
          <a:r>
            <a:rPr lang="en-SG" sz="2300" kern="1200" dirty="0" err="1" smtClean="0"/>
            <a:t>Bức</a:t>
          </a:r>
          <a:r>
            <a:rPr lang="en-SG" sz="2300" kern="1200" dirty="0" smtClean="0"/>
            <a:t> </a:t>
          </a:r>
          <a:r>
            <a:rPr lang="en-SG" sz="2300" kern="1200" dirty="0" err="1" smtClean="0"/>
            <a:t>tranh</a:t>
          </a:r>
          <a:r>
            <a:rPr lang="en-SG" sz="2300" kern="1200" dirty="0" smtClean="0"/>
            <a:t> </a:t>
          </a:r>
          <a:r>
            <a:rPr lang="en-SG" sz="2300" kern="1200" dirty="0" err="1" smtClean="0"/>
            <a:t>hội</a:t>
          </a:r>
          <a:r>
            <a:rPr lang="en-SG" sz="2300" kern="1200" dirty="0" smtClean="0"/>
            <a:t> </a:t>
          </a:r>
          <a:r>
            <a:rPr lang="en-SG" sz="2300" kern="1200" dirty="0" err="1" smtClean="0"/>
            <a:t>nhập</a:t>
          </a:r>
          <a:r>
            <a:rPr lang="en-SG" sz="2300" kern="1200" dirty="0" smtClean="0"/>
            <a:t> </a:t>
          </a:r>
          <a:r>
            <a:rPr lang="en-SG" sz="2300" kern="1200" dirty="0" err="1" smtClean="0"/>
            <a:t>quốc</a:t>
          </a:r>
          <a:r>
            <a:rPr lang="en-SG" sz="2300" kern="1200" dirty="0" smtClean="0"/>
            <a:t> </a:t>
          </a:r>
          <a:r>
            <a:rPr lang="en-SG" sz="2300" kern="1200" dirty="0" err="1" smtClean="0"/>
            <a:t>tế</a:t>
          </a:r>
          <a:r>
            <a:rPr lang="en-SG" sz="2300" kern="1200" dirty="0" smtClean="0"/>
            <a:t> </a:t>
          </a:r>
          <a:r>
            <a:rPr lang="en-SG" sz="2300" kern="1200" dirty="0" err="1" smtClean="0"/>
            <a:t>và</a:t>
          </a:r>
          <a:r>
            <a:rPr lang="en-SG" sz="2300" kern="1200" dirty="0" smtClean="0"/>
            <a:t> logistics </a:t>
          </a:r>
          <a:r>
            <a:rPr lang="en-SG" sz="2300" kern="1200" dirty="0" err="1" smtClean="0"/>
            <a:t>toàn</a:t>
          </a:r>
          <a:r>
            <a:rPr lang="en-SG" sz="2300" kern="1200" dirty="0" smtClean="0"/>
            <a:t> </a:t>
          </a:r>
          <a:r>
            <a:rPr lang="en-SG" sz="2300" kern="1200" dirty="0" err="1" smtClean="0"/>
            <a:t>cầu</a:t>
          </a:r>
          <a:endParaRPr lang="en-US" sz="2300" kern="1200" dirty="0"/>
        </a:p>
        <a:p>
          <a:pPr marL="228600" lvl="1" indent="-228600" algn="l" defTabSz="1022350">
            <a:lnSpc>
              <a:spcPct val="90000"/>
            </a:lnSpc>
            <a:spcBef>
              <a:spcPct val="0"/>
            </a:spcBef>
            <a:spcAft>
              <a:spcPct val="15000"/>
            </a:spcAft>
            <a:buChar char="••"/>
          </a:pPr>
          <a:r>
            <a:rPr lang="en-SG" sz="2300" kern="1200" dirty="0" err="1" smtClean="0"/>
            <a:t>Toàn</a:t>
          </a:r>
          <a:r>
            <a:rPr lang="en-SG" sz="2300" kern="1200" dirty="0" smtClean="0"/>
            <a:t> </a:t>
          </a:r>
          <a:r>
            <a:rPr lang="en-SG" sz="2300" kern="1200" dirty="0" err="1" smtClean="0"/>
            <a:t>cảnh</a:t>
          </a:r>
          <a:r>
            <a:rPr lang="en-SG" sz="2300" kern="1200" dirty="0" smtClean="0"/>
            <a:t> </a:t>
          </a:r>
          <a:r>
            <a:rPr lang="en-SG" sz="2300" kern="1200" dirty="0" err="1" smtClean="0"/>
            <a:t>hệ</a:t>
          </a:r>
          <a:r>
            <a:rPr lang="en-SG" sz="2300" kern="1200" dirty="0" smtClean="0"/>
            <a:t> </a:t>
          </a:r>
          <a:r>
            <a:rPr lang="en-SG" sz="2300" kern="1200" dirty="0" err="1" smtClean="0"/>
            <a:t>thống</a:t>
          </a:r>
          <a:r>
            <a:rPr lang="en-SG" sz="2300" kern="1200" dirty="0" smtClean="0"/>
            <a:t> logistics </a:t>
          </a:r>
          <a:r>
            <a:rPr lang="en-SG" sz="2300" kern="1200" dirty="0" err="1" smtClean="0"/>
            <a:t>Việt</a:t>
          </a:r>
          <a:r>
            <a:rPr lang="en-SG" sz="2300" kern="1200" dirty="0" smtClean="0"/>
            <a:t> Nam</a:t>
          </a:r>
          <a:endParaRPr lang="en-US" sz="2300" kern="1200" dirty="0"/>
        </a:p>
      </dsp:txBody>
      <dsp:txXfrm rot="5400000">
        <a:off x="5558" y="1097279"/>
        <a:ext cx="5345227" cy="3291840"/>
      </dsp:txXfrm>
    </dsp:sp>
    <dsp:sp modelId="{3E80C832-2623-439F-8CC0-5708FFEAFF2E}">
      <dsp:nvSpPr>
        <dsp:cNvPr id="0" name=""/>
        <dsp:cNvSpPr/>
      </dsp:nvSpPr>
      <dsp:spPr>
        <a:xfrm rot="16200000">
          <a:off x="5681089" y="70586"/>
          <a:ext cx="5486400" cy="5345227"/>
        </a:xfrm>
        <a:prstGeom prst="flowChartManualOperation">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2936" bIns="0" numCol="1" spcCol="1270" anchor="t" anchorCtr="0">
          <a:noAutofit/>
        </a:bodyPr>
        <a:lstStyle/>
        <a:p>
          <a:pPr lvl="0" algn="l" defTabSz="1333500">
            <a:lnSpc>
              <a:spcPct val="90000"/>
            </a:lnSpc>
            <a:spcBef>
              <a:spcPct val="0"/>
            </a:spcBef>
            <a:spcAft>
              <a:spcPct val="35000"/>
            </a:spcAft>
          </a:pPr>
          <a:r>
            <a:rPr lang="en-SG" sz="3000" kern="1200" dirty="0" err="1" smtClean="0"/>
            <a:t>Chuyên</a:t>
          </a:r>
          <a:r>
            <a:rPr lang="en-SG" sz="3000" kern="1200" dirty="0" smtClean="0"/>
            <a:t> </a:t>
          </a:r>
          <a:r>
            <a:rPr lang="en-SG" sz="3000" kern="1200" dirty="0" err="1" smtClean="0"/>
            <a:t>đề</a:t>
          </a:r>
          <a:r>
            <a:rPr lang="en-SG" sz="3000" kern="1200" dirty="0" smtClean="0"/>
            <a:t> 2: </a:t>
          </a:r>
          <a:r>
            <a:rPr lang="en-SG" sz="3000" kern="1200" dirty="0" err="1" smtClean="0"/>
            <a:t>Phát</a:t>
          </a:r>
          <a:r>
            <a:rPr lang="en-SG" sz="3000" kern="1200" dirty="0" smtClean="0"/>
            <a:t> </a:t>
          </a:r>
          <a:r>
            <a:rPr lang="en-SG" sz="3000" kern="1200" dirty="0" err="1" smtClean="0"/>
            <a:t>triển</a:t>
          </a:r>
          <a:r>
            <a:rPr lang="en-SG" sz="3000" kern="1200" dirty="0" smtClean="0"/>
            <a:t> </a:t>
          </a:r>
          <a:r>
            <a:rPr lang="en-SG" sz="3000" kern="1200" dirty="0" err="1" smtClean="0"/>
            <a:t>hành</a:t>
          </a:r>
          <a:r>
            <a:rPr lang="en-SG" sz="3000" kern="1200" dirty="0" smtClean="0"/>
            <a:t> </a:t>
          </a:r>
          <a:r>
            <a:rPr lang="en-SG" sz="3000" kern="1200" dirty="0" err="1" smtClean="0"/>
            <a:t>lang</a:t>
          </a:r>
          <a:r>
            <a:rPr lang="en-SG" sz="3000" kern="1200" dirty="0" smtClean="0"/>
            <a:t> </a:t>
          </a:r>
          <a:r>
            <a:rPr lang="en-SG" sz="3000" kern="1200" dirty="0" err="1" smtClean="0"/>
            <a:t>kinh</a:t>
          </a:r>
          <a:r>
            <a:rPr lang="en-SG" sz="3000" kern="1200" dirty="0" smtClean="0"/>
            <a:t> </a:t>
          </a:r>
          <a:r>
            <a:rPr lang="en-SG" sz="3000" kern="1200" dirty="0" err="1" smtClean="0"/>
            <a:t>tế</a:t>
          </a:r>
          <a:r>
            <a:rPr lang="en-SG" sz="3000" kern="1200" dirty="0" smtClean="0"/>
            <a:t> </a:t>
          </a:r>
          <a:r>
            <a:rPr lang="en-SG" sz="3000" kern="1200" dirty="0" err="1" smtClean="0"/>
            <a:t>và</a:t>
          </a:r>
          <a:r>
            <a:rPr lang="en-SG" sz="3000" kern="1200" dirty="0" smtClean="0"/>
            <a:t> </a:t>
          </a:r>
          <a:r>
            <a:rPr lang="en-SG" sz="3000" kern="1200" dirty="0" err="1" smtClean="0"/>
            <a:t>liên</a:t>
          </a:r>
          <a:r>
            <a:rPr lang="en-SG" sz="3000" kern="1200" dirty="0" smtClean="0"/>
            <a:t> </a:t>
          </a:r>
          <a:r>
            <a:rPr lang="en-SG" sz="3000" kern="1200" dirty="0" err="1" smtClean="0"/>
            <a:t>kết</a:t>
          </a:r>
          <a:r>
            <a:rPr lang="en-SG" sz="3000" kern="1200" dirty="0" smtClean="0"/>
            <a:t> </a:t>
          </a:r>
          <a:r>
            <a:rPr lang="en-SG" sz="3000" kern="1200" dirty="0" err="1" smtClean="0"/>
            <a:t>vùng</a:t>
          </a:r>
          <a:r>
            <a:rPr lang="en-SG" sz="3000" kern="1200" dirty="0" smtClean="0"/>
            <a:t> </a:t>
          </a:r>
          <a:endParaRPr lang="en-US" sz="3000" kern="1200" dirty="0"/>
        </a:p>
        <a:p>
          <a:pPr marL="228600" lvl="1" indent="-228600" algn="l" defTabSz="1022350">
            <a:lnSpc>
              <a:spcPct val="90000"/>
            </a:lnSpc>
            <a:spcBef>
              <a:spcPct val="0"/>
            </a:spcBef>
            <a:spcAft>
              <a:spcPct val="15000"/>
            </a:spcAft>
            <a:buChar char="••"/>
          </a:pPr>
          <a:r>
            <a:rPr lang="en-SG" sz="2300" kern="1200" dirty="0" err="1" smtClean="0"/>
            <a:t>Quy</a:t>
          </a:r>
          <a:r>
            <a:rPr lang="en-SG" sz="2300" kern="1200" dirty="0" smtClean="0"/>
            <a:t> </a:t>
          </a:r>
          <a:r>
            <a:rPr lang="en-SG" sz="2300" kern="1200" dirty="0" err="1" smtClean="0"/>
            <a:t>hoạch</a:t>
          </a:r>
          <a:r>
            <a:rPr lang="en-SG" sz="2300" kern="1200" dirty="0" smtClean="0"/>
            <a:t> </a:t>
          </a:r>
          <a:r>
            <a:rPr lang="en-SG" sz="2300" kern="1200" dirty="0" err="1" smtClean="0"/>
            <a:t>tổng</a:t>
          </a:r>
          <a:r>
            <a:rPr lang="en-SG" sz="2300" kern="1200" dirty="0" smtClean="0"/>
            <a:t> </a:t>
          </a:r>
          <a:r>
            <a:rPr lang="en-SG" sz="2300" kern="1200" dirty="0" err="1" smtClean="0"/>
            <a:t>thể</a:t>
          </a:r>
          <a:r>
            <a:rPr lang="en-SG" sz="2300" kern="1200" dirty="0" smtClean="0"/>
            <a:t> </a:t>
          </a:r>
          <a:r>
            <a:rPr lang="en-SG" sz="2300" kern="1200" dirty="0" err="1" smtClean="0"/>
            <a:t>quốc</a:t>
          </a:r>
          <a:r>
            <a:rPr lang="en-SG" sz="2300" kern="1200" dirty="0" smtClean="0"/>
            <a:t> </a:t>
          </a:r>
          <a:r>
            <a:rPr lang="en-SG" sz="2300" kern="1200" dirty="0" err="1" smtClean="0"/>
            <a:t>gia</a:t>
          </a:r>
          <a:r>
            <a:rPr lang="en-SG" sz="2300" kern="1200" dirty="0" smtClean="0"/>
            <a:t> </a:t>
          </a:r>
          <a:r>
            <a:rPr lang="en-SG" sz="2300" kern="1200" dirty="0" err="1" smtClean="0"/>
            <a:t>và</a:t>
          </a:r>
          <a:r>
            <a:rPr lang="en-SG" sz="2300" kern="1200" dirty="0" smtClean="0"/>
            <a:t> </a:t>
          </a:r>
          <a:r>
            <a:rPr lang="en-SG" sz="2300" kern="1200" dirty="0" err="1" smtClean="0"/>
            <a:t>hành</a:t>
          </a:r>
          <a:r>
            <a:rPr lang="en-SG" sz="2300" kern="1200" dirty="0" smtClean="0"/>
            <a:t> </a:t>
          </a:r>
          <a:r>
            <a:rPr lang="en-SG" sz="2300" kern="1200" dirty="0" err="1" smtClean="0"/>
            <a:t>lang</a:t>
          </a:r>
          <a:r>
            <a:rPr lang="en-SG" sz="2300" kern="1200" dirty="0" smtClean="0"/>
            <a:t> </a:t>
          </a:r>
          <a:r>
            <a:rPr lang="en-SG" sz="2300" kern="1200" dirty="0" err="1" smtClean="0"/>
            <a:t>kinh</a:t>
          </a:r>
          <a:r>
            <a:rPr lang="en-SG" sz="2300" kern="1200" dirty="0" smtClean="0"/>
            <a:t> </a:t>
          </a:r>
          <a:r>
            <a:rPr lang="en-SG" sz="2300" kern="1200" dirty="0" err="1" smtClean="0"/>
            <a:t>tế</a:t>
          </a:r>
          <a:endParaRPr lang="en-US" sz="2300" kern="1200" dirty="0"/>
        </a:p>
        <a:p>
          <a:pPr marL="228600" lvl="1" indent="-228600" algn="l" defTabSz="1022350">
            <a:lnSpc>
              <a:spcPct val="90000"/>
            </a:lnSpc>
            <a:spcBef>
              <a:spcPct val="0"/>
            </a:spcBef>
            <a:spcAft>
              <a:spcPct val="15000"/>
            </a:spcAft>
            <a:buChar char="••"/>
          </a:pPr>
          <a:r>
            <a:rPr lang="en-SG" sz="2300" kern="1200" dirty="0" err="1" smtClean="0"/>
            <a:t>Phát</a:t>
          </a:r>
          <a:r>
            <a:rPr lang="en-SG" sz="2300" kern="1200" dirty="0" smtClean="0"/>
            <a:t> </a:t>
          </a:r>
          <a:r>
            <a:rPr lang="en-SG" sz="2300" kern="1200" dirty="0" err="1" smtClean="0"/>
            <a:t>triển</a:t>
          </a:r>
          <a:r>
            <a:rPr lang="en-SG" sz="2300" kern="1200" dirty="0" smtClean="0"/>
            <a:t> </a:t>
          </a:r>
          <a:r>
            <a:rPr lang="en-SG" sz="2300" kern="1200" dirty="0" err="1" smtClean="0"/>
            <a:t>liên</a:t>
          </a:r>
          <a:r>
            <a:rPr lang="en-SG" sz="2300" kern="1200" dirty="0" smtClean="0"/>
            <a:t> </a:t>
          </a:r>
          <a:r>
            <a:rPr lang="en-SG" sz="2300" kern="1200" dirty="0" err="1" smtClean="0"/>
            <a:t>kết</a:t>
          </a:r>
          <a:r>
            <a:rPr lang="en-SG" sz="2300" kern="1200" dirty="0" smtClean="0"/>
            <a:t> </a:t>
          </a:r>
          <a:r>
            <a:rPr lang="en-SG" sz="2300" kern="1200" dirty="0" err="1" smtClean="0"/>
            <a:t>vùng</a:t>
          </a:r>
          <a:endParaRPr lang="en-US" sz="2300" kern="1200" dirty="0"/>
        </a:p>
        <a:p>
          <a:pPr marL="228600" lvl="1" indent="-228600" algn="l" defTabSz="1022350">
            <a:lnSpc>
              <a:spcPct val="90000"/>
            </a:lnSpc>
            <a:spcBef>
              <a:spcPct val="0"/>
            </a:spcBef>
            <a:spcAft>
              <a:spcPct val="15000"/>
            </a:spcAft>
            <a:buChar char="••"/>
          </a:pPr>
          <a:r>
            <a:rPr lang="en-SG" sz="2300" kern="1200" dirty="0" err="1" smtClean="0"/>
            <a:t>Phát</a:t>
          </a:r>
          <a:r>
            <a:rPr lang="en-SG" sz="2300" kern="1200" dirty="0" smtClean="0"/>
            <a:t> </a:t>
          </a:r>
          <a:r>
            <a:rPr lang="en-SG" sz="2300" kern="1200" dirty="0" err="1" smtClean="0"/>
            <a:t>triển</a:t>
          </a:r>
          <a:r>
            <a:rPr lang="en-SG" sz="2300" kern="1200" dirty="0" smtClean="0"/>
            <a:t> </a:t>
          </a:r>
          <a:r>
            <a:rPr lang="en-SG" sz="2300" kern="1200" dirty="0" err="1" smtClean="0"/>
            <a:t>hệ</a:t>
          </a:r>
          <a:r>
            <a:rPr lang="en-SG" sz="2300" kern="1200" dirty="0" smtClean="0"/>
            <a:t> </a:t>
          </a:r>
          <a:r>
            <a:rPr lang="en-SG" sz="2300" kern="1200" dirty="0" err="1" smtClean="0"/>
            <a:t>thống</a:t>
          </a:r>
          <a:r>
            <a:rPr lang="en-SG" sz="2300" kern="1200" dirty="0" smtClean="0"/>
            <a:t> logistics </a:t>
          </a:r>
          <a:r>
            <a:rPr lang="en-SG" sz="2300" kern="1200" dirty="0" err="1" smtClean="0"/>
            <a:t>của</a:t>
          </a:r>
          <a:r>
            <a:rPr lang="en-SG" sz="2300" kern="1200" dirty="0" smtClean="0"/>
            <a:t> Gia Lai </a:t>
          </a:r>
          <a:r>
            <a:rPr lang="en-SG" sz="2300" kern="1200" dirty="0" err="1" smtClean="0"/>
            <a:t>nhằm</a:t>
          </a:r>
          <a:r>
            <a:rPr lang="en-SG" sz="2300" kern="1200" dirty="0" smtClean="0"/>
            <a:t> </a:t>
          </a:r>
          <a:r>
            <a:rPr lang="en-SG" sz="2300" kern="1200" dirty="0" err="1" smtClean="0"/>
            <a:t>phát</a:t>
          </a:r>
          <a:r>
            <a:rPr lang="en-SG" sz="2300" kern="1200" dirty="0" smtClean="0"/>
            <a:t> </a:t>
          </a:r>
          <a:r>
            <a:rPr lang="en-SG" sz="2300" kern="1200" dirty="0" err="1" smtClean="0"/>
            <a:t>triển</a:t>
          </a:r>
          <a:r>
            <a:rPr lang="en-SG" sz="2300" kern="1200" dirty="0" smtClean="0"/>
            <a:t> </a:t>
          </a:r>
          <a:r>
            <a:rPr lang="en-SG" sz="2300" kern="1200" dirty="0" err="1" smtClean="0"/>
            <a:t>hành</a:t>
          </a:r>
          <a:r>
            <a:rPr lang="en-SG" sz="2300" kern="1200" dirty="0" smtClean="0"/>
            <a:t> </a:t>
          </a:r>
          <a:r>
            <a:rPr lang="en-SG" sz="2300" kern="1200" dirty="0" err="1" smtClean="0"/>
            <a:t>lang</a:t>
          </a:r>
          <a:r>
            <a:rPr lang="en-SG" sz="2300" kern="1200" dirty="0" smtClean="0"/>
            <a:t> </a:t>
          </a:r>
          <a:r>
            <a:rPr lang="en-SG" sz="2300" kern="1200" dirty="0" err="1" smtClean="0"/>
            <a:t>kinh</a:t>
          </a:r>
          <a:r>
            <a:rPr lang="en-SG" sz="2300" kern="1200" dirty="0" smtClean="0"/>
            <a:t> </a:t>
          </a:r>
          <a:r>
            <a:rPr lang="en-SG" sz="2300" kern="1200" dirty="0" err="1" smtClean="0"/>
            <a:t>tế</a:t>
          </a:r>
          <a:r>
            <a:rPr lang="en-SG" sz="2300" kern="1200" dirty="0" smtClean="0"/>
            <a:t> </a:t>
          </a:r>
          <a:r>
            <a:rPr lang="en-SG" sz="2300" kern="1200" dirty="0" err="1" smtClean="0"/>
            <a:t>và</a:t>
          </a:r>
          <a:r>
            <a:rPr lang="en-SG" sz="2300" kern="1200" dirty="0" smtClean="0"/>
            <a:t> </a:t>
          </a:r>
          <a:r>
            <a:rPr lang="en-SG" sz="2300" kern="1200" dirty="0" err="1" smtClean="0"/>
            <a:t>liên</a:t>
          </a:r>
          <a:r>
            <a:rPr lang="en-SG" sz="2300" kern="1200" dirty="0" smtClean="0"/>
            <a:t> </a:t>
          </a:r>
          <a:r>
            <a:rPr lang="en-SG" sz="2300" kern="1200" dirty="0" err="1" smtClean="0"/>
            <a:t>kết</a:t>
          </a:r>
          <a:r>
            <a:rPr lang="en-SG" sz="2300" kern="1200" dirty="0" smtClean="0"/>
            <a:t> </a:t>
          </a:r>
          <a:r>
            <a:rPr lang="en-SG" sz="2300" kern="1200" dirty="0" err="1" smtClean="0"/>
            <a:t>vùng</a:t>
          </a:r>
          <a:endParaRPr lang="en-US" sz="2300" kern="1200" dirty="0"/>
        </a:p>
      </dsp:txBody>
      <dsp:txXfrm rot="5400000">
        <a:off x="5751676" y="1097279"/>
        <a:ext cx="5345227" cy="32918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6D30EE-7B25-410F-A7AA-60354A61F5D3}">
      <dsp:nvSpPr>
        <dsp:cNvPr id="0" name=""/>
        <dsp:cNvSpPr/>
      </dsp:nvSpPr>
      <dsp:spPr>
        <a:xfrm>
          <a:off x="-6938837" y="-1110267"/>
          <a:ext cx="8325577" cy="8104477"/>
        </a:xfrm>
        <a:prstGeom prst="blockArc">
          <a:avLst>
            <a:gd name="adj1" fmla="val 18900000"/>
            <a:gd name="adj2" fmla="val 2700000"/>
            <a:gd name="adj3" fmla="val 263"/>
          </a:avLst>
        </a:prstGeom>
        <a:noFill/>
        <a:ln w="19050" cap="rnd"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F67225-147D-445B-BBDD-E2EFB9A8614E}">
      <dsp:nvSpPr>
        <dsp:cNvPr id="0" name=""/>
        <dsp:cNvSpPr/>
      </dsp:nvSpPr>
      <dsp:spPr>
        <a:xfrm>
          <a:off x="487638" y="320787"/>
          <a:ext cx="11194001" cy="641331"/>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057" tIns="53340" rIns="53340" bIns="53340" numCol="1" spcCol="1270" anchor="ctr" anchorCtr="0">
          <a:noAutofit/>
        </a:bodyPr>
        <a:lstStyle/>
        <a:p>
          <a:pPr lvl="0" algn="l" defTabSz="933450">
            <a:lnSpc>
              <a:spcPct val="90000"/>
            </a:lnSpc>
            <a:spcBef>
              <a:spcPct val="0"/>
            </a:spcBef>
            <a:spcAft>
              <a:spcPct val="35000"/>
            </a:spcAft>
          </a:pPr>
          <a:r>
            <a:rPr lang="en-US" sz="2100" b="1" kern="1200" dirty="0" err="1" smtClean="0"/>
            <a:t>Khái</a:t>
          </a:r>
          <a:r>
            <a:rPr lang="en-US" sz="2100" b="1" kern="1200" dirty="0" smtClean="0"/>
            <a:t> </a:t>
          </a:r>
          <a:r>
            <a:rPr lang="en-US" sz="2100" b="1" kern="1200" dirty="0" err="1" smtClean="0"/>
            <a:t>quát</a:t>
          </a:r>
          <a:r>
            <a:rPr lang="en-US" sz="2100" b="1" kern="1200" dirty="0" smtClean="0"/>
            <a:t> </a:t>
          </a:r>
          <a:r>
            <a:rPr lang="en-US" sz="2100" b="1" kern="1200" dirty="0" err="1" smtClean="0"/>
            <a:t>chung</a:t>
          </a:r>
          <a:r>
            <a:rPr lang="en-US" sz="2100" b="1" kern="1200" dirty="0" smtClean="0"/>
            <a:t> </a:t>
          </a:r>
          <a:r>
            <a:rPr lang="en-US" sz="2100" b="1" kern="1200" dirty="0" err="1" smtClean="0"/>
            <a:t>về</a:t>
          </a:r>
          <a:r>
            <a:rPr lang="en-US" sz="2100" b="1" kern="1200" dirty="0" smtClean="0"/>
            <a:t> logistics</a:t>
          </a:r>
          <a:endParaRPr lang="en-US" sz="2100" kern="1200" dirty="0"/>
        </a:p>
      </dsp:txBody>
      <dsp:txXfrm>
        <a:off x="487638" y="320787"/>
        <a:ext cx="11194001" cy="641331"/>
      </dsp:txXfrm>
    </dsp:sp>
    <dsp:sp modelId="{AB26CCF4-2EC7-4814-82EF-EC177AC3FBA7}">
      <dsp:nvSpPr>
        <dsp:cNvPr id="0" name=""/>
        <dsp:cNvSpPr/>
      </dsp:nvSpPr>
      <dsp:spPr>
        <a:xfrm>
          <a:off x="86806" y="240621"/>
          <a:ext cx="801664" cy="801664"/>
        </a:xfrm>
        <a:prstGeom prst="ellipse">
          <a:avLst/>
        </a:prstGeom>
        <a:solidFill>
          <a:schemeClr val="lt1">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ED78EB-7E30-45C0-8A4C-013C69E76114}">
      <dsp:nvSpPr>
        <dsp:cNvPr id="0" name=""/>
        <dsp:cNvSpPr/>
      </dsp:nvSpPr>
      <dsp:spPr>
        <a:xfrm>
          <a:off x="1015178" y="1282663"/>
          <a:ext cx="10666462" cy="641331"/>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057" tIns="53340" rIns="53340" bIns="53340" numCol="1" spcCol="1270" anchor="ctr" anchorCtr="0">
          <a:noAutofit/>
        </a:bodyPr>
        <a:lstStyle/>
        <a:p>
          <a:pPr lvl="0" algn="l" defTabSz="933450">
            <a:lnSpc>
              <a:spcPct val="90000"/>
            </a:lnSpc>
            <a:spcBef>
              <a:spcPct val="0"/>
            </a:spcBef>
            <a:spcAft>
              <a:spcPct val="35000"/>
            </a:spcAft>
          </a:pPr>
          <a:r>
            <a:rPr lang="en-US" sz="2100" b="1" kern="1200" smtClean="0"/>
            <a:t>Hệ thống logistics Việt Nam</a:t>
          </a:r>
          <a:endParaRPr lang="en-US" sz="2100" kern="1200" dirty="0"/>
        </a:p>
      </dsp:txBody>
      <dsp:txXfrm>
        <a:off x="1015178" y="1282663"/>
        <a:ext cx="10666462" cy="641331"/>
      </dsp:txXfrm>
    </dsp:sp>
    <dsp:sp modelId="{1C70CACC-3E76-45C4-8CE4-3C959724B2DA}">
      <dsp:nvSpPr>
        <dsp:cNvPr id="0" name=""/>
        <dsp:cNvSpPr/>
      </dsp:nvSpPr>
      <dsp:spPr>
        <a:xfrm>
          <a:off x="606305" y="1186416"/>
          <a:ext cx="801664" cy="801664"/>
        </a:xfrm>
        <a:prstGeom prst="ellipse">
          <a:avLst/>
        </a:prstGeom>
        <a:solidFill>
          <a:schemeClr val="lt1">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03DB19-05AC-4185-BFA9-60322F6DBA8B}">
      <dsp:nvSpPr>
        <dsp:cNvPr id="0" name=""/>
        <dsp:cNvSpPr/>
      </dsp:nvSpPr>
      <dsp:spPr>
        <a:xfrm>
          <a:off x="1256408" y="2244540"/>
          <a:ext cx="10425231" cy="641331"/>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057" tIns="53340" rIns="53340" bIns="53340" numCol="1" spcCol="1270" anchor="ctr" anchorCtr="0">
          <a:noAutofit/>
        </a:bodyPr>
        <a:lstStyle/>
        <a:p>
          <a:pPr lvl="0" algn="l" defTabSz="933450">
            <a:lnSpc>
              <a:spcPct val="90000"/>
            </a:lnSpc>
            <a:spcBef>
              <a:spcPct val="0"/>
            </a:spcBef>
            <a:spcAft>
              <a:spcPct val="35000"/>
            </a:spcAft>
          </a:pPr>
          <a:r>
            <a:rPr lang="en-US" sz="2100" b="1" kern="1200" smtClean="0"/>
            <a:t>Cam kết về dịch vụ logistics của Việt Nam trong hội nhập</a:t>
          </a:r>
          <a:endParaRPr lang="en-US" sz="2100" b="1" kern="1200" dirty="0" smtClean="0"/>
        </a:p>
      </dsp:txBody>
      <dsp:txXfrm>
        <a:off x="1256408" y="2244540"/>
        <a:ext cx="10425231" cy="641331"/>
      </dsp:txXfrm>
    </dsp:sp>
    <dsp:sp modelId="{472479EA-44DF-45EA-A8D7-BAD328A82905}">
      <dsp:nvSpPr>
        <dsp:cNvPr id="0" name=""/>
        <dsp:cNvSpPr/>
      </dsp:nvSpPr>
      <dsp:spPr>
        <a:xfrm>
          <a:off x="855576" y="2164373"/>
          <a:ext cx="801664" cy="801664"/>
        </a:xfrm>
        <a:prstGeom prst="ellipse">
          <a:avLst/>
        </a:prstGeom>
        <a:solidFill>
          <a:schemeClr val="lt1">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2C5E7EF-19FD-4CBB-A180-17468343CAC6}">
      <dsp:nvSpPr>
        <dsp:cNvPr id="0" name=""/>
        <dsp:cNvSpPr/>
      </dsp:nvSpPr>
      <dsp:spPr>
        <a:xfrm>
          <a:off x="1256408" y="3205806"/>
          <a:ext cx="10425231" cy="641331"/>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057" tIns="53340" rIns="53340" bIns="53340" numCol="1" spcCol="1270" anchor="ctr" anchorCtr="0">
          <a:noAutofit/>
        </a:bodyPr>
        <a:lstStyle/>
        <a:p>
          <a:pPr lvl="0" algn="l" defTabSz="933450">
            <a:lnSpc>
              <a:spcPct val="90000"/>
            </a:lnSpc>
            <a:spcBef>
              <a:spcPct val="0"/>
            </a:spcBef>
            <a:spcAft>
              <a:spcPct val="35000"/>
            </a:spcAft>
          </a:pPr>
          <a:r>
            <a:rPr lang="en-US" sz="2100" b="1" kern="1200" dirty="0" err="1" smtClean="0"/>
            <a:t>Chỉ</a:t>
          </a:r>
          <a:r>
            <a:rPr lang="en-US" sz="2100" b="1" kern="1200" dirty="0" smtClean="0"/>
            <a:t> </a:t>
          </a:r>
          <a:r>
            <a:rPr lang="en-US" sz="2100" b="1" kern="1200" dirty="0" err="1" smtClean="0"/>
            <a:t>số</a:t>
          </a:r>
          <a:r>
            <a:rPr lang="en-US" sz="2100" b="1" kern="1200" dirty="0" smtClean="0"/>
            <a:t> </a:t>
          </a:r>
          <a:r>
            <a:rPr lang="en-US" sz="2100" b="1" kern="1200" dirty="0" err="1" smtClean="0"/>
            <a:t>năng</a:t>
          </a:r>
          <a:r>
            <a:rPr lang="en-US" sz="2100" b="1" kern="1200" dirty="0" smtClean="0"/>
            <a:t> </a:t>
          </a:r>
          <a:r>
            <a:rPr lang="en-US" sz="2100" b="1" kern="1200" dirty="0" err="1" smtClean="0"/>
            <a:t>lực</a:t>
          </a:r>
          <a:r>
            <a:rPr lang="en-US" sz="2100" b="1" kern="1200" dirty="0" smtClean="0"/>
            <a:t> logistics </a:t>
          </a:r>
          <a:r>
            <a:rPr lang="en-US" sz="2100" b="1" kern="1200" dirty="0" err="1" smtClean="0"/>
            <a:t>Việt</a:t>
          </a:r>
          <a:r>
            <a:rPr lang="en-US" sz="2100" b="1" kern="1200" dirty="0" smtClean="0"/>
            <a:t> Nam (LPI)</a:t>
          </a:r>
          <a:endParaRPr lang="en-US" sz="2100" kern="1200" dirty="0"/>
        </a:p>
      </dsp:txBody>
      <dsp:txXfrm>
        <a:off x="1256408" y="3205806"/>
        <a:ext cx="10425231" cy="641331"/>
      </dsp:txXfrm>
    </dsp:sp>
    <dsp:sp modelId="{761CBF5A-2B29-44E0-B521-235D43EDBCD1}">
      <dsp:nvSpPr>
        <dsp:cNvPr id="0" name=""/>
        <dsp:cNvSpPr/>
      </dsp:nvSpPr>
      <dsp:spPr>
        <a:xfrm>
          <a:off x="855576" y="3125640"/>
          <a:ext cx="801664" cy="801664"/>
        </a:xfrm>
        <a:prstGeom prst="ellipse">
          <a:avLst/>
        </a:prstGeom>
        <a:solidFill>
          <a:schemeClr val="lt1">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8D50FA4-8343-4C2E-8740-C620C6547BC0}">
      <dsp:nvSpPr>
        <dsp:cNvPr id="0" name=""/>
        <dsp:cNvSpPr/>
      </dsp:nvSpPr>
      <dsp:spPr>
        <a:xfrm>
          <a:off x="1015178" y="4167683"/>
          <a:ext cx="10666462" cy="641331"/>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057" tIns="53340" rIns="53340" bIns="53340" numCol="1" spcCol="1270" anchor="ctr" anchorCtr="0">
          <a:noAutofit/>
        </a:bodyPr>
        <a:lstStyle/>
        <a:p>
          <a:pPr lvl="0" algn="l" defTabSz="933450">
            <a:lnSpc>
              <a:spcPct val="90000"/>
            </a:lnSpc>
            <a:spcBef>
              <a:spcPct val="0"/>
            </a:spcBef>
            <a:spcAft>
              <a:spcPct val="35000"/>
            </a:spcAft>
          </a:pPr>
          <a:r>
            <a:rPr lang="en-US" sz="2100" b="1" kern="1200" dirty="0" smtClean="0"/>
            <a:t>Xu </a:t>
          </a:r>
          <a:r>
            <a:rPr lang="en-US" sz="2100" b="1" kern="1200" dirty="0" err="1" smtClean="0"/>
            <a:t>hướng</a:t>
          </a:r>
          <a:r>
            <a:rPr lang="en-US" sz="2100" b="1" kern="1200" dirty="0" smtClean="0"/>
            <a:t> </a:t>
          </a:r>
          <a:r>
            <a:rPr lang="en-US" sz="2100" b="1" kern="1200" dirty="0" err="1" smtClean="0"/>
            <a:t>phát</a:t>
          </a:r>
          <a:r>
            <a:rPr lang="en-US" sz="2100" b="1" kern="1200" dirty="0" smtClean="0"/>
            <a:t> </a:t>
          </a:r>
          <a:r>
            <a:rPr lang="en-US" sz="2100" b="1" kern="1200" dirty="0" err="1" smtClean="0"/>
            <a:t>triển</a:t>
          </a:r>
          <a:r>
            <a:rPr lang="en-US" sz="2100" b="1" kern="1200" dirty="0" smtClean="0"/>
            <a:t> logistics (e-commerce, </a:t>
          </a:r>
          <a:r>
            <a:rPr lang="en-US" sz="2100" b="1" kern="1200" dirty="0" err="1" smtClean="0"/>
            <a:t>chuyển</a:t>
          </a:r>
          <a:r>
            <a:rPr lang="en-US" sz="2100" b="1" kern="1200" dirty="0" smtClean="0"/>
            <a:t> </a:t>
          </a:r>
          <a:r>
            <a:rPr lang="en-US" sz="2100" b="1" kern="1200" dirty="0" err="1" smtClean="0"/>
            <a:t>đổi</a:t>
          </a:r>
          <a:r>
            <a:rPr lang="en-US" sz="2100" b="1" kern="1200" dirty="0" smtClean="0"/>
            <a:t> </a:t>
          </a:r>
          <a:r>
            <a:rPr lang="en-US" sz="2100" b="1" kern="1200" dirty="0" err="1" smtClean="0"/>
            <a:t>số</a:t>
          </a:r>
          <a:r>
            <a:rPr lang="en-US" sz="2100" b="1" kern="1200" dirty="0" smtClean="0"/>
            <a:t>, </a:t>
          </a:r>
          <a:r>
            <a:rPr lang="en-US" sz="2100" b="1" kern="1200" dirty="0" err="1" smtClean="0"/>
            <a:t>chuyển</a:t>
          </a:r>
          <a:r>
            <a:rPr lang="en-US" sz="2100" b="1" kern="1200" dirty="0" smtClean="0"/>
            <a:t> </a:t>
          </a:r>
          <a:r>
            <a:rPr lang="en-US" sz="2100" b="1" kern="1200" dirty="0" err="1" smtClean="0"/>
            <a:t>đổi</a:t>
          </a:r>
          <a:r>
            <a:rPr lang="en-US" sz="2100" b="1" kern="1200" dirty="0" smtClean="0"/>
            <a:t> </a:t>
          </a:r>
          <a:r>
            <a:rPr lang="en-US" sz="2100" b="1" kern="1200" dirty="0" err="1" smtClean="0"/>
            <a:t>xanh</a:t>
          </a:r>
          <a:r>
            <a:rPr lang="en-US" sz="2100" b="1" kern="1200" dirty="0" smtClean="0"/>
            <a:t>,…)</a:t>
          </a:r>
        </a:p>
      </dsp:txBody>
      <dsp:txXfrm>
        <a:off x="1015178" y="4167683"/>
        <a:ext cx="10666462" cy="641331"/>
      </dsp:txXfrm>
    </dsp:sp>
    <dsp:sp modelId="{2C89907C-BF58-4FFC-B6F1-9D31B5FE4405}">
      <dsp:nvSpPr>
        <dsp:cNvPr id="0" name=""/>
        <dsp:cNvSpPr/>
      </dsp:nvSpPr>
      <dsp:spPr>
        <a:xfrm>
          <a:off x="614345" y="4087516"/>
          <a:ext cx="801664" cy="801664"/>
        </a:xfrm>
        <a:prstGeom prst="ellipse">
          <a:avLst/>
        </a:prstGeom>
        <a:solidFill>
          <a:schemeClr val="lt1">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D3B380-74AF-49EC-880C-6312120BBB76}">
      <dsp:nvSpPr>
        <dsp:cNvPr id="0" name=""/>
        <dsp:cNvSpPr/>
      </dsp:nvSpPr>
      <dsp:spPr>
        <a:xfrm>
          <a:off x="487638" y="5129559"/>
          <a:ext cx="11194001" cy="641331"/>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057" tIns="53340" rIns="53340" bIns="53340" numCol="1" spcCol="1270" anchor="ctr" anchorCtr="0">
          <a:noAutofit/>
        </a:bodyPr>
        <a:lstStyle/>
        <a:p>
          <a:pPr lvl="0" algn="l" defTabSz="933450">
            <a:lnSpc>
              <a:spcPct val="90000"/>
            </a:lnSpc>
            <a:spcBef>
              <a:spcPct val="0"/>
            </a:spcBef>
            <a:spcAft>
              <a:spcPct val="35000"/>
            </a:spcAft>
          </a:pPr>
          <a:r>
            <a:rPr lang="en-US" sz="2100" b="1" kern="1200" smtClean="0"/>
            <a:t>Logistics và vấn đề tạo thuận lợi thương mại</a:t>
          </a:r>
          <a:endParaRPr lang="en-US" sz="2100" b="1" kern="1200" dirty="0" smtClean="0"/>
        </a:p>
      </dsp:txBody>
      <dsp:txXfrm>
        <a:off x="487638" y="5129559"/>
        <a:ext cx="11194001" cy="641331"/>
      </dsp:txXfrm>
    </dsp:sp>
    <dsp:sp modelId="{7A09B875-992C-4777-AA69-AB7E9CB0000B}">
      <dsp:nvSpPr>
        <dsp:cNvPr id="0" name=""/>
        <dsp:cNvSpPr/>
      </dsp:nvSpPr>
      <dsp:spPr>
        <a:xfrm>
          <a:off x="86806" y="5049392"/>
          <a:ext cx="801664" cy="801664"/>
        </a:xfrm>
        <a:prstGeom prst="ellipse">
          <a:avLst/>
        </a:prstGeom>
        <a:solidFill>
          <a:schemeClr val="lt1">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6D30EE-7B25-410F-A7AA-60354A61F5D3}">
      <dsp:nvSpPr>
        <dsp:cNvPr id="0" name=""/>
        <dsp:cNvSpPr/>
      </dsp:nvSpPr>
      <dsp:spPr>
        <a:xfrm>
          <a:off x="-5145915" y="-824900"/>
          <a:ext cx="6177914" cy="6013849"/>
        </a:xfrm>
        <a:prstGeom prst="blockArc">
          <a:avLst>
            <a:gd name="adj1" fmla="val 18900000"/>
            <a:gd name="adj2" fmla="val 2700000"/>
            <a:gd name="adj3" fmla="val 355"/>
          </a:avLst>
        </a:prstGeom>
        <a:noFill/>
        <a:ln w="19050" cap="rnd"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F67225-147D-445B-BBDD-E2EFB9A8614E}">
      <dsp:nvSpPr>
        <dsp:cNvPr id="0" name=""/>
        <dsp:cNvSpPr/>
      </dsp:nvSpPr>
      <dsp:spPr>
        <a:xfrm>
          <a:off x="627126" y="451819"/>
          <a:ext cx="9927062" cy="903639"/>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7264" tIns="78740" rIns="78740" bIns="78740" numCol="1" spcCol="1270" anchor="ctr" anchorCtr="0">
          <a:noAutofit/>
        </a:bodyPr>
        <a:lstStyle/>
        <a:p>
          <a:pPr lvl="0" algn="l" defTabSz="1377950">
            <a:lnSpc>
              <a:spcPct val="90000"/>
            </a:lnSpc>
            <a:spcBef>
              <a:spcPct val="0"/>
            </a:spcBef>
            <a:spcAft>
              <a:spcPct val="35000"/>
            </a:spcAft>
          </a:pPr>
          <a:r>
            <a:rPr lang="en-SG" sz="3100" kern="1200" dirty="0" err="1" smtClean="0"/>
            <a:t>Quy</a:t>
          </a:r>
          <a:r>
            <a:rPr lang="en-SG" sz="3100" kern="1200" dirty="0" smtClean="0"/>
            <a:t> </a:t>
          </a:r>
          <a:r>
            <a:rPr lang="en-SG" sz="3100" kern="1200" dirty="0" err="1" smtClean="0"/>
            <a:t>hoạch</a:t>
          </a:r>
          <a:r>
            <a:rPr lang="en-SG" sz="3100" kern="1200" dirty="0" smtClean="0"/>
            <a:t> </a:t>
          </a:r>
          <a:r>
            <a:rPr lang="en-SG" sz="3100" kern="1200" dirty="0" err="1" smtClean="0"/>
            <a:t>tổng</a:t>
          </a:r>
          <a:r>
            <a:rPr lang="en-SG" sz="3100" kern="1200" dirty="0" smtClean="0"/>
            <a:t> </a:t>
          </a:r>
          <a:r>
            <a:rPr lang="en-SG" sz="3100" kern="1200" dirty="0" err="1" smtClean="0"/>
            <a:t>thể</a:t>
          </a:r>
          <a:r>
            <a:rPr lang="en-SG" sz="3100" kern="1200" dirty="0" smtClean="0"/>
            <a:t> </a:t>
          </a:r>
          <a:r>
            <a:rPr lang="en-SG" sz="3100" kern="1200" dirty="0" err="1" smtClean="0"/>
            <a:t>quốc</a:t>
          </a:r>
          <a:r>
            <a:rPr lang="en-SG" sz="3100" kern="1200" dirty="0" smtClean="0"/>
            <a:t> </a:t>
          </a:r>
          <a:r>
            <a:rPr lang="en-SG" sz="3100" kern="1200" dirty="0" err="1" smtClean="0"/>
            <a:t>gia</a:t>
          </a:r>
          <a:endParaRPr lang="en-US" sz="3100" kern="1200" dirty="0"/>
        </a:p>
      </dsp:txBody>
      <dsp:txXfrm>
        <a:off x="627126" y="451819"/>
        <a:ext cx="9927062" cy="903639"/>
      </dsp:txXfrm>
    </dsp:sp>
    <dsp:sp modelId="{AB26CCF4-2EC7-4814-82EF-EC177AC3FBA7}">
      <dsp:nvSpPr>
        <dsp:cNvPr id="0" name=""/>
        <dsp:cNvSpPr/>
      </dsp:nvSpPr>
      <dsp:spPr>
        <a:xfrm>
          <a:off x="62351" y="338864"/>
          <a:ext cx="1129549" cy="1129549"/>
        </a:xfrm>
        <a:prstGeom prst="ellipse">
          <a:avLst/>
        </a:prstGeom>
        <a:solidFill>
          <a:schemeClr val="lt1">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F1C6CCA-2474-4385-9E33-555CC67EC98D}">
      <dsp:nvSpPr>
        <dsp:cNvPr id="0" name=""/>
        <dsp:cNvSpPr/>
      </dsp:nvSpPr>
      <dsp:spPr>
        <a:xfrm>
          <a:off x="955599" y="1807279"/>
          <a:ext cx="9598589" cy="903639"/>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7264" tIns="78740" rIns="78740" bIns="78740" numCol="1" spcCol="1270" anchor="ctr" anchorCtr="0">
          <a:noAutofit/>
        </a:bodyPr>
        <a:lstStyle/>
        <a:p>
          <a:pPr lvl="0" algn="l" defTabSz="1377950">
            <a:lnSpc>
              <a:spcPct val="90000"/>
            </a:lnSpc>
            <a:spcBef>
              <a:spcPct val="0"/>
            </a:spcBef>
            <a:spcAft>
              <a:spcPct val="35000"/>
            </a:spcAft>
          </a:pPr>
          <a:r>
            <a:rPr lang="en-US" sz="3100" b="1" kern="1200" smtClean="0"/>
            <a:t>Vấn đề đặt ra cho Nhà nước và doanh nghiệp</a:t>
          </a:r>
          <a:endParaRPr lang="en-US" sz="3100" kern="1200" dirty="0"/>
        </a:p>
      </dsp:txBody>
      <dsp:txXfrm>
        <a:off x="955599" y="1807279"/>
        <a:ext cx="9598589" cy="903639"/>
      </dsp:txXfrm>
    </dsp:sp>
    <dsp:sp modelId="{472479EA-44DF-45EA-A8D7-BAD328A82905}">
      <dsp:nvSpPr>
        <dsp:cNvPr id="0" name=""/>
        <dsp:cNvSpPr/>
      </dsp:nvSpPr>
      <dsp:spPr>
        <a:xfrm>
          <a:off x="390824" y="1694324"/>
          <a:ext cx="1129549" cy="1129549"/>
        </a:xfrm>
        <a:prstGeom prst="ellipse">
          <a:avLst/>
        </a:prstGeom>
        <a:solidFill>
          <a:schemeClr val="lt1">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CF957D-818D-46FB-A416-BE36EB01FEDF}">
      <dsp:nvSpPr>
        <dsp:cNvPr id="0" name=""/>
        <dsp:cNvSpPr/>
      </dsp:nvSpPr>
      <dsp:spPr>
        <a:xfrm>
          <a:off x="627126" y="3162739"/>
          <a:ext cx="9927062" cy="903639"/>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7264" tIns="78740" rIns="78740" bIns="78740" numCol="1" spcCol="1270" anchor="ctr" anchorCtr="0">
          <a:noAutofit/>
        </a:bodyPr>
        <a:lstStyle/>
        <a:p>
          <a:pPr lvl="0" algn="l" defTabSz="1377950">
            <a:lnSpc>
              <a:spcPct val="90000"/>
            </a:lnSpc>
            <a:spcBef>
              <a:spcPct val="0"/>
            </a:spcBef>
            <a:spcAft>
              <a:spcPct val="35000"/>
            </a:spcAft>
          </a:pPr>
          <a:r>
            <a:rPr lang="en-US" sz="3100" b="1" kern="1200" smtClean="0"/>
            <a:t>Hệ thống logistics của Gia Lai: khuyến nghị nào?</a:t>
          </a:r>
          <a:endParaRPr lang="en-US" sz="3100" kern="1200" dirty="0"/>
        </a:p>
      </dsp:txBody>
      <dsp:txXfrm>
        <a:off x="627126" y="3162739"/>
        <a:ext cx="9927062" cy="903639"/>
      </dsp:txXfrm>
    </dsp:sp>
    <dsp:sp modelId="{7A09B875-992C-4777-AA69-AB7E9CB0000B}">
      <dsp:nvSpPr>
        <dsp:cNvPr id="0" name=""/>
        <dsp:cNvSpPr/>
      </dsp:nvSpPr>
      <dsp:spPr>
        <a:xfrm>
          <a:off x="62351" y="3049784"/>
          <a:ext cx="1129549" cy="1129549"/>
        </a:xfrm>
        <a:prstGeom prst="ellipse">
          <a:avLst/>
        </a:prstGeom>
        <a:solidFill>
          <a:schemeClr val="lt1">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61F474-0DBE-4325-9FA6-73A8BA707995}">
      <dsp:nvSpPr>
        <dsp:cNvPr id="0" name=""/>
        <dsp:cNvSpPr/>
      </dsp:nvSpPr>
      <dsp:spPr>
        <a:xfrm>
          <a:off x="3323046" y="2403"/>
          <a:ext cx="8397459" cy="2572449"/>
        </a:xfrm>
        <a:prstGeom prst="rightArrow">
          <a:avLst>
            <a:gd name="adj1" fmla="val 75000"/>
            <a:gd name="adj2" fmla="val 50000"/>
          </a:avLst>
        </a:prstGeom>
        <a:solidFill>
          <a:schemeClr val="lt1">
            <a:alpha val="90000"/>
            <a:tint val="40000"/>
            <a:hueOff val="0"/>
            <a:satOff val="0"/>
            <a:lumOff val="0"/>
            <a:alphaOff val="0"/>
          </a:schemeClr>
        </a:solidFill>
        <a:ln w="19050" cap="rnd"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en-US" sz="2400" kern="1200" dirty="0">
              <a:latin typeface="Times New Roman" pitchFamily="18" charset="0"/>
              <a:cs typeface="Times New Roman" pitchFamily="18" charset="0"/>
            </a:rPr>
            <a:t>l</a:t>
          </a:r>
          <a:r>
            <a:rPr lang="vi-VN" sz="2400" kern="1200" dirty="0">
              <a:latin typeface="Times New Roman" pitchFamily="18" charset="0"/>
              <a:cs typeface="Times New Roman" pitchFamily="18" charset="0"/>
            </a:rPr>
            <a:t>à chuỗi hoạt động nhằm đảm bảo nguyên nhiên vật liệu, máy móc, thiết bị, dịch vụ… cho hoạt động của tổ chức/doanh nghiệp được tiến hành liên tục, nhịp nhàng và có hiệu quả</a:t>
          </a:r>
          <a:r>
            <a:rPr lang="en-US" sz="2400" kern="1200" dirty="0">
              <a:latin typeface="Times New Roman" pitchFamily="18" charset="0"/>
              <a:cs typeface="Times New Roman" pitchFamily="18" charset="0"/>
            </a:rPr>
            <a:t>.</a:t>
          </a:r>
          <a:endParaRPr lang="en-US" sz="2400" kern="1200" dirty="0"/>
        </a:p>
      </dsp:txBody>
      <dsp:txXfrm>
        <a:off x="3323046" y="323959"/>
        <a:ext cx="7432791" cy="1929337"/>
      </dsp:txXfrm>
    </dsp:sp>
    <dsp:sp modelId="{38F63C9B-A6B7-4EEB-AEA5-D6A4AA7DA50F}">
      <dsp:nvSpPr>
        <dsp:cNvPr id="0" name=""/>
        <dsp:cNvSpPr/>
      </dsp:nvSpPr>
      <dsp:spPr>
        <a:xfrm>
          <a:off x="5716" y="258667"/>
          <a:ext cx="3317329" cy="2059920"/>
        </a:xfrm>
        <a:prstGeom prst="roundRect">
          <a:avLst/>
        </a:prstGeom>
        <a:solidFill>
          <a:schemeClr val="lt1">
            <a:hueOff val="0"/>
            <a:satOff val="0"/>
            <a:lumOff val="0"/>
            <a:alphaOff val="0"/>
          </a:schemeClr>
        </a:solidFill>
        <a:ln w="19050" cap="rnd"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vi-VN" sz="2400" i="1" kern="1200" dirty="0">
              <a:latin typeface="Times New Roman" pitchFamily="18" charset="0"/>
              <a:cs typeface="Times New Roman" pitchFamily="18" charset="0"/>
            </a:rPr>
            <a:t>Lĩnh vực sản xuất</a:t>
          </a:r>
          <a:endParaRPr lang="en-US" sz="2400" kern="1200" dirty="0"/>
        </a:p>
      </dsp:txBody>
      <dsp:txXfrm>
        <a:off x="106273" y="359224"/>
        <a:ext cx="3116215" cy="1858806"/>
      </dsp:txXfrm>
    </dsp:sp>
    <dsp:sp modelId="{FF150DEF-835E-42C6-A789-E6BB8358532A}">
      <dsp:nvSpPr>
        <dsp:cNvPr id="0" name=""/>
        <dsp:cNvSpPr/>
      </dsp:nvSpPr>
      <dsp:spPr>
        <a:xfrm>
          <a:off x="3556976" y="2780844"/>
          <a:ext cx="8133308" cy="2437936"/>
        </a:xfrm>
        <a:prstGeom prst="rightArrow">
          <a:avLst>
            <a:gd name="adj1" fmla="val 75000"/>
            <a:gd name="adj2" fmla="val 50000"/>
          </a:avLst>
        </a:prstGeom>
        <a:solidFill>
          <a:schemeClr val="lt1">
            <a:alpha val="90000"/>
            <a:tint val="40000"/>
            <a:hueOff val="0"/>
            <a:satOff val="0"/>
            <a:lumOff val="0"/>
            <a:alphaOff val="0"/>
          </a:schemeClr>
        </a:solidFill>
        <a:ln w="19050" cap="rnd"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en-US" sz="2400" kern="1200" dirty="0" err="1" smtClean="0">
              <a:latin typeface="Times New Roman" pitchFamily="18" charset="0"/>
              <a:cs typeface="Times New Roman" pitchFamily="18" charset="0"/>
            </a:rPr>
            <a:t>là</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quá</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trình</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hoạch</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định</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thực</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hiện</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và</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kiểm</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soát</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một</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cách</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có</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hiệu</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quả</a:t>
          </a:r>
          <a:r>
            <a:rPr lang="en-US" sz="2400" kern="1200" dirty="0" smtClean="0">
              <a:latin typeface="Times New Roman" pitchFamily="18" charset="0"/>
              <a:cs typeface="Times New Roman" pitchFamily="18" charset="0"/>
            </a:rPr>
            <a:t> </a:t>
          </a:r>
          <a:r>
            <a:rPr lang="en-US" sz="2400" b="1" i="1" kern="1200" dirty="0" smtClean="0">
              <a:latin typeface="Times New Roman" pitchFamily="18" charset="0"/>
              <a:cs typeface="Times New Roman" pitchFamily="18" charset="0"/>
            </a:rPr>
            <a:t>chi </a:t>
          </a:r>
          <a:r>
            <a:rPr lang="en-US" sz="2400" b="1" i="1" kern="1200" dirty="0" err="1" smtClean="0">
              <a:latin typeface="Times New Roman" pitchFamily="18" charset="0"/>
              <a:cs typeface="Times New Roman" pitchFamily="18" charset="0"/>
            </a:rPr>
            <a:t>phí</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lưu</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thông</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dự</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trữ</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nguyên</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vật</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liệu</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hàng</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tồn</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kho</a:t>
          </a:r>
          <a:r>
            <a:rPr lang="en-US" sz="2400" i="1" kern="1200" dirty="0" smtClean="0">
              <a:latin typeface="Times New Roman" pitchFamily="18" charset="0"/>
              <a:cs typeface="Times New Roman" pitchFamily="18" charset="0"/>
            </a:rPr>
            <a:t> </a:t>
          </a:r>
          <a:r>
            <a:rPr lang="en-US" sz="2400" i="1" kern="1200" dirty="0" err="1" smtClean="0">
              <a:latin typeface="Times New Roman" pitchFamily="18" charset="0"/>
              <a:cs typeface="Times New Roman" pitchFamily="18" charset="0"/>
            </a:rPr>
            <a:t>trong</a:t>
          </a:r>
          <a:r>
            <a:rPr lang="en-US" sz="2400" i="1" kern="1200" dirty="0" smtClean="0">
              <a:latin typeface="Times New Roman" pitchFamily="18" charset="0"/>
              <a:cs typeface="Times New Roman" pitchFamily="18" charset="0"/>
            </a:rPr>
            <a:t> </a:t>
          </a:r>
          <a:r>
            <a:rPr lang="en-US" sz="2400" i="1" kern="1200" dirty="0" err="1" smtClean="0">
              <a:latin typeface="Times New Roman" pitchFamily="18" charset="0"/>
              <a:cs typeface="Times New Roman" pitchFamily="18" charset="0"/>
            </a:rPr>
            <a:t>quá</a:t>
          </a:r>
          <a:r>
            <a:rPr lang="en-US" sz="2400" i="1" kern="1200" dirty="0" smtClean="0">
              <a:latin typeface="Times New Roman" pitchFamily="18" charset="0"/>
              <a:cs typeface="Times New Roman" pitchFamily="18" charset="0"/>
            </a:rPr>
            <a:t> </a:t>
          </a:r>
          <a:r>
            <a:rPr lang="en-US" sz="2400" i="1" kern="1200" dirty="0" err="1" smtClean="0">
              <a:latin typeface="Times New Roman" pitchFamily="18" charset="0"/>
              <a:cs typeface="Times New Roman" pitchFamily="18" charset="0"/>
            </a:rPr>
            <a:t>trình</a:t>
          </a:r>
          <a:r>
            <a:rPr lang="en-US" sz="2400" i="1" kern="1200" dirty="0" smtClean="0">
              <a:latin typeface="Times New Roman" pitchFamily="18" charset="0"/>
              <a:cs typeface="Times New Roman" pitchFamily="18" charset="0"/>
            </a:rPr>
            <a:t> </a:t>
          </a:r>
          <a:r>
            <a:rPr lang="en-US" sz="2400" i="1" kern="1200" dirty="0" err="1" smtClean="0">
              <a:latin typeface="Times New Roman" pitchFamily="18" charset="0"/>
              <a:cs typeface="Times New Roman" pitchFamily="18" charset="0"/>
            </a:rPr>
            <a:t>sản</a:t>
          </a:r>
          <a:r>
            <a:rPr lang="en-US" sz="2400" i="1" kern="1200" dirty="0" smtClean="0">
              <a:latin typeface="Times New Roman" pitchFamily="18" charset="0"/>
              <a:cs typeface="Times New Roman" pitchFamily="18" charset="0"/>
            </a:rPr>
            <a:t> </a:t>
          </a:r>
          <a:r>
            <a:rPr lang="en-US" sz="2400" i="1" kern="1200" dirty="0" err="1" smtClean="0">
              <a:latin typeface="Times New Roman" pitchFamily="18" charset="0"/>
              <a:cs typeface="Times New Roman" pitchFamily="18" charset="0"/>
            </a:rPr>
            <a:t>xuất</a:t>
          </a:r>
          <a:r>
            <a:rPr lang="en-US" sz="2400" i="1" kern="1200" dirty="0" smtClean="0">
              <a:latin typeface="Times New Roman" pitchFamily="18" charset="0"/>
              <a:cs typeface="Times New Roman" pitchFamily="18" charset="0"/>
            </a:rPr>
            <a:t> </a:t>
          </a:r>
          <a:r>
            <a:rPr lang="en-US" sz="2400" i="1" kern="1200" dirty="0" err="1" smtClean="0">
              <a:latin typeface="Times New Roman" pitchFamily="18" charset="0"/>
              <a:cs typeface="Times New Roman" pitchFamily="18" charset="0"/>
            </a:rPr>
            <a:t>cùng</a:t>
          </a:r>
          <a:r>
            <a:rPr lang="en-US" sz="2400"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dòng</a:t>
          </a:r>
          <a:r>
            <a:rPr lang="en-US" sz="2400" b="1" i="1" kern="1200" dirty="0" smtClean="0">
              <a:latin typeface="Times New Roman" pitchFamily="18" charset="0"/>
              <a:cs typeface="Times New Roman" pitchFamily="18" charset="0"/>
            </a:rPr>
            <a:t> </a:t>
          </a:r>
          <a:r>
            <a:rPr lang="en-US" sz="2400" b="1" i="1" kern="1200" dirty="0" err="1" smtClean="0">
              <a:latin typeface="Times New Roman" pitchFamily="18" charset="0"/>
              <a:cs typeface="Times New Roman" pitchFamily="18" charset="0"/>
            </a:rPr>
            <a:t>thông</a:t>
          </a:r>
          <a:r>
            <a:rPr lang="en-US" sz="2400" b="1" i="1" kern="1200" dirty="0" smtClean="0">
              <a:latin typeface="Times New Roman" pitchFamily="18" charset="0"/>
              <a:cs typeface="Times New Roman" pitchFamily="18" charset="0"/>
            </a:rPr>
            <a:t> tin</a:t>
          </a:r>
          <a:r>
            <a:rPr lang="en-US" sz="2400" i="1" kern="1200" dirty="0" smtClean="0">
              <a:latin typeface="Times New Roman" pitchFamily="18" charset="0"/>
              <a:cs typeface="Times New Roman" pitchFamily="18" charset="0"/>
            </a:rPr>
            <a:t> </a:t>
          </a:r>
          <a:r>
            <a:rPr lang="en-US" sz="2400" i="1" kern="1200" dirty="0" err="1" smtClean="0">
              <a:latin typeface="Times New Roman" pitchFamily="18" charset="0"/>
              <a:cs typeface="Times New Roman" pitchFamily="18" charset="0"/>
            </a:rPr>
            <a:t>tương</a:t>
          </a:r>
          <a:r>
            <a:rPr lang="en-US" sz="2400" i="1" kern="1200" dirty="0" smtClean="0">
              <a:latin typeface="Times New Roman" pitchFamily="18" charset="0"/>
              <a:cs typeface="Times New Roman" pitchFamily="18" charset="0"/>
            </a:rPr>
            <a:t> </a:t>
          </a:r>
          <a:r>
            <a:rPr lang="en-US" sz="2400" i="1" kern="1200" dirty="0" err="1" smtClean="0">
              <a:latin typeface="Times New Roman" pitchFamily="18" charset="0"/>
              <a:cs typeface="Times New Roman" pitchFamily="18" charset="0"/>
            </a:rPr>
            <a:t>ứng</a:t>
          </a:r>
          <a:r>
            <a:rPr lang="en-US" sz="2400" i="1" kern="1200" dirty="0" smtClean="0">
              <a:latin typeface="Times New Roman" pitchFamily="18" charset="0"/>
              <a:cs typeface="Times New Roman" pitchFamily="18" charset="0"/>
            </a:rPr>
            <a:t> </a:t>
          </a:r>
          <a:r>
            <a:rPr lang="en-US" sz="2400" i="1" kern="1200" dirty="0" err="1" smtClean="0">
              <a:latin typeface="Times New Roman" pitchFamily="18" charset="0"/>
              <a:cs typeface="Times New Roman" pitchFamily="18" charset="0"/>
            </a:rPr>
            <a:t>từ</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điểm</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xuất</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phát</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đầu</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tiên</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đến</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điểm</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tiêu</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dùng</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cuối</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cùng</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nhằm</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đáp</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ứng</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yêu</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cầu</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của</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khách</a:t>
          </a:r>
          <a:r>
            <a:rPr lang="en-US" sz="2400" kern="1200" dirty="0" smtClean="0">
              <a:latin typeface="Times New Roman" pitchFamily="18" charset="0"/>
              <a:cs typeface="Times New Roman" pitchFamily="18" charset="0"/>
            </a:rPr>
            <a:t> </a:t>
          </a:r>
          <a:r>
            <a:rPr lang="en-US" sz="2400" kern="1200" dirty="0" err="1" smtClean="0">
              <a:latin typeface="Times New Roman" pitchFamily="18" charset="0"/>
              <a:cs typeface="Times New Roman" pitchFamily="18" charset="0"/>
            </a:rPr>
            <a:t>hàng</a:t>
          </a:r>
          <a:r>
            <a:rPr lang="en-US" sz="2400" kern="1200" dirty="0" smtClean="0">
              <a:latin typeface="Times New Roman" pitchFamily="18" charset="0"/>
              <a:cs typeface="Times New Roman" pitchFamily="18" charset="0"/>
            </a:rPr>
            <a:t>.</a:t>
          </a:r>
          <a:endParaRPr lang="en-US" sz="2400" kern="1200" dirty="0"/>
        </a:p>
      </dsp:txBody>
      <dsp:txXfrm>
        <a:off x="3556976" y="3085586"/>
        <a:ext cx="7219082" cy="1828452"/>
      </dsp:txXfrm>
    </dsp:sp>
    <dsp:sp modelId="{18D53DC1-38EA-4E09-9680-5A43F13FF468}">
      <dsp:nvSpPr>
        <dsp:cNvPr id="0" name=""/>
        <dsp:cNvSpPr/>
      </dsp:nvSpPr>
      <dsp:spPr>
        <a:xfrm>
          <a:off x="35938" y="2969852"/>
          <a:ext cx="3521038" cy="2059920"/>
        </a:xfrm>
        <a:prstGeom prst="roundRect">
          <a:avLst/>
        </a:prstGeom>
        <a:solidFill>
          <a:schemeClr val="lt1">
            <a:hueOff val="0"/>
            <a:satOff val="0"/>
            <a:lumOff val="0"/>
            <a:alphaOff val="0"/>
          </a:schemeClr>
        </a:solidFill>
        <a:ln w="19050" cap="rnd"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i="1" kern="1200" dirty="0" err="1">
              <a:latin typeface="Times New Roman" pitchFamily="18" charset="0"/>
              <a:cs typeface="Times New Roman" pitchFamily="18" charset="0"/>
            </a:rPr>
            <a:t>Hội</a:t>
          </a:r>
          <a:r>
            <a:rPr lang="en-US" sz="2400" i="1" kern="1200" dirty="0">
              <a:latin typeface="Times New Roman" pitchFamily="18" charset="0"/>
              <a:cs typeface="Times New Roman" pitchFamily="18" charset="0"/>
            </a:rPr>
            <a:t> </a:t>
          </a:r>
          <a:r>
            <a:rPr lang="en-US" sz="2400" i="1" kern="1200" dirty="0" err="1">
              <a:latin typeface="Times New Roman" pitchFamily="18" charset="0"/>
              <a:cs typeface="Times New Roman" pitchFamily="18" charset="0"/>
            </a:rPr>
            <a:t>đồng</a:t>
          </a:r>
          <a:r>
            <a:rPr lang="en-US" sz="2400" i="1" kern="1200" dirty="0">
              <a:latin typeface="Times New Roman" pitchFamily="18" charset="0"/>
              <a:cs typeface="Times New Roman" pitchFamily="18" charset="0"/>
            </a:rPr>
            <a:t> </a:t>
          </a:r>
          <a:r>
            <a:rPr lang="en-US" sz="2400" i="1" kern="1200" dirty="0" err="1">
              <a:latin typeface="Times New Roman" pitchFamily="18" charset="0"/>
              <a:cs typeface="Times New Roman" pitchFamily="18" charset="0"/>
            </a:rPr>
            <a:t>quản</a:t>
          </a:r>
          <a:r>
            <a:rPr lang="en-US" sz="2400" i="1" kern="1200" dirty="0">
              <a:latin typeface="Times New Roman" pitchFamily="18" charset="0"/>
              <a:cs typeface="Times New Roman" pitchFamily="18" charset="0"/>
            </a:rPr>
            <a:t> </a:t>
          </a:r>
          <a:r>
            <a:rPr lang="en-US" sz="2400" i="1" kern="1200" dirty="0" err="1">
              <a:latin typeface="Times New Roman" pitchFamily="18" charset="0"/>
              <a:cs typeface="Times New Roman" pitchFamily="18" charset="0"/>
            </a:rPr>
            <a:t>trị</a:t>
          </a:r>
          <a:r>
            <a:rPr lang="en-US" sz="2400" i="1" kern="1200" dirty="0">
              <a:latin typeface="Times New Roman" pitchFamily="18" charset="0"/>
              <a:cs typeface="Times New Roman" pitchFamily="18" charset="0"/>
            </a:rPr>
            <a:t> logistics </a:t>
          </a:r>
          <a:r>
            <a:rPr lang="en-US" sz="2400" i="1" kern="1200" dirty="0" err="1">
              <a:latin typeface="Times New Roman" pitchFamily="18" charset="0"/>
              <a:cs typeface="Times New Roman" pitchFamily="18" charset="0"/>
            </a:rPr>
            <a:t>của</a:t>
          </a:r>
          <a:r>
            <a:rPr lang="en-US" sz="2400" i="1" kern="1200" dirty="0">
              <a:latin typeface="Times New Roman" pitchFamily="18" charset="0"/>
              <a:cs typeface="Times New Roman" pitchFamily="18" charset="0"/>
            </a:rPr>
            <a:t> </a:t>
          </a:r>
          <a:r>
            <a:rPr lang="en-US" sz="2400" i="1" kern="1200" dirty="0" err="1">
              <a:latin typeface="Times New Roman" pitchFamily="18" charset="0"/>
              <a:cs typeface="Times New Roman" pitchFamily="18" charset="0"/>
            </a:rPr>
            <a:t>Mỹ</a:t>
          </a:r>
          <a:r>
            <a:rPr lang="en-US" sz="2400" i="1" kern="1200" dirty="0">
              <a:latin typeface="Times New Roman" pitchFamily="18" charset="0"/>
              <a:cs typeface="Times New Roman" pitchFamily="18" charset="0"/>
            </a:rPr>
            <a:t> (CLM)</a:t>
          </a:r>
          <a:endParaRPr lang="en-US" sz="2400" kern="1200" dirty="0"/>
        </a:p>
      </dsp:txBody>
      <dsp:txXfrm>
        <a:off x="136495" y="3070409"/>
        <a:ext cx="3319924" cy="18588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8B9FA8-1E9E-47E9-8C60-904E464D0A79}">
      <dsp:nvSpPr>
        <dsp:cNvPr id="0" name=""/>
        <dsp:cNvSpPr/>
      </dsp:nvSpPr>
      <dsp:spPr>
        <a:xfrm>
          <a:off x="1743837" y="3078"/>
          <a:ext cx="4359921" cy="3322484"/>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b="1" i="0" kern="1200" dirty="0" err="1" smtClean="0">
              <a:latin typeface="Times New Roman" pitchFamily="18" charset="0"/>
              <a:cs typeface="Times New Roman" pitchFamily="18" charset="0"/>
            </a:rPr>
            <a:t>Quan</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điểm</a:t>
          </a:r>
          <a:r>
            <a:rPr lang="en-US" sz="2600" b="1" i="0" kern="1200" dirty="0" smtClean="0">
              <a:latin typeface="Times New Roman" pitchFamily="18" charset="0"/>
              <a:cs typeface="Times New Roman" pitchFamily="18" charset="0"/>
            </a:rPr>
            <a:t> “</a:t>
          </a:r>
          <a:r>
            <a:rPr lang="en-US" sz="2600" b="1" i="1" kern="1200" dirty="0" smtClean="0">
              <a:latin typeface="Times New Roman" pitchFamily="18" charset="0"/>
              <a:cs typeface="Times New Roman" pitchFamily="18" charset="0"/>
            </a:rPr>
            <a:t>5 </a:t>
          </a:r>
          <a:r>
            <a:rPr lang="en-US" sz="2600" b="1" i="1" kern="1200" dirty="0" err="1" smtClean="0">
              <a:latin typeface="Times New Roman" pitchFamily="18" charset="0"/>
              <a:cs typeface="Times New Roman" pitchFamily="18" charset="0"/>
            </a:rPr>
            <a:t>đúng</a:t>
          </a:r>
          <a:r>
            <a:rPr lang="en-US" sz="2600" b="1" i="1" kern="1200" dirty="0" smtClean="0">
              <a:latin typeface="Times New Roman" pitchFamily="18" charset="0"/>
              <a:cs typeface="Times New Roman" pitchFamily="18" charset="0"/>
            </a:rPr>
            <a:t> – 5R</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là</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quá</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trình</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cung</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cấp</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đúng</a:t>
          </a:r>
          <a:r>
            <a:rPr lang="en-US" sz="2600" b="1" i="0" kern="1200" dirty="0" smtClean="0">
              <a:latin typeface="Times New Roman" pitchFamily="18" charset="0"/>
              <a:cs typeface="Times New Roman" pitchFamily="18" charset="0"/>
            </a:rPr>
            <a:t> SP </a:t>
          </a:r>
          <a:r>
            <a:rPr lang="en-US" sz="2600" b="1" i="0" kern="1200" dirty="0" err="1" smtClean="0">
              <a:latin typeface="Times New Roman" pitchFamily="18" charset="0"/>
              <a:cs typeface="Times New Roman" pitchFamily="18" charset="0"/>
            </a:rPr>
            <a:t>đến</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đúng</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vị</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trí</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vào</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đúng</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thời</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điểm</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với</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điều</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kiện</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và</a:t>
          </a:r>
          <a:r>
            <a:rPr lang="en-US" sz="2600" b="1" i="0" kern="1200" dirty="0" smtClean="0">
              <a:latin typeface="Times New Roman" pitchFamily="18" charset="0"/>
              <a:cs typeface="Times New Roman" pitchFamily="18" charset="0"/>
            </a:rPr>
            <a:t> chi </a:t>
          </a:r>
          <a:r>
            <a:rPr lang="en-US" sz="2600" b="1" i="0" kern="1200" dirty="0" err="1" smtClean="0">
              <a:latin typeface="Times New Roman" pitchFamily="18" charset="0"/>
              <a:cs typeface="Times New Roman" pitchFamily="18" charset="0"/>
            </a:rPr>
            <a:t>phí</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phù</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hợp</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cho</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khách</a:t>
          </a:r>
          <a:r>
            <a:rPr lang="en-US" sz="2600" b="1" i="0" kern="1200" dirty="0" smtClean="0">
              <a:latin typeface="Times New Roman" pitchFamily="18" charset="0"/>
              <a:cs typeface="Times New Roman" pitchFamily="18" charset="0"/>
            </a:rPr>
            <a:t> </a:t>
          </a:r>
          <a:r>
            <a:rPr lang="en-US" sz="2600" b="1" i="0" kern="1200" dirty="0" err="1" smtClean="0">
              <a:latin typeface="Times New Roman" pitchFamily="18" charset="0"/>
              <a:cs typeface="Times New Roman" pitchFamily="18" charset="0"/>
            </a:rPr>
            <a:t>hàng</a:t>
          </a:r>
          <a:r>
            <a:rPr lang="en-US" sz="2600" b="1" i="0" kern="1200" dirty="0" smtClean="0">
              <a:latin typeface="Times New Roman" pitchFamily="18" charset="0"/>
              <a:cs typeface="Times New Roman" pitchFamily="18" charset="0"/>
            </a:rPr>
            <a:t> (right product, right time, right place, right </a:t>
          </a:r>
          <a:r>
            <a:rPr lang="en-US" sz="2600" b="1" i="0" kern="1200" dirty="0" err="1" smtClean="0">
              <a:latin typeface="Times New Roman" pitchFamily="18" charset="0"/>
              <a:cs typeface="Times New Roman" pitchFamily="18" charset="0"/>
            </a:rPr>
            <a:t>quatity</a:t>
          </a:r>
          <a:r>
            <a:rPr lang="en-US" sz="2600" b="1" i="0" kern="1200" dirty="0" smtClean="0">
              <a:latin typeface="Times New Roman" pitchFamily="18" charset="0"/>
              <a:cs typeface="Times New Roman" pitchFamily="18" charset="0"/>
            </a:rPr>
            <a:t>, right cost)</a:t>
          </a:r>
          <a:endParaRPr lang="en-US" sz="2600" b="1" i="0" kern="1200" dirty="0"/>
        </a:p>
      </dsp:txBody>
      <dsp:txXfrm>
        <a:off x="1743837" y="3078"/>
        <a:ext cx="4359921" cy="3322484"/>
      </dsp:txXfrm>
    </dsp:sp>
    <dsp:sp modelId="{890FBB9D-3E08-473B-A667-74FA36002F48}">
      <dsp:nvSpPr>
        <dsp:cNvPr id="0" name=""/>
        <dsp:cNvSpPr/>
      </dsp:nvSpPr>
      <dsp:spPr>
        <a:xfrm>
          <a:off x="6477324" y="3078"/>
          <a:ext cx="4403628" cy="3322484"/>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smtClean="0">
              <a:latin typeface="Times New Roman" pitchFamily="18" charset="0"/>
              <a:cs typeface="Times New Roman" pitchFamily="18" charset="0"/>
            </a:rPr>
            <a:t>Là nghệ thuật tổ chức, thu thập, điều hành một tập hợp các hoạt động </a:t>
          </a:r>
          <a:r>
            <a:rPr lang="en-US" sz="2600" b="1" i="1" kern="1200" smtClean="0">
              <a:latin typeface="Times New Roman" pitchFamily="18" charset="0"/>
              <a:cs typeface="Times New Roman" pitchFamily="18" charset="0"/>
            </a:rPr>
            <a:t>dịch vụ, sản xuất, và thông tin</a:t>
          </a:r>
          <a:r>
            <a:rPr lang="en-US" sz="2600" kern="1200" smtClean="0">
              <a:latin typeface="Times New Roman" pitchFamily="18" charset="0"/>
              <a:cs typeface="Times New Roman" pitchFamily="18" charset="0"/>
            </a:rPr>
            <a:t> xảy ra đồng thời, liên quan đến quá trình lưu chuyển NVL từ khâu mua sắm, qua lưu kho, sản xuất và phân phối tới tay người tiêu dùng</a:t>
          </a:r>
          <a:endParaRPr lang="en-US" sz="2600" kern="1200" dirty="0"/>
        </a:p>
      </dsp:txBody>
      <dsp:txXfrm>
        <a:off x="6477324" y="3078"/>
        <a:ext cx="4403628" cy="3322484"/>
      </dsp:txXfrm>
    </dsp:sp>
    <dsp:sp modelId="{9EC9EF99-D83E-4658-8BDF-FC982008D5EF}">
      <dsp:nvSpPr>
        <dsp:cNvPr id="0" name=""/>
        <dsp:cNvSpPr/>
      </dsp:nvSpPr>
      <dsp:spPr>
        <a:xfrm>
          <a:off x="2913994" y="3699128"/>
          <a:ext cx="6796801" cy="2241393"/>
        </a:xfrm>
        <a:prstGeom prst="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i="1" kern="1200" smtClean="0">
              <a:latin typeface="Times New Roman" pitchFamily="18" charset="0"/>
              <a:cs typeface="Times New Roman" pitchFamily="18" charset="0"/>
            </a:rPr>
            <a:t>Dưới góc độ quản lý chuỗi cung ứng</a:t>
          </a:r>
          <a:r>
            <a:rPr lang="en-US" sz="2400" kern="1200" smtClean="0">
              <a:latin typeface="Times New Roman" pitchFamily="18" charset="0"/>
              <a:cs typeface="Times New Roman" pitchFamily="18" charset="0"/>
            </a:rPr>
            <a:t>: “là quá trình </a:t>
          </a:r>
          <a:r>
            <a:rPr lang="en-US" sz="2400" b="1" i="1" kern="1200" smtClean="0">
              <a:latin typeface="Times New Roman" pitchFamily="18" charset="0"/>
              <a:cs typeface="Times New Roman" pitchFamily="18" charset="0"/>
            </a:rPr>
            <a:t>tối ưu</a:t>
          </a:r>
          <a:r>
            <a:rPr lang="en-US" sz="2400" kern="1200" smtClean="0">
              <a:latin typeface="Times New Roman" pitchFamily="18" charset="0"/>
              <a:cs typeface="Times New Roman" pitchFamily="18" charset="0"/>
            </a:rPr>
            <a:t> về </a:t>
          </a:r>
          <a:r>
            <a:rPr lang="en-US" sz="2400" b="1" i="1" kern="1200" smtClean="0">
              <a:latin typeface="Times New Roman" pitchFamily="18" charset="0"/>
              <a:cs typeface="Times New Roman" pitchFamily="18" charset="0"/>
            </a:rPr>
            <a:t>vị trí, lưu trữ và chu chuyển</a:t>
          </a:r>
          <a:r>
            <a:rPr lang="en-US" sz="2400" kern="1200" smtClean="0">
              <a:latin typeface="Times New Roman" pitchFamily="18" charset="0"/>
              <a:cs typeface="Times New Roman" pitchFamily="18" charset="0"/>
            </a:rPr>
            <a:t> các yếu tố đầu vào từ điểm xuất phát đầu tiên là nhà cung cấp, qua nhà sản xuất, người bán buôn, bán lẻ, đến tay người tiêu dùng cuối cùng, thông qua hàng loạt các hoạt động kinh tế</a:t>
          </a:r>
          <a:endParaRPr lang="en-US" sz="2400" kern="1200" dirty="0"/>
        </a:p>
      </dsp:txBody>
      <dsp:txXfrm>
        <a:off x="2913994" y="3699128"/>
        <a:ext cx="6796801" cy="224139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7.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37EF871-9A75-4E00-B892-F6BF123C1A5F}" type="datetimeFigureOut">
              <a:rPr lang="en-US" smtClean="0"/>
              <a:t>5/20/2024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54A3AC7-80B6-44B8-929E-D7F7E9FB7140}" type="slidenum">
              <a:rPr lang="en-US" smtClean="0"/>
              <a:t>‹#›</a:t>
            </a:fld>
            <a:endParaRPr lang="en-US"/>
          </a:p>
        </p:txBody>
      </p:sp>
    </p:spTree>
    <p:extLst>
      <p:ext uri="{BB962C8B-B14F-4D97-AF65-F5344CB8AC3E}">
        <p14:creationId xmlns:p14="http://schemas.microsoft.com/office/powerpoint/2010/main" val="338522588"/>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48:55.249"/>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trace contextRef="#ctx0" brushRef="#br0" timeOffset="11649.97">126 143</inkml:trace>
  <inkml:trace contextRef="#ctx0" brushRef="#br0" timeOffset="10617.79">-357 251</inkml:trace>
</inkml:ink>
</file>

<file path=ppt/ink/ink10.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09.922"/>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11.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10.861"/>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12.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14.031"/>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13.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15.236"/>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14.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16.129"/>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15.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17.008"/>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16.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18.959"/>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17.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21.534"/>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18.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23.232"/>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19.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25.038"/>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2.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48:57.415"/>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20.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26.269"/>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21.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48:26.310"/>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447 196</inkml:trace>
  <inkml:trace contextRef="#ctx0" brushRef="#br0" timeOffset="-30334.9">250 572,'0'18,"36"-18,-36 18,18-18</inkml:trace>
  <inkml:trace contextRef="#ctx0" brushRef="#br0" timeOffset="-40612.55">0 0,'0'35,"0"-17,36-18,-36 36,18-36,0 0,-18 18</inkml:trace>
  <inkml:trace contextRef="#ctx0" brushRef="#br0" timeOffset="-32945">-179 107,'0'18,"0"18,0-18,18-18,-18 17,36-17,-36 36,18-36</inkml:trace>
</inkml:ink>
</file>

<file path=ppt/ink/ink22.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48:03.970"/>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18 108,'18'0,"0"0,-18 35,36-35,-36 18,18-18,-18 36,0-54,0 0,-36 18,36-35,0 17,-18-18,-18 36,18 0,18-18,0 0,0-18</inkml:trace>
  <inkml:trace contextRef="#ctx0" brushRef="#br0" timeOffset="4458.78">-53 215,'0'18,"0"18,0-18,0 17,0-17,0 18,0-54,0 0,0-18,0 19</inkml:trace>
  <inkml:trace contextRef="#ctx0" brushRef="#br0" timeOffset="5974.79">-465 287</inkml:trace>
  <inkml:trace contextRef="#ctx0" brushRef="#br0" timeOffset="8991.44">-501-393</inkml:trace>
  <inkml:trace contextRef="#ctx0" brushRef="#br0" timeOffset="15056.33">-232-232</inkml:trace>
  <inkml:trace contextRef="#ctx0" brushRef="#br0" timeOffset="37775.06">143-357</inkml:trace>
</inkml:ink>
</file>

<file path=ppt/ink/ink3.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49:09.210"/>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4.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49:10.858"/>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5.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49:12.291"/>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6.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49:14.409"/>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7.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49:18.515"/>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8.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07.368"/>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ink/ink9.xml><?xml version="1.0" encoding="utf-8"?>
<inkml:ink xmlns:inkml="http://www.w3.org/2003/InkML">
  <inkml:definitions>
    <inkml:context xml:id="ctx0">
      <inkml:inkSource xml:id="inkSrc0">
        <inkml:traceFormat>
          <inkml:channel name="X" type="integer" max="2736" units="cm"/>
          <inkml:channel name="Y" type="integer" max="1824" units="cm"/>
        </inkml:traceFormat>
        <inkml:channelProperties>
          <inkml:channelProperty channel="X" name="resolution" value="105.23077" units="1/cm"/>
          <inkml:channelProperty channel="Y" name="resolution" value="105.43353" units="1/cm"/>
        </inkml:channelProperties>
      </inkml:inkSource>
      <inkml:timestamp xml:id="ts0" timeString="2022-10-08T02:50:08.917"/>
    </inkml:context>
    <inkml:brush xml:id="br0">
      <inkml:brushProperty name="width" value="0.11667" units="cm"/>
      <inkml:brushProperty name="height" value="0.11667" units="cm"/>
      <inkml:brushProperty name="color" value="#3165BB"/>
      <inkml:brushProperty name="fitToCurve" value="1"/>
    </inkml:brush>
  </inkml:definitions>
  <inkml:trace contextRef="#ctx0" brushRef="#br0">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19A7C1-EC51-4CDD-A19F-C336B80D6D66}" type="datetimeFigureOut">
              <a:rPr lang="en-US" smtClean="0"/>
              <a:t>5/20/2024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E7854E-1A16-4E27-AC8E-8EAE041A0934}" type="slidenum">
              <a:rPr lang="en-US" smtClean="0"/>
              <a:t>‹#›</a:t>
            </a:fld>
            <a:endParaRPr lang="en-US"/>
          </a:p>
        </p:txBody>
      </p:sp>
    </p:spTree>
    <p:extLst>
      <p:ext uri="{BB962C8B-B14F-4D97-AF65-F5344CB8AC3E}">
        <p14:creationId xmlns:p14="http://schemas.microsoft.com/office/powerpoint/2010/main" val="2407726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0"/>
        <p:cNvGrpSpPr/>
        <p:nvPr/>
      </p:nvGrpSpPr>
      <p:grpSpPr>
        <a:xfrm>
          <a:off x="0" y="0"/>
          <a:ext cx="0" cy="0"/>
          <a:chOff x="0" y="0"/>
          <a:chExt cx="0" cy="0"/>
        </a:xfrm>
      </p:grpSpPr>
      <p:sp>
        <p:nvSpPr>
          <p:cNvPr id="1281" name="Google Shape;1281;g1650d0315a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2" name="Google Shape;1282;g1650d0315a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1F6F016-02C6-4DDF-A6CE-D294159C7F61}"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3833017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F6F016-02C6-4DDF-A6CE-D294159C7F61}"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1966595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F6F016-02C6-4DDF-A6CE-D294159C7F61}"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AE831F-5559-42EC-94F1-AFAF28C56801}"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771986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F6F016-02C6-4DDF-A6CE-D294159C7F61}"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15048615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F6F016-02C6-4DDF-A6CE-D294159C7F61}"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AE831F-5559-42EC-94F1-AFAF28C56801}"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020835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F6F016-02C6-4DDF-A6CE-D294159C7F61}"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927999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1F6F016-02C6-4DDF-A6CE-D294159C7F61}"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26585447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1F6F016-02C6-4DDF-A6CE-D294159C7F61}"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2656835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1761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19E648-C305-418A-90F5-97A41115E577}" type="datetime1">
              <a:rPr lang="en-US" smtClean="0"/>
              <a:pPr/>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B41334-6052-4D84-85C6-7CB4D7BED8E4}" type="slidenum">
              <a:rPr lang="en-US" smtClean="0"/>
              <a:pPr/>
              <a:t>‹#›</a:t>
            </a:fld>
            <a:endParaRPr lang="en-US"/>
          </a:p>
        </p:txBody>
      </p:sp>
    </p:spTree>
    <p:extLst>
      <p:ext uri="{BB962C8B-B14F-4D97-AF65-F5344CB8AC3E}">
        <p14:creationId xmlns:p14="http://schemas.microsoft.com/office/powerpoint/2010/main" val="3498137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F6F016-02C6-4DDF-A6CE-D294159C7F61}" type="datetimeFigureOut">
              <a:rPr lang="en-US" smtClean="0"/>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2110528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1F6F016-02C6-4DDF-A6CE-D294159C7F61}" type="datetimeFigureOut">
              <a:rPr lang="en-US" smtClean="0"/>
              <a:t>5/20/2024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3078154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1F6F016-02C6-4DDF-A6CE-D294159C7F61}" type="datetimeFigureOut">
              <a:rPr lang="en-US" smtClean="0"/>
              <a:t>5/20/2024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4183467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5/20/2024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05695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5/20/2024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7939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1F6F016-02C6-4DDF-A6CE-D294159C7F61}" type="datetimeFigureOut">
              <a:rPr lang="en-US" smtClean="0"/>
              <a:t>5/20/2024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2792361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F6F016-02C6-4DDF-A6CE-D294159C7F61}" type="datetimeFigureOut">
              <a:rPr lang="en-US" smtClean="0"/>
              <a:t>5/20/2024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4AE831F-5559-42EC-94F1-AFAF28C56801}" type="slidenum">
              <a:rPr lang="en-US" smtClean="0"/>
              <a:t>‹#›</a:t>
            </a:fld>
            <a:endParaRPr lang="en-US"/>
          </a:p>
        </p:txBody>
      </p:sp>
    </p:spTree>
    <p:extLst>
      <p:ext uri="{BB962C8B-B14F-4D97-AF65-F5344CB8AC3E}">
        <p14:creationId xmlns:p14="http://schemas.microsoft.com/office/powerpoint/2010/main" val="3406846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1F6F016-02C6-4DDF-A6CE-D294159C7F61}" type="datetimeFigureOut">
              <a:rPr lang="en-US" smtClean="0"/>
              <a:t>5/20/2024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4AE831F-5559-42EC-94F1-AFAF28C56801}" type="slidenum">
              <a:rPr lang="en-US" smtClean="0"/>
              <a:t>‹#›</a:t>
            </a:fld>
            <a:endParaRPr lang="en-US"/>
          </a:p>
        </p:txBody>
      </p:sp>
    </p:spTree>
    <p:extLst>
      <p:ext uri="{BB962C8B-B14F-4D97-AF65-F5344CB8AC3E}">
        <p14:creationId xmlns:p14="http://schemas.microsoft.com/office/powerpoint/2010/main" val="3361327812"/>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678"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10.emf"/><Relationship Id="rId13" Type="http://schemas.openxmlformats.org/officeDocument/2006/relationships/image" Target="../media/image12.emf"/><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customXml" Target="../ink/ink6.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90.emf"/><Relationship Id="rId11" Type="http://schemas.openxmlformats.org/officeDocument/2006/relationships/image" Target="../media/image11.emf"/><Relationship Id="rId5" Type="http://schemas.openxmlformats.org/officeDocument/2006/relationships/customXml" Target="../ink/ink2.xml"/><Relationship Id="rId10" Type="http://schemas.openxmlformats.org/officeDocument/2006/relationships/customXml" Target="../ink/ink5.xml"/><Relationship Id="rId4" Type="http://schemas.openxmlformats.org/officeDocument/2006/relationships/image" Target="../media/image8.emf"/><Relationship Id="rId9" Type="http://schemas.openxmlformats.org/officeDocument/2006/relationships/customXml" Target="../ink/ink4.xml"/><Relationship Id="rId14" Type="http://schemas.openxmlformats.org/officeDocument/2006/relationships/customXml" Target="../ink/ink7.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7.emf"/><Relationship Id="rId13" Type="http://schemas.openxmlformats.org/officeDocument/2006/relationships/customXml" Target="../ink/ink13.xml"/><Relationship Id="rId18" Type="http://schemas.openxmlformats.org/officeDocument/2006/relationships/customXml" Target="../ink/ink16.xml"/><Relationship Id="rId3" Type="http://schemas.openxmlformats.org/officeDocument/2006/relationships/customXml" Target="../ink/ink8.xml"/><Relationship Id="rId21" Type="http://schemas.openxmlformats.org/officeDocument/2006/relationships/image" Target="../media/image22.emf"/><Relationship Id="rId7" Type="http://schemas.openxmlformats.org/officeDocument/2006/relationships/customXml" Target="../ink/ink10.xml"/><Relationship Id="rId12" Type="http://schemas.openxmlformats.org/officeDocument/2006/relationships/image" Target="../media/image18.emf"/><Relationship Id="rId17" Type="http://schemas.openxmlformats.org/officeDocument/2006/relationships/customXml" Target="../ink/ink15.xml"/><Relationship Id="rId25" Type="http://schemas.openxmlformats.org/officeDocument/2006/relationships/image" Target="../media/image23.emf"/><Relationship Id="rId2" Type="http://schemas.openxmlformats.org/officeDocument/2006/relationships/image" Target="../media/image4.jpeg"/><Relationship Id="rId16" Type="http://schemas.openxmlformats.org/officeDocument/2006/relationships/image" Target="../media/image20.emf"/><Relationship Id="rId20" Type="http://schemas.openxmlformats.org/officeDocument/2006/relationships/customXml" Target="../ink/ink17.xml"/><Relationship Id="rId1" Type="http://schemas.openxmlformats.org/officeDocument/2006/relationships/slideLayout" Target="../slideLayouts/slideLayout6.xml"/><Relationship Id="rId6" Type="http://schemas.openxmlformats.org/officeDocument/2006/relationships/image" Target="../media/image16.emf"/><Relationship Id="rId11" Type="http://schemas.openxmlformats.org/officeDocument/2006/relationships/customXml" Target="../ink/ink12.xml"/><Relationship Id="rId24" Type="http://schemas.openxmlformats.org/officeDocument/2006/relationships/customXml" Target="../ink/ink20.xml"/><Relationship Id="rId5" Type="http://schemas.openxmlformats.org/officeDocument/2006/relationships/customXml" Target="../ink/ink9.xml"/><Relationship Id="rId15" Type="http://schemas.openxmlformats.org/officeDocument/2006/relationships/customXml" Target="../ink/ink14.xml"/><Relationship Id="rId23" Type="http://schemas.openxmlformats.org/officeDocument/2006/relationships/customXml" Target="../ink/ink19.xml"/><Relationship Id="rId10" Type="http://schemas.openxmlformats.org/officeDocument/2006/relationships/image" Target="../media/image11.emf"/><Relationship Id="rId19" Type="http://schemas.openxmlformats.org/officeDocument/2006/relationships/image" Target="../media/image21.emf"/><Relationship Id="rId4" Type="http://schemas.openxmlformats.org/officeDocument/2006/relationships/image" Target="../media/image15.emf"/><Relationship Id="rId9" Type="http://schemas.openxmlformats.org/officeDocument/2006/relationships/customXml" Target="../ink/ink11.xml"/><Relationship Id="rId14" Type="http://schemas.openxmlformats.org/officeDocument/2006/relationships/image" Target="../media/image19.emf"/><Relationship Id="rId22" Type="http://schemas.openxmlformats.org/officeDocument/2006/relationships/customXml" Target="../ink/ink18.xml"/></Relationships>
</file>

<file path=ppt/slides/_rels/slide24.xml.rels><?xml version="1.0" encoding="UTF-8" standalone="yes"?>
<Relationships xmlns="http://schemas.openxmlformats.org/package/2006/relationships"><Relationship Id="rId3" Type="http://schemas.openxmlformats.org/officeDocument/2006/relationships/customXml" Target="../ink/ink2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customXml" Target="../ink/ink22.xml"/><Relationship Id="rId4" Type="http://schemas.openxmlformats.org/officeDocument/2006/relationships/image" Target="../media/image25.emf"/></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7390" y="1532603"/>
            <a:ext cx="11160316" cy="2467947"/>
          </a:xfrm>
        </p:spPr>
        <p:txBody>
          <a:bodyPr>
            <a:noAutofit/>
          </a:bodyPr>
          <a:lstStyle/>
          <a:p>
            <a:pPr marL="0" indent="0" algn="ctr">
              <a:buNone/>
            </a:pPr>
            <a:r>
              <a:rPr lang="en-US" sz="4800" b="1" dirty="0"/>
              <a:t>LOGISTICS VIỆT NAM </a:t>
            </a:r>
          </a:p>
          <a:p>
            <a:pPr marL="0" indent="0" algn="ctr">
              <a:buNone/>
            </a:pPr>
            <a:r>
              <a:rPr lang="en-US" sz="4800" b="1" dirty="0"/>
              <a:t>TRONG HỘI NHẬP KINH TẾ QUỐC TẾ VÀ GỢI Ý CHO </a:t>
            </a:r>
            <a:r>
              <a:rPr lang="en-US" sz="4800" b="1" dirty="0" smtClean="0"/>
              <a:t>GIA LAI</a:t>
            </a:r>
            <a:endParaRPr lang="en-US" sz="4800" b="1" dirty="0"/>
          </a:p>
        </p:txBody>
      </p:sp>
      <p:sp>
        <p:nvSpPr>
          <p:cNvPr id="6" name="TextBox 5"/>
          <p:cNvSpPr txBox="1"/>
          <p:nvPr/>
        </p:nvSpPr>
        <p:spPr>
          <a:xfrm>
            <a:off x="1151426" y="4916412"/>
            <a:ext cx="9471030" cy="923330"/>
          </a:xfrm>
          <a:prstGeom prst="rect">
            <a:avLst/>
          </a:prstGeom>
          <a:noFill/>
        </p:spPr>
        <p:txBody>
          <a:bodyPr wrap="square" rtlCol="0">
            <a:spAutoFit/>
          </a:bodyPr>
          <a:lstStyle/>
          <a:p>
            <a:pPr algn="ctr"/>
            <a:r>
              <a:rPr lang="en-US" dirty="0"/>
              <a:t>PGS. TS </a:t>
            </a:r>
            <a:r>
              <a:rPr lang="en-US" dirty="0" err="1"/>
              <a:t>Trịnh</a:t>
            </a:r>
            <a:r>
              <a:rPr lang="en-US" dirty="0"/>
              <a:t> </a:t>
            </a:r>
            <a:r>
              <a:rPr lang="en-US" dirty="0" err="1"/>
              <a:t>Thị</a:t>
            </a:r>
            <a:r>
              <a:rPr lang="en-US" dirty="0"/>
              <a:t> Thu </a:t>
            </a:r>
            <a:r>
              <a:rPr lang="en-US" dirty="0" err="1"/>
              <a:t>Hương</a:t>
            </a:r>
            <a:endParaRPr lang="en-US" dirty="0"/>
          </a:p>
          <a:p>
            <a:pPr algn="ctr"/>
            <a:r>
              <a:rPr lang="en-SG" dirty="0" err="1"/>
              <a:t>Phó</a:t>
            </a:r>
            <a:r>
              <a:rPr lang="en-SG" dirty="0"/>
              <a:t> </a:t>
            </a:r>
            <a:r>
              <a:rPr lang="en-SG" dirty="0" err="1"/>
              <a:t>Chủ</a:t>
            </a:r>
            <a:r>
              <a:rPr lang="en-SG" dirty="0"/>
              <a:t> </a:t>
            </a:r>
            <a:r>
              <a:rPr lang="en-SG" dirty="0" err="1"/>
              <a:t>tịch</a:t>
            </a:r>
            <a:r>
              <a:rPr lang="en-SG" dirty="0"/>
              <a:t>, </a:t>
            </a:r>
            <a:r>
              <a:rPr lang="en-SG" dirty="0" err="1"/>
              <a:t>Hiệp</a:t>
            </a:r>
            <a:r>
              <a:rPr lang="en-SG" dirty="0"/>
              <a:t> </a:t>
            </a:r>
            <a:r>
              <a:rPr lang="en-SG" dirty="0" err="1"/>
              <a:t>hội</a:t>
            </a:r>
            <a:r>
              <a:rPr lang="en-SG" dirty="0"/>
              <a:t> </a:t>
            </a:r>
            <a:r>
              <a:rPr lang="en-SG" dirty="0" err="1"/>
              <a:t>phát</a:t>
            </a:r>
            <a:r>
              <a:rPr lang="en-SG" dirty="0"/>
              <a:t> </a:t>
            </a:r>
            <a:r>
              <a:rPr lang="en-SG" dirty="0" err="1"/>
              <a:t>triển</a:t>
            </a:r>
            <a:r>
              <a:rPr lang="en-SG" dirty="0"/>
              <a:t> </a:t>
            </a:r>
            <a:r>
              <a:rPr lang="en-SG" dirty="0" err="1"/>
              <a:t>nhân</a:t>
            </a:r>
            <a:r>
              <a:rPr lang="en-SG" dirty="0"/>
              <a:t> </a:t>
            </a:r>
            <a:r>
              <a:rPr lang="en-SG" dirty="0" err="1"/>
              <a:t>lực</a:t>
            </a:r>
            <a:r>
              <a:rPr lang="en-SG" dirty="0"/>
              <a:t> Logistics </a:t>
            </a:r>
            <a:r>
              <a:rPr lang="en-SG" dirty="0" err="1"/>
              <a:t>Việt</a:t>
            </a:r>
            <a:r>
              <a:rPr lang="en-SG" dirty="0"/>
              <a:t> Nam - </a:t>
            </a:r>
            <a:r>
              <a:rPr lang="en-SG" dirty="0" smtClean="0"/>
              <a:t>VALOMA</a:t>
            </a:r>
            <a:endParaRPr lang="en-US" dirty="0" smtClean="0"/>
          </a:p>
          <a:p>
            <a:pPr algn="ctr"/>
            <a:r>
              <a:rPr lang="en-US" dirty="0" err="1" smtClean="0"/>
              <a:t>Phó</a:t>
            </a:r>
            <a:r>
              <a:rPr lang="en-US" dirty="0" smtClean="0"/>
              <a:t> </a:t>
            </a:r>
            <a:r>
              <a:rPr lang="en-US" dirty="0" err="1"/>
              <a:t>Viện</a:t>
            </a:r>
            <a:r>
              <a:rPr lang="en-US" dirty="0"/>
              <a:t> </a:t>
            </a:r>
            <a:r>
              <a:rPr lang="en-US" dirty="0" err="1"/>
              <a:t>trưởng</a:t>
            </a:r>
            <a:r>
              <a:rPr lang="en-US" dirty="0"/>
              <a:t>, </a:t>
            </a:r>
            <a:r>
              <a:rPr lang="en-US" dirty="0" err="1"/>
              <a:t>Viện</a:t>
            </a:r>
            <a:r>
              <a:rPr lang="en-US" dirty="0"/>
              <a:t> </a:t>
            </a:r>
            <a:r>
              <a:rPr lang="en-US" dirty="0" err="1"/>
              <a:t>Kinh</a:t>
            </a:r>
            <a:r>
              <a:rPr lang="en-US" dirty="0"/>
              <a:t> </a:t>
            </a:r>
            <a:r>
              <a:rPr lang="en-US" dirty="0" err="1"/>
              <a:t>tế</a:t>
            </a:r>
            <a:r>
              <a:rPr lang="en-US" dirty="0"/>
              <a:t> </a:t>
            </a:r>
            <a:r>
              <a:rPr lang="en-US" dirty="0" err="1"/>
              <a:t>và</a:t>
            </a:r>
            <a:r>
              <a:rPr lang="en-US" dirty="0"/>
              <a:t> </a:t>
            </a:r>
            <a:r>
              <a:rPr lang="en-US" dirty="0" err="1"/>
              <a:t>Kinh</a:t>
            </a:r>
            <a:r>
              <a:rPr lang="en-US" dirty="0"/>
              <a:t> </a:t>
            </a:r>
            <a:r>
              <a:rPr lang="en-US" dirty="0" err="1"/>
              <a:t>doanh</a:t>
            </a:r>
            <a:r>
              <a:rPr lang="en-US" dirty="0"/>
              <a:t> </a:t>
            </a:r>
            <a:r>
              <a:rPr lang="en-US" dirty="0" err="1"/>
              <a:t>quốc</a:t>
            </a:r>
            <a:r>
              <a:rPr lang="en-US" dirty="0"/>
              <a:t> </a:t>
            </a:r>
            <a:r>
              <a:rPr lang="en-US" dirty="0" err="1" smtClean="0"/>
              <a:t>tế</a:t>
            </a:r>
            <a:r>
              <a:rPr lang="en-US" dirty="0" smtClean="0"/>
              <a:t>, </a:t>
            </a:r>
            <a:r>
              <a:rPr lang="en-US" dirty="0" err="1" smtClean="0"/>
              <a:t>trường</a:t>
            </a:r>
            <a:r>
              <a:rPr lang="en-US" dirty="0" smtClean="0"/>
              <a:t> </a:t>
            </a:r>
            <a:r>
              <a:rPr lang="en-US" dirty="0" err="1"/>
              <a:t>Đại</a:t>
            </a:r>
            <a:r>
              <a:rPr lang="en-US" dirty="0"/>
              <a:t> </a:t>
            </a:r>
            <a:r>
              <a:rPr lang="en-US" dirty="0" err="1"/>
              <a:t>học</a:t>
            </a:r>
            <a:r>
              <a:rPr lang="en-US" dirty="0"/>
              <a:t> </a:t>
            </a:r>
            <a:r>
              <a:rPr lang="en-US" dirty="0" err="1"/>
              <a:t>Ngoại</a:t>
            </a:r>
            <a:r>
              <a:rPr lang="en-US" dirty="0"/>
              <a:t> </a:t>
            </a:r>
            <a:r>
              <a:rPr lang="en-US" dirty="0" err="1" smtClean="0"/>
              <a:t>thương</a:t>
            </a:r>
            <a:endParaRPr lang="en-US" dirty="0" smtClean="0"/>
          </a:p>
        </p:txBody>
      </p:sp>
      <p:sp>
        <p:nvSpPr>
          <p:cNvPr id="7" name="TextBox 6"/>
          <p:cNvSpPr txBox="1"/>
          <p:nvPr/>
        </p:nvSpPr>
        <p:spPr>
          <a:xfrm>
            <a:off x="4081288" y="6412675"/>
            <a:ext cx="3645724" cy="338554"/>
          </a:xfrm>
          <a:prstGeom prst="rect">
            <a:avLst/>
          </a:prstGeom>
          <a:noFill/>
        </p:spPr>
        <p:txBody>
          <a:bodyPr wrap="square" rtlCol="0">
            <a:spAutoFit/>
          </a:bodyPr>
          <a:lstStyle/>
          <a:p>
            <a:pPr algn="ctr"/>
            <a:r>
              <a:rPr lang="en-US" sz="1600" dirty="0" err="1" smtClean="0"/>
              <a:t>Pleiku</a:t>
            </a:r>
            <a:r>
              <a:rPr lang="en-US" sz="1600" dirty="0" smtClean="0"/>
              <a:t>, </a:t>
            </a:r>
            <a:r>
              <a:rPr lang="en-US" sz="1600" dirty="0" err="1" smtClean="0"/>
              <a:t>ngày</a:t>
            </a:r>
            <a:r>
              <a:rPr lang="en-US" sz="1600" dirty="0" smtClean="0"/>
              <a:t> 23 </a:t>
            </a:r>
            <a:r>
              <a:rPr lang="en-US" sz="1600" dirty="0" err="1" smtClean="0"/>
              <a:t>tháng</a:t>
            </a:r>
            <a:r>
              <a:rPr lang="en-US" sz="1600" dirty="0" smtClean="0"/>
              <a:t> 5 </a:t>
            </a:r>
            <a:r>
              <a:rPr lang="en-US" sz="1600" dirty="0" err="1" smtClean="0"/>
              <a:t>năm</a:t>
            </a:r>
            <a:r>
              <a:rPr lang="en-US" sz="1600" dirty="0" smtClean="0"/>
              <a:t> 2024</a:t>
            </a:r>
            <a:endParaRPr lang="en-US" sz="1600" dirty="0"/>
          </a:p>
        </p:txBody>
      </p:sp>
      <p:sp>
        <p:nvSpPr>
          <p:cNvPr id="2" name="TextBox 1"/>
          <p:cNvSpPr txBox="1"/>
          <p:nvPr/>
        </p:nvSpPr>
        <p:spPr>
          <a:xfrm>
            <a:off x="1761467" y="123416"/>
            <a:ext cx="8622288" cy="923330"/>
          </a:xfrm>
          <a:prstGeom prst="rect">
            <a:avLst/>
          </a:prstGeom>
          <a:noFill/>
        </p:spPr>
        <p:txBody>
          <a:bodyPr wrap="square" rtlCol="0">
            <a:spAutoFit/>
          </a:bodyPr>
          <a:lstStyle/>
          <a:p>
            <a:pPr algn="ctr"/>
            <a:r>
              <a:rPr lang="en-SG" b="1" dirty="0" smtClean="0"/>
              <a:t>HỘI NGHỊ</a:t>
            </a:r>
          </a:p>
          <a:p>
            <a:pPr algn="ctr"/>
            <a:r>
              <a:rPr lang="en-SG" b="1" dirty="0" smtClean="0"/>
              <a:t>NÂNG CAO NHẬN THỨC VỀ DỊCH VỤ LOGISTICS VÀ PHÁT TRIỂN </a:t>
            </a:r>
          </a:p>
          <a:p>
            <a:pPr algn="ctr"/>
            <a:r>
              <a:rPr lang="en-SG" b="1" dirty="0" smtClean="0"/>
              <a:t>HÀNH LANG KINH TẾ, LIÊN KẾT VÙNG</a:t>
            </a:r>
            <a:endParaRPr lang="en-US" b="1" dirty="0"/>
          </a:p>
        </p:txBody>
      </p:sp>
    </p:spTree>
    <p:extLst>
      <p:ext uri="{BB962C8B-B14F-4D97-AF65-F5344CB8AC3E}">
        <p14:creationId xmlns:p14="http://schemas.microsoft.com/office/powerpoint/2010/main" val="1583571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3"/>
          <p:cNvSpPr>
            <a:spLocks noGrp="1" noChangeArrowheads="1"/>
          </p:cNvSpPr>
          <p:nvPr>
            <p:ph idx="1"/>
          </p:nvPr>
        </p:nvSpPr>
        <p:spPr>
          <a:xfrm>
            <a:off x="508000" y="1371600"/>
            <a:ext cx="11582400" cy="1524000"/>
          </a:xfrm>
        </p:spPr>
        <p:txBody>
          <a:bodyPr>
            <a:normAutofit/>
          </a:bodyPr>
          <a:lstStyle/>
          <a:p>
            <a:pPr>
              <a:buFont typeface="Arial" charset="0"/>
              <a:buNone/>
            </a:pPr>
            <a:r>
              <a:rPr lang="en-US" sz="3600" b="1" i="1" dirty="0" err="1">
                <a:solidFill>
                  <a:srgbClr val="0000FF"/>
                </a:solidFill>
                <a:latin typeface="Times New Roman" pitchFamily="18" charset="0"/>
                <a:cs typeface="Times New Roman" pitchFamily="18" charset="0"/>
                <a:sym typeface="Wingdings" pitchFamily="2" charset="2"/>
              </a:rPr>
              <a:t>Tại</a:t>
            </a:r>
            <a:r>
              <a:rPr lang="en-US" sz="3600" b="1" i="1" dirty="0">
                <a:solidFill>
                  <a:srgbClr val="0000FF"/>
                </a:solidFill>
                <a:latin typeface="Times New Roman" pitchFamily="18" charset="0"/>
                <a:cs typeface="Times New Roman" pitchFamily="18" charset="0"/>
                <a:sym typeface="Wingdings" pitchFamily="2" charset="2"/>
              </a:rPr>
              <a:t> </a:t>
            </a:r>
            <a:r>
              <a:rPr lang="en-US" sz="3600" b="1" i="1" dirty="0" err="1">
                <a:solidFill>
                  <a:srgbClr val="0000FF"/>
                </a:solidFill>
                <a:latin typeface="Times New Roman" pitchFamily="18" charset="0"/>
                <a:cs typeface="Times New Roman" pitchFamily="18" charset="0"/>
                <a:sym typeface="Wingdings" pitchFamily="2" charset="2"/>
              </a:rPr>
              <a:t>sao</a:t>
            </a:r>
            <a:r>
              <a:rPr lang="en-US" sz="3600" b="1" i="1" dirty="0">
                <a:solidFill>
                  <a:srgbClr val="0000FF"/>
                </a:solidFill>
                <a:latin typeface="Times New Roman" pitchFamily="18" charset="0"/>
                <a:cs typeface="Times New Roman" pitchFamily="18" charset="0"/>
                <a:sym typeface="Wingdings" pitchFamily="2" charset="2"/>
              </a:rPr>
              <a:t> </a:t>
            </a:r>
            <a:r>
              <a:rPr lang="en-US" sz="3600" b="1" i="1" dirty="0" err="1">
                <a:solidFill>
                  <a:srgbClr val="0000FF"/>
                </a:solidFill>
                <a:latin typeface="Times New Roman" pitchFamily="18" charset="0"/>
                <a:cs typeface="Times New Roman" pitchFamily="18" charset="0"/>
                <a:sym typeface="Wingdings" pitchFamily="2" charset="2"/>
              </a:rPr>
              <a:t>ngày</a:t>
            </a:r>
            <a:r>
              <a:rPr lang="en-US" sz="3600" b="1" i="1" dirty="0">
                <a:solidFill>
                  <a:srgbClr val="0000FF"/>
                </a:solidFill>
                <a:latin typeface="Times New Roman" pitchFamily="18" charset="0"/>
                <a:cs typeface="Times New Roman" pitchFamily="18" charset="0"/>
                <a:sym typeface="Wingdings" pitchFamily="2" charset="2"/>
              </a:rPr>
              <a:t> nay logistics </a:t>
            </a:r>
            <a:r>
              <a:rPr lang="en-US" sz="3600" b="1" i="1" dirty="0" err="1">
                <a:solidFill>
                  <a:srgbClr val="0000FF"/>
                </a:solidFill>
                <a:latin typeface="Times New Roman" pitchFamily="18" charset="0"/>
                <a:cs typeface="Times New Roman" pitchFamily="18" charset="0"/>
                <a:sym typeface="Wingdings" pitchFamily="2" charset="2"/>
              </a:rPr>
              <a:t>rất</a:t>
            </a:r>
            <a:r>
              <a:rPr lang="en-US" sz="3600" b="1" i="1" dirty="0">
                <a:solidFill>
                  <a:srgbClr val="0000FF"/>
                </a:solidFill>
                <a:latin typeface="Times New Roman" pitchFamily="18" charset="0"/>
                <a:cs typeface="Times New Roman" pitchFamily="18" charset="0"/>
                <a:sym typeface="Wingdings" pitchFamily="2" charset="2"/>
              </a:rPr>
              <a:t> </a:t>
            </a:r>
            <a:r>
              <a:rPr lang="en-US" sz="3600" b="1" i="1" dirty="0" err="1">
                <a:solidFill>
                  <a:srgbClr val="0000FF"/>
                </a:solidFill>
                <a:latin typeface="Times New Roman" pitchFamily="18" charset="0"/>
                <a:cs typeface="Times New Roman" pitchFamily="18" charset="0"/>
                <a:sym typeface="Wingdings" pitchFamily="2" charset="2"/>
              </a:rPr>
              <a:t>được</a:t>
            </a:r>
            <a:r>
              <a:rPr lang="en-US" sz="3600" b="1" i="1" dirty="0">
                <a:solidFill>
                  <a:srgbClr val="0000FF"/>
                </a:solidFill>
                <a:latin typeface="Times New Roman" pitchFamily="18" charset="0"/>
                <a:cs typeface="Times New Roman" pitchFamily="18" charset="0"/>
                <a:sym typeface="Wingdings" pitchFamily="2" charset="2"/>
              </a:rPr>
              <a:t> </a:t>
            </a:r>
            <a:r>
              <a:rPr lang="en-US" sz="3600" b="1" i="1" dirty="0" err="1">
                <a:solidFill>
                  <a:srgbClr val="0000FF"/>
                </a:solidFill>
                <a:latin typeface="Times New Roman" pitchFamily="18" charset="0"/>
                <a:cs typeface="Times New Roman" pitchFamily="18" charset="0"/>
                <a:sym typeface="Wingdings" pitchFamily="2" charset="2"/>
              </a:rPr>
              <a:t>quan</a:t>
            </a:r>
            <a:r>
              <a:rPr lang="en-US" sz="3600" b="1" i="1" dirty="0">
                <a:solidFill>
                  <a:srgbClr val="0000FF"/>
                </a:solidFill>
                <a:latin typeface="Times New Roman" pitchFamily="18" charset="0"/>
                <a:cs typeface="Times New Roman" pitchFamily="18" charset="0"/>
                <a:sym typeface="Wingdings" pitchFamily="2" charset="2"/>
              </a:rPr>
              <a:t> </a:t>
            </a:r>
            <a:r>
              <a:rPr lang="en-US" sz="3600" b="1" i="1" dirty="0" err="1">
                <a:solidFill>
                  <a:srgbClr val="0000FF"/>
                </a:solidFill>
                <a:latin typeface="Times New Roman" pitchFamily="18" charset="0"/>
                <a:cs typeface="Times New Roman" pitchFamily="18" charset="0"/>
                <a:sym typeface="Wingdings" pitchFamily="2" charset="2"/>
              </a:rPr>
              <a:t>tâm</a:t>
            </a:r>
            <a:r>
              <a:rPr lang="en-US" sz="3600" b="1" i="1" dirty="0">
                <a:solidFill>
                  <a:srgbClr val="0000FF"/>
                </a:solidFill>
                <a:latin typeface="Times New Roman" pitchFamily="18" charset="0"/>
                <a:cs typeface="Times New Roman" pitchFamily="18" charset="0"/>
                <a:sym typeface="Wingdings" pitchFamily="2" charset="2"/>
              </a:rPr>
              <a:t>? </a:t>
            </a:r>
            <a:endParaRPr lang="vi-VN" sz="3600" b="1" i="1" dirty="0">
              <a:solidFill>
                <a:srgbClr val="FF0000"/>
              </a:solidFill>
              <a:latin typeface="Times New Roman" pitchFamily="18" charset="0"/>
              <a:cs typeface="Times New Roman" pitchFamily="18" charset="0"/>
              <a:sym typeface="Wingdings" pitchFamily="2" charset="2"/>
            </a:endParaRPr>
          </a:p>
        </p:txBody>
      </p:sp>
      <p:sp>
        <p:nvSpPr>
          <p:cNvPr id="2" name="TextBox 1"/>
          <p:cNvSpPr txBox="1"/>
          <p:nvPr/>
        </p:nvSpPr>
        <p:spPr>
          <a:xfrm>
            <a:off x="4475408" y="2717442"/>
            <a:ext cx="5022760" cy="646331"/>
          </a:xfrm>
          <a:prstGeom prst="rect">
            <a:avLst/>
          </a:prstGeom>
          <a:noFill/>
        </p:spPr>
        <p:txBody>
          <a:bodyPr wrap="square" rtlCol="0">
            <a:spAutoFit/>
          </a:bodyPr>
          <a:lstStyle/>
          <a:p>
            <a:r>
              <a:rPr lang="en-US" sz="3600" b="1" i="1" dirty="0" err="1">
                <a:solidFill>
                  <a:srgbClr val="FF0000"/>
                </a:solidFill>
                <a:latin typeface="Times New Roman" pitchFamily="18" charset="0"/>
                <a:cs typeface="Times New Roman" pitchFamily="18" charset="0"/>
                <a:sym typeface="Wingdings" pitchFamily="2" charset="2"/>
              </a:rPr>
              <a:t>bài</a:t>
            </a:r>
            <a:r>
              <a:rPr lang="en-US" sz="3600" b="1" i="1" dirty="0">
                <a:solidFill>
                  <a:srgbClr val="FF0000"/>
                </a:solidFill>
                <a:latin typeface="Times New Roman" pitchFamily="18" charset="0"/>
                <a:cs typeface="Times New Roman" pitchFamily="18" charset="0"/>
                <a:sym typeface="Wingdings" pitchFamily="2" charset="2"/>
              </a:rPr>
              <a:t> </a:t>
            </a:r>
            <a:r>
              <a:rPr lang="en-US" sz="3600" b="1" i="1" dirty="0" err="1">
                <a:solidFill>
                  <a:srgbClr val="FF0000"/>
                </a:solidFill>
                <a:latin typeface="Times New Roman" pitchFamily="18" charset="0"/>
                <a:cs typeface="Times New Roman" pitchFamily="18" charset="0"/>
                <a:sym typeface="Wingdings" pitchFamily="2" charset="2"/>
              </a:rPr>
              <a:t>toán</a:t>
            </a:r>
            <a:r>
              <a:rPr lang="en-US" sz="3600" b="1" i="1" dirty="0">
                <a:solidFill>
                  <a:srgbClr val="FF0000"/>
                </a:solidFill>
                <a:latin typeface="Times New Roman" pitchFamily="18" charset="0"/>
                <a:cs typeface="Times New Roman" pitchFamily="18" charset="0"/>
                <a:sym typeface="Wingdings" pitchFamily="2" charset="2"/>
              </a:rPr>
              <a:t> </a:t>
            </a:r>
            <a:r>
              <a:rPr lang="en-US" sz="3600" b="1" i="1" dirty="0" err="1">
                <a:solidFill>
                  <a:srgbClr val="FF0000"/>
                </a:solidFill>
                <a:latin typeface="Times New Roman" pitchFamily="18" charset="0"/>
                <a:cs typeface="Times New Roman" pitchFamily="18" charset="0"/>
                <a:sym typeface="Wingdings" pitchFamily="2" charset="2"/>
              </a:rPr>
              <a:t>lợi</a:t>
            </a:r>
            <a:r>
              <a:rPr lang="en-US" sz="3600" b="1" i="1" dirty="0">
                <a:solidFill>
                  <a:srgbClr val="FF0000"/>
                </a:solidFill>
                <a:latin typeface="Times New Roman" pitchFamily="18" charset="0"/>
                <a:cs typeface="Times New Roman" pitchFamily="18" charset="0"/>
                <a:sym typeface="Wingdings" pitchFamily="2" charset="2"/>
              </a:rPr>
              <a:t> </a:t>
            </a:r>
            <a:r>
              <a:rPr lang="en-US" sz="3600" b="1" i="1" dirty="0" err="1">
                <a:solidFill>
                  <a:srgbClr val="FF0000"/>
                </a:solidFill>
                <a:latin typeface="Times New Roman" pitchFamily="18" charset="0"/>
                <a:cs typeface="Times New Roman" pitchFamily="18" charset="0"/>
                <a:sym typeface="Wingdings" pitchFamily="2" charset="2"/>
              </a:rPr>
              <a:t>nhuận</a:t>
            </a:r>
            <a:endParaRPr lang="en-US" sz="3600" dirty="0"/>
          </a:p>
        </p:txBody>
      </p:sp>
    </p:spTree>
    <p:extLst>
      <p:ext uri="{BB962C8B-B14F-4D97-AF65-F5344CB8AC3E}">
        <p14:creationId xmlns:p14="http://schemas.microsoft.com/office/powerpoint/2010/main" val="28051387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Title 1"/>
          <p:cNvSpPr>
            <a:spLocks noGrp="1"/>
          </p:cNvSpPr>
          <p:nvPr>
            <p:ph type="title"/>
          </p:nvPr>
        </p:nvSpPr>
        <p:spPr>
          <a:xfrm>
            <a:off x="-1016000" y="304801"/>
            <a:ext cx="10972800" cy="411163"/>
          </a:xfrm>
        </p:spPr>
        <p:txBody>
          <a:bodyPr>
            <a:noAutofit/>
          </a:bodyPr>
          <a:lstStyle/>
          <a:p>
            <a:pPr algn="ctr"/>
            <a:r>
              <a:rPr lang="en-US" sz="3600" b="1" dirty="0"/>
              <a:t>3 </a:t>
            </a:r>
            <a:r>
              <a:rPr lang="en-US" sz="3600" b="1" dirty="0" err="1"/>
              <a:t>giai</a:t>
            </a:r>
            <a:r>
              <a:rPr lang="en-US" sz="3600" b="1" dirty="0"/>
              <a:t> </a:t>
            </a:r>
            <a:r>
              <a:rPr lang="en-US" sz="3600" b="1" dirty="0" err="1"/>
              <a:t>đoạn</a:t>
            </a:r>
            <a:r>
              <a:rPr lang="en-US" sz="3600" b="1" dirty="0"/>
              <a:t> </a:t>
            </a:r>
            <a:r>
              <a:rPr lang="en-US" sz="3600" b="1" dirty="0" err="1"/>
              <a:t>phát</a:t>
            </a:r>
            <a:r>
              <a:rPr lang="en-US" sz="3600" b="1" dirty="0"/>
              <a:t> </a:t>
            </a:r>
            <a:r>
              <a:rPr lang="en-US" sz="3600" b="1" dirty="0" err="1"/>
              <a:t>triển</a:t>
            </a:r>
            <a:endParaRPr lang="en-US" sz="36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5208191"/>
              </p:ext>
            </p:extLst>
          </p:nvPr>
        </p:nvGraphicFramePr>
        <p:xfrm>
          <a:off x="101600" y="206062"/>
          <a:ext cx="11988800" cy="66519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924330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Title 1"/>
          <p:cNvSpPr>
            <a:spLocks noGrp="1"/>
          </p:cNvSpPr>
          <p:nvPr>
            <p:ph type="title"/>
          </p:nvPr>
        </p:nvSpPr>
        <p:spPr>
          <a:xfrm>
            <a:off x="-508000" y="274638"/>
            <a:ext cx="10972800" cy="411162"/>
          </a:xfrm>
        </p:spPr>
        <p:txBody>
          <a:bodyPr>
            <a:noAutofit/>
          </a:bodyPr>
          <a:lstStyle/>
          <a:p>
            <a:pPr algn="ctr"/>
            <a:r>
              <a:rPr lang="en-US" sz="3600" b="1" dirty="0"/>
              <a:t>5 </a:t>
            </a:r>
            <a:r>
              <a:rPr lang="en-US" sz="3600" b="1" dirty="0" err="1"/>
              <a:t>giai</a:t>
            </a:r>
            <a:r>
              <a:rPr lang="en-US" sz="3600" b="1" dirty="0"/>
              <a:t> </a:t>
            </a:r>
            <a:r>
              <a:rPr lang="en-US" sz="3600" b="1" dirty="0" err="1"/>
              <a:t>đoạn</a:t>
            </a:r>
            <a:r>
              <a:rPr lang="en-US" sz="3600" b="1" dirty="0"/>
              <a:t> </a:t>
            </a:r>
            <a:r>
              <a:rPr lang="en-US" sz="3600" b="1" dirty="0" err="1"/>
              <a:t>phát</a:t>
            </a:r>
            <a:r>
              <a:rPr lang="en-US" sz="3600" b="1" dirty="0"/>
              <a:t> </a:t>
            </a:r>
            <a:r>
              <a:rPr lang="en-US" sz="3600" b="1" dirty="0" err="1"/>
              <a:t>triển</a:t>
            </a:r>
            <a:endParaRPr lang="en-US" sz="36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75200922"/>
              </p:ext>
            </p:extLst>
          </p:nvPr>
        </p:nvGraphicFramePr>
        <p:xfrm>
          <a:off x="101600" y="33293"/>
          <a:ext cx="11988800" cy="67603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770000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08000" y="339131"/>
            <a:ext cx="11176000" cy="533400"/>
          </a:xfrm>
        </p:spPr>
        <p:txBody>
          <a:bodyPr rtlCol="0">
            <a:normAutofit fontScale="90000"/>
          </a:bodyPr>
          <a:lstStyle/>
          <a:p>
            <a:pPr marL="762000" indent="-762000" eaLnBrk="1" fontAlgn="auto" hangingPunct="1">
              <a:spcAft>
                <a:spcPts val="0"/>
              </a:spcAft>
              <a:defRPr/>
            </a:pPr>
            <a:r>
              <a:rPr lang="en-US" sz="3200" b="1" dirty="0" err="1"/>
              <a:t>Phân</a:t>
            </a:r>
            <a:r>
              <a:rPr lang="en-US" sz="3200" b="1" dirty="0"/>
              <a:t> </a:t>
            </a:r>
            <a:r>
              <a:rPr lang="en-US" sz="3200" b="1" dirty="0" err="1"/>
              <a:t>loại</a:t>
            </a:r>
            <a:r>
              <a:rPr lang="en-US" sz="3200" b="1" dirty="0"/>
              <a:t> logistics</a:t>
            </a:r>
            <a:endParaRPr lang="vi-VN" sz="3200" b="1" dirty="0"/>
          </a:p>
        </p:txBody>
      </p:sp>
      <p:sp>
        <p:nvSpPr>
          <p:cNvPr id="72707" name="Rectangle 3"/>
          <p:cNvSpPr>
            <a:spLocks noGrp="1" noChangeArrowheads="1"/>
          </p:cNvSpPr>
          <p:nvPr>
            <p:ph idx="1"/>
          </p:nvPr>
        </p:nvSpPr>
        <p:spPr>
          <a:xfrm>
            <a:off x="1073668" y="1208206"/>
            <a:ext cx="11785600" cy="5943600"/>
          </a:xfrm>
        </p:spPr>
        <p:txBody>
          <a:bodyPr>
            <a:normAutofit/>
          </a:bodyPr>
          <a:lstStyle/>
          <a:p>
            <a:pPr marL="609600" indent="-609600" eaLnBrk="1" hangingPunct="1">
              <a:buFontTx/>
              <a:buNone/>
            </a:pPr>
            <a:r>
              <a:rPr lang="en-US" sz="3200" b="1" i="1" dirty="0"/>
              <a:t>Theo </a:t>
            </a:r>
            <a:r>
              <a:rPr lang="en-US" sz="3200" b="1" i="1" dirty="0" err="1"/>
              <a:t>các</a:t>
            </a:r>
            <a:r>
              <a:rPr lang="en-US" sz="3200" b="1" i="1" dirty="0"/>
              <a:t> </a:t>
            </a:r>
            <a:r>
              <a:rPr lang="en-US" sz="3200" b="1" i="1" dirty="0" err="1"/>
              <a:t>hình</a:t>
            </a:r>
            <a:r>
              <a:rPr lang="en-US" sz="3200" b="1" i="1" dirty="0"/>
              <a:t> </a:t>
            </a:r>
            <a:r>
              <a:rPr lang="en-US" sz="3200" b="1" i="1" dirty="0" err="1"/>
              <a:t>thức</a:t>
            </a:r>
            <a:endParaRPr lang="en-US" sz="3200" b="1" i="1" dirty="0"/>
          </a:p>
          <a:p>
            <a:pPr marL="609600" indent="-609600" eaLnBrk="1" hangingPunct="1">
              <a:buFontTx/>
              <a:buChar char="-"/>
            </a:pPr>
            <a:r>
              <a:rPr lang="en-US" sz="3200" b="1" i="1" dirty="0"/>
              <a:t>Logistics </a:t>
            </a:r>
            <a:r>
              <a:rPr lang="en-US" sz="3200" b="1" i="1" dirty="0" err="1"/>
              <a:t>bên</a:t>
            </a:r>
            <a:r>
              <a:rPr lang="en-US" sz="3200" b="1" i="1" dirty="0"/>
              <a:t> </a:t>
            </a:r>
            <a:r>
              <a:rPr lang="en-US" sz="3200" b="1" i="1" dirty="0" err="1"/>
              <a:t>thứ</a:t>
            </a:r>
            <a:r>
              <a:rPr lang="en-US" sz="3200" b="1" i="1" dirty="0"/>
              <a:t> </a:t>
            </a:r>
            <a:r>
              <a:rPr lang="en-US" sz="3200" b="1" i="1" dirty="0" err="1"/>
              <a:t>nhất</a:t>
            </a:r>
            <a:r>
              <a:rPr lang="en-US" sz="3200" b="1" i="1" dirty="0"/>
              <a:t> (first party logistics)</a:t>
            </a:r>
          </a:p>
          <a:p>
            <a:pPr marL="609600" indent="-609600" eaLnBrk="1" hangingPunct="1">
              <a:buFontTx/>
              <a:buChar char="-"/>
            </a:pPr>
            <a:r>
              <a:rPr lang="en-US" sz="3200" b="1" i="1" dirty="0"/>
              <a:t>Logistics </a:t>
            </a:r>
            <a:r>
              <a:rPr lang="en-US" sz="3200" b="1" i="1" dirty="0" err="1"/>
              <a:t>bên</a:t>
            </a:r>
            <a:r>
              <a:rPr lang="en-US" sz="3200" b="1" i="1" dirty="0"/>
              <a:t> </a:t>
            </a:r>
            <a:r>
              <a:rPr lang="en-US" sz="3200" b="1" i="1" dirty="0" err="1"/>
              <a:t>thứ</a:t>
            </a:r>
            <a:r>
              <a:rPr lang="en-US" sz="3200" b="1" i="1" dirty="0"/>
              <a:t> </a:t>
            </a:r>
            <a:r>
              <a:rPr lang="en-US" sz="3200" b="1" i="1" dirty="0" err="1"/>
              <a:t>hai</a:t>
            </a:r>
            <a:r>
              <a:rPr lang="en-US" sz="3200" b="1" i="1" dirty="0"/>
              <a:t> (second party logistics)</a:t>
            </a:r>
          </a:p>
          <a:p>
            <a:pPr marL="609600" indent="-609600" eaLnBrk="1" hangingPunct="1">
              <a:buFontTx/>
              <a:buChar char="-"/>
            </a:pPr>
            <a:r>
              <a:rPr lang="en-US" sz="3200" b="1" i="1" dirty="0"/>
              <a:t>Logistics </a:t>
            </a:r>
            <a:r>
              <a:rPr lang="en-US" sz="3200" b="1" i="1" dirty="0" err="1"/>
              <a:t>bên</a:t>
            </a:r>
            <a:r>
              <a:rPr lang="en-US" sz="3200" b="1" i="1" dirty="0"/>
              <a:t> </a:t>
            </a:r>
            <a:r>
              <a:rPr lang="en-US" sz="3200" b="1" i="1" dirty="0" err="1"/>
              <a:t>thứ</a:t>
            </a:r>
            <a:r>
              <a:rPr lang="en-US" sz="3200" b="1" i="1" dirty="0"/>
              <a:t> </a:t>
            </a:r>
            <a:r>
              <a:rPr lang="en-US" sz="3200" b="1" i="1" dirty="0" err="1"/>
              <a:t>ba</a:t>
            </a:r>
            <a:r>
              <a:rPr lang="en-US" sz="3200" b="1" i="1" dirty="0"/>
              <a:t> (third party logistics)</a:t>
            </a:r>
          </a:p>
          <a:p>
            <a:pPr marL="609600" indent="-609600" eaLnBrk="1" hangingPunct="1">
              <a:buFontTx/>
              <a:buChar char="-"/>
            </a:pPr>
            <a:r>
              <a:rPr lang="en-US" sz="3200" b="1" i="1" dirty="0"/>
              <a:t>Logistics </a:t>
            </a:r>
            <a:r>
              <a:rPr lang="en-US" sz="3200" b="1" i="1" dirty="0" err="1"/>
              <a:t>bên</a:t>
            </a:r>
            <a:r>
              <a:rPr lang="en-US" sz="3200" b="1" i="1" dirty="0"/>
              <a:t> </a:t>
            </a:r>
            <a:r>
              <a:rPr lang="en-US" sz="3200" b="1" i="1" dirty="0" err="1"/>
              <a:t>thứ</a:t>
            </a:r>
            <a:r>
              <a:rPr lang="en-US" sz="3200" b="1" i="1" dirty="0"/>
              <a:t> </a:t>
            </a:r>
            <a:r>
              <a:rPr lang="en-US" sz="3200" b="1" i="1" dirty="0" err="1"/>
              <a:t>tư</a:t>
            </a:r>
            <a:r>
              <a:rPr lang="en-US" sz="3200" b="1" i="1" dirty="0"/>
              <a:t> (fourth party logistics)</a:t>
            </a:r>
          </a:p>
          <a:p>
            <a:pPr marL="609600" indent="-609600" eaLnBrk="1" hangingPunct="1">
              <a:buFontTx/>
              <a:buChar char="-"/>
            </a:pPr>
            <a:r>
              <a:rPr lang="en-US" sz="3200" b="1" i="1" dirty="0"/>
              <a:t>Logistics </a:t>
            </a:r>
            <a:r>
              <a:rPr lang="en-US" sz="3200" b="1" i="1" dirty="0" err="1"/>
              <a:t>bên</a:t>
            </a:r>
            <a:r>
              <a:rPr lang="en-US" sz="3200" b="1" i="1" dirty="0"/>
              <a:t> </a:t>
            </a:r>
            <a:r>
              <a:rPr lang="en-US" sz="3200" b="1" i="1" dirty="0" err="1"/>
              <a:t>thứ</a:t>
            </a:r>
            <a:r>
              <a:rPr lang="en-US" sz="3200" b="1" i="1" dirty="0"/>
              <a:t> </a:t>
            </a:r>
            <a:r>
              <a:rPr lang="en-US" sz="3200" b="1" i="1" dirty="0" err="1"/>
              <a:t>năm</a:t>
            </a:r>
            <a:r>
              <a:rPr lang="en-US" sz="3200" b="1" i="1" dirty="0"/>
              <a:t> (fifth party logistics)</a:t>
            </a:r>
          </a:p>
        </p:txBody>
      </p:sp>
    </p:spTree>
    <p:extLst>
      <p:ext uri="{BB962C8B-B14F-4D97-AF65-F5344CB8AC3E}">
        <p14:creationId xmlns:p14="http://schemas.microsoft.com/office/powerpoint/2010/main" val="88322150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 calcmode="lin" valueType="num">
                                      <p:cBhvr>
                                        <p:cTn id="7" dur="500" fill="hold"/>
                                        <p:tgtEl>
                                          <p:spTgt spid="7270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270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72707">
                                            <p:txEl>
                                              <p:pRg st="1" end="1"/>
                                            </p:txEl>
                                          </p:spTgt>
                                        </p:tgtEl>
                                        <p:attrNameLst>
                                          <p:attrName>style.visibility</p:attrName>
                                        </p:attrNameLst>
                                      </p:cBhvr>
                                      <p:to>
                                        <p:strVal val="visible"/>
                                      </p:to>
                                    </p:set>
                                    <p:animEffect transition="in" filter="fade">
                                      <p:cBhvr>
                                        <p:cTn id="13" dur="2000"/>
                                        <p:tgtEl>
                                          <p:spTgt spid="72707">
                                            <p:txEl>
                                              <p:pRg st="1" end="1"/>
                                            </p:txEl>
                                          </p:spTgt>
                                        </p:tgtEl>
                                      </p:cBhvr>
                                    </p:animEffect>
                                    <p:anim calcmode="lin" valueType="num">
                                      <p:cBhvr>
                                        <p:cTn id="14" dur="2000" fill="hold"/>
                                        <p:tgtEl>
                                          <p:spTgt spid="72707">
                                            <p:txEl>
                                              <p:pRg st="1" end="1"/>
                                            </p:txEl>
                                          </p:spTgt>
                                        </p:tgtEl>
                                        <p:attrNameLst>
                                          <p:attrName>ppt_w</p:attrName>
                                        </p:attrNameLst>
                                      </p:cBhvr>
                                      <p:tavLst>
                                        <p:tav tm="0" fmla="#ppt_w*sin(2.5*pi*$)">
                                          <p:val>
                                            <p:fltVal val="0"/>
                                          </p:val>
                                        </p:tav>
                                        <p:tav tm="100000">
                                          <p:val>
                                            <p:fltVal val="1"/>
                                          </p:val>
                                        </p:tav>
                                      </p:tavLst>
                                    </p:anim>
                                    <p:anim calcmode="lin" valueType="num">
                                      <p:cBhvr>
                                        <p:cTn id="15" dur="2000" fill="hold"/>
                                        <p:tgtEl>
                                          <p:spTgt spid="72707">
                                            <p:txEl>
                                              <p:pRg st="1" end="1"/>
                                            </p:txEl>
                                          </p:spTgt>
                                        </p:tgtEl>
                                        <p:attrNameLst>
                                          <p:attrName>ppt_h</p:attrName>
                                        </p:attrNameLst>
                                      </p:cBhvr>
                                      <p:tavLst>
                                        <p:tav tm="0">
                                          <p:val>
                                            <p:strVal val="#ppt_h"/>
                                          </p:val>
                                        </p:tav>
                                        <p:tav tm="100000">
                                          <p:val>
                                            <p:strVal val="#ppt_h"/>
                                          </p:val>
                                        </p:tav>
                                      </p:tavLst>
                                    </p:anim>
                                  </p:childTnLst>
                                </p:cTn>
                              </p:par>
                              <p:par>
                                <p:cTn id="16" presetID="45" presetClass="entr" presetSubtype="0" fill="hold" nodeType="withEffect">
                                  <p:stCondLst>
                                    <p:cond delay="0"/>
                                  </p:stCondLst>
                                  <p:childTnLst>
                                    <p:set>
                                      <p:cBhvr>
                                        <p:cTn id="17" dur="1" fill="hold">
                                          <p:stCondLst>
                                            <p:cond delay="0"/>
                                          </p:stCondLst>
                                        </p:cTn>
                                        <p:tgtEl>
                                          <p:spTgt spid="72707">
                                            <p:txEl>
                                              <p:pRg st="2" end="2"/>
                                            </p:txEl>
                                          </p:spTgt>
                                        </p:tgtEl>
                                        <p:attrNameLst>
                                          <p:attrName>style.visibility</p:attrName>
                                        </p:attrNameLst>
                                      </p:cBhvr>
                                      <p:to>
                                        <p:strVal val="visible"/>
                                      </p:to>
                                    </p:set>
                                    <p:animEffect transition="in" filter="fade">
                                      <p:cBhvr>
                                        <p:cTn id="18" dur="2000"/>
                                        <p:tgtEl>
                                          <p:spTgt spid="72707">
                                            <p:txEl>
                                              <p:pRg st="2" end="2"/>
                                            </p:txEl>
                                          </p:spTgt>
                                        </p:tgtEl>
                                      </p:cBhvr>
                                    </p:animEffect>
                                    <p:anim calcmode="lin" valueType="num">
                                      <p:cBhvr>
                                        <p:cTn id="19" dur="2000" fill="hold"/>
                                        <p:tgtEl>
                                          <p:spTgt spid="72707">
                                            <p:txEl>
                                              <p:pRg st="2" end="2"/>
                                            </p:txEl>
                                          </p:spTgt>
                                        </p:tgtEl>
                                        <p:attrNameLst>
                                          <p:attrName>ppt_w</p:attrName>
                                        </p:attrNameLst>
                                      </p:cBhvr>
                                      <p:tavLst>
                                        <p:tav tm="0" fmla="#ppt_w*sin(2.5*pi*$)">
                                          <p:val>
                                            <p:fltVal val="0"/>
                                          </p:val>
                                        </p:tav>
                                        <p:tav tm="100000">
                                          <p:val>
                                            <p:fltVal val="1"/>
                                          </p:val>
                                        </p:tav>
                                      </p:tavLst>
                                    </p:anim>
                                    <p:anim calcmode="lin" valueType="num">
                                      <p:cBhvr>
                                        <p:cTn id="20" dur="2000" fill="hold"/>
                                        <p:tgtEl>
                                          <p:spTgt spid="72707">
                                            <p:txEl>
                                              <p:pRg st="2" end="2"/>
                                            </p:txEl>
                                          </p:spTgt>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0"/>
                                  </p:stCondLst>
                                  <p:childTnLst>
                                    <p:set>
                                      <p:cBhvr>
                                        <p:cTn id="22" dur="1" fill="hold">
                                          <p:stCondLst>
                                            <p:cond delay="0"/>
                                          </p:stCondLst>
                                        </p:cTn>
                                        <p:tgtEl>
                                          <p:spTgt spid="72707">
                                            <p:txEl>
                                              <p:pRg st="3" end="3"/>
                                            </p:txEl>
                                          </p:spTgt>
                                        </p:tgtEl>
                                        <p:attrNameLst>
                                          <p:attrName>style.visibility</p:attrName>
                                        </p:attrNameLst>
                                      </p:cBhvr>
                                      <p:to>
                                        <p:strVal val="visible"/>
                                      </p:to>
                                    </p:set>
                                    <p:animEffect transition="in" filter="fade">
                                      <p:cBhvr>
                                        <p:cTn id="23" dur="2000"/>
                                        <p:tgtEl>
                                          <p:spTgt spid="72707">
                                            <p:txEl>
                                              <p:pRg st="3" end="3"/>
                                            </p:txEl>
                                          </p:spTgt>
                                        </p:tgtEl>
                                      </p:cBhvr>
                                    </p:animEffect>
                                    <p:anim calcmode="lin" valueType="num">
                                      <p:cBhvr>
                                        <p:cTn id="24" dur="2000" fill="hold"/>
                                        <p:tgtEl>
                                          <p:spTgt spid="72707">
                                            <p:txEl>
                                              <p:pRg st="3" end="3"/>
                                            </p:txEl>
                                          </p:spTgt>
                                        </p:tgtEl>
                                        <p:attrNameLst>
                                          <p:attrName>ppt_w</p:attrName>
                                        </p:attrNameLst>
                                      </p:cBhvr>
                                      <p:tavLst>
                                        <p:tav tm="0" fmla="#ppt_w*sin(2.5*pi*$)">
                                          <p:val>
                                            <p:fltVal val="0"/>
                                          </p:val>
                                        </p:tav>
                                        <p:tav tm="100000">
                                          <p:val>
                                            <p:fltVal val="1"/>
                                          </p:val>
                                        </p:tav>
                                      </p:tavLst>
                                    </p:anim>
                                    <p:anim calcmode="lin" valueType="num">
                                      <p:cBhvr>
                                        <p:cTn id="25" dur="2000" fill="hold"/>
                                        <p:tgtEl>
                                          <p:spTgt spid="72707">
                                            <p:txEl>
                                              <p:pRg st="3" end="3"/>
                                            </p:txEl>
                                          </p:spTgt>
                                        </p:tgtEl>
                                        <p:attrNameLst>
                                          <p:attrName>ppt_h</p:attrName>
                                        </p:attrNameLst>
                                      </p:cBhvr>
                                      <p:tavLst>
                                        <p:tav tm="0">
                                          <p:val>
                                            <p:strVal val="#ppt_h"/>
                                          </p:val>
                                        </p:tav>
                                        <p:tav tm="100000">
                                          <p:val>
                                            <p:strVal val="#ppt_h"/>
                                          </p:val>
                                        </p:tav>
                                      </p:tavLst>
                                    </p:anim>
                                  </p:childTnLst>
                                </p:cTn>
                              </p:par>
                              <p:par>
                                <p:cTn id="26" presetID="45" presetClass="entr" presetSubtype="0" fill="hold" nodeType="withEffect">
                                  <p:stCondLst>
                                    <p:cond delay="0"/>
                                  </p:stCondLst>
                                  <p:childTnLst>
                                    <p:set>
                                      <p:cBhvr>
                                        <p:cTn id="27" dur="1" fill="hold">
                                          <p:stCondLst>
                                            <p:cond delay="0"/>
                                          </p:stCondLst>
                                        </p:cTn>
                                        <p:tgtEl>
                                          <p:spTgt spid="72707">
                                            <p:txEl>
                                              <p:pRg st="4" end="4"/>
                                            </p:txEl>
                                          </p:spTgt>
                                        </p:tgtEl>
                                        <p:attrNameLst>
                                          <p:attrName>style.visibility</p:attrName>
                                        </p:attrNameLst>
                                      </p:cBhvr>
                                      <p:to>
                                        <p:strVal val="visible"/>
                                      </p:to>
                                    </p:set>
                                    <p:animEffect transition="in" filter="fade">
                                      <p:cBhvr>
                                        <p:cTn id="28" dur="2000"/>
                                        <p:tgtEl>
                                          <p:spTgt spid="72707">
                                            <p:txEl>
                                              <p:pRg st="4" end="4"/>
                                            </p:txEl>
                                          </p:spTgt>
                                        </p:tgtEl>
                                      </p:cBhvr>
                                    </p:animEffect>
                                    <p:anim calcmode="lin" valueType="num">
                                      <p:cBhvr>
                                        <p:cTn id="29" dur="2000" fill="hold"/>
                                        <p:tgtEl>
                                          <p:spTgt spid="72707">
                                            <p:txEl>
                                              <p:pRg st="4" end="4"/>
                                            </p:txEl>
                                          </p:spTgt>
                                        </p:tgtEl>
                                        <p:attrNameLst>
                                          <p:attrName>ppt_w</p:attrName>
                                        </p:attrNameLst>
                                      </p:cBhvr>
                                      <p:tavLst>
                                        <p:tav tm="0" fmla="#ppt_w*sin(2.5*pi*$)">
                                          <p:val>
                                            <p:fltVal val="0"/>
                                          </p:val>
                                        </p:tav>
                                        <p:tav tm="100000">
                                          <p:val>
                                            <p:fltVal val="1"/>
                                          </p:val>
                                        </p:tav>
                                      </p:tavLst>
                                    </p:anim>
                                    <p:anim calcmode="lin" valueType="num">
                                      <p:cBhvr>
                                        <p:cTn id="30" dur="2000" fill="hold"/>
                                        <p:tgtEl>
                                          <p:spTgt spid="72707">
                                            <p:txEl>
                                              <p:pRg st="4" end="4"/>
                                            </p:txEl>
                                          </p:spTgt>
                                        </p:tgtEl>
                                        <p:attrNameLst>
                                          <p:attrName>ppt_h</p:attrName>
                                        </p:attrNameLst>
                                      </p:cBhvr>
                                      <p:tavLst>
                                        <p:tav tm="0">
                                          <p:val>
                                            <p:strVal val="#ppt_h"/>
                                          </p:val>
                                        </p:tav>
                                        <p:tav tm="100000">
                                          <p:val>
                                            <p:strVal val="#ppt_h"/>
                                          </p:val>
                                        </p:tav>
                                      </p:tavLst>
                                    </p:anim>
                                  </p:childTnLst>
                                </p:cTn>
                              </p:par>
                              <p:par>
                                <p:cTn id="31" presetID="45" presetClass="entr" presetSubtype="0" fill="hold" nodeType="withEffect">
                                  <p:stCondLst>
                                    <p:cond delay="0"/>
                                  </p:stCondLst>
                                  <p:childTnLst>
                                    <p:set>
                                      <p:cBhvr>
                                        <p:cTn id="32" dur="1" fill="hold">
                                          <p:stCondLst>
                                            <p:cond delay="0"/>
                                          </p:stCondLst>
                                        </p:cTn>
                                        <p:tgtEl>
                                          <p:spTgt spid="72707">
                                            <p:txEl>
                                              <p:pRg st="5" end="5"/>
                                            </p:txEl>
                                          </p:spTgt>
                                        </p:tgtEl>
                                        <p:attrNameLst>
                                          <p:attrName>style.visibility</p:attrName>
                                        </p:attrNameLst>
                                      </p:cBhvr>
                                      <p:to>
                                        <p:strVal val="visible"/>
                                      </p:to>
                                    </p:set>
                                    <p:animEffect transition="in" filter="fade">
                                      <p:cBhvr>
                                        <p:cTn id="33" dur="2000"/>
                                        <p:tgtEl>
                                          <p:spTgt spid="72707">
                                            <p:txEl>
                                              <p:pRg st="5" end="5"/>
                                            </p:txEl>
                                          </p:spTgt>
                                        </p:tgtEl>
                                      </p:cBhvr>
                                    </p:animEffect>
                                    <p:anim calcmode="lin" valueType="num">
                                      <p:cBhvr>
                                        <p:cTn id="34" dur="2000" fill="hold"/>
                                        <p:tgtEl>
                                          <p:spTgt spid="72707">
                                            <p:txEl>
                                              <p:pRg st="5" end="5"/>
                                            </p:txEl>
                                          </p:spTgt>
                                        </p:tgtEl>
                                        <p:attrNameLst>
                                          <p:attrName>ppt_w</p:attrName>
                                        </p:attrNameLst>
                                      </p:cBhvr>
                                      <p:tavLst>
                                        <p:tav tm="0" fmla="#ppt_w*sin(2.5*pi*$)">
                                          <p:val>
                                            <p:fltVal val="0"/>
                                          </p:val>
                                        </p:tav>
                                        <p:tav tm="100000">
                                          <p:val>
                                            <p:fltVal val="1"/>
                                          </p:val>
                                        </p:tav>
                                      </p:tavLst>
                                    </p:anim>
                                    <p:anim calcmode="lin" valueType="num">
                                      <p:cBhvr>
                                        <p:cTn id="35" dur="2000" fill="hold"/>
                                        <p:tgtEl>
                                          <p:spTgt spid="72707">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08000" y="152400"/>
            <a:ext cx="11176000" cy="533400"/>
          </a:xfrm>
        </p:spPr>
        <p:txBody>
          <a:bodyPr rtlCol="0">
            <a:normAutofit fontScale="90000"/>
          </a:bodyPr>
          <a:lstStyle/>
          <a:p>
            <a:pPr marL="762000" indent="-762000" eaLnBrk="1" fontAlgn="auto" hangingPunct="1">
              <a:spcAft>
                <a:spcPts val="0"/>
              </a:spcAft>
              <a:defRPr/>
            </a:pPr>
            <a:r>
              <a:rPr lang="en-US" sz="3200" b="1" dirty="0" err="1"/>
              <a:t>Phân</a:t>
            </a:r>
            <a:r>
              <a:rPr lang="en-US" sz="3200" b="1" dirty="0"/>
              <a:t> </a:t>
            </a:r>
            <a:r>
              <a:rPr lang="en-US" sz="3200" b="1" dirty="0" err="1"/>
              <a:t>loại</a:t>
            </a:r>
            <a:r>
              <a:rPr lang="en-US" sz="3200" b="1" dirty="0"/>
              <a:t> </a:t>
            </a:r>
            <a:r>
              <a:rPr lang="en-US" sz="3200" b="1" dirty="0" err="1"/>
              <a:t>logisstics</a:t>
            </a:r>
            <a:endParaRPr lang="vi-VN" sz="3200" b="1" dirty="0"/>
          </a:p>
        </p:txBody>
      </p:sp>
      <p:sp>
        <p:nvSpPr>
          <p:cNvPr id="73731" name="Rectangle 3"/>
          <p:cNvSpPr>
            <a:spLocks noGrp="1" noChangeArrowheads="1"/>
          </p:cNvSpPr>
          <p:nvPr>
            <p:ph idx="1"/>
          </p:nvPr>
        </p:nvSpPr>
        <p:spPr>
          <a:xfrm>
            <a:off x="1513908" y="991668"/>
            <a:ext cx="11785600" cy="5943600"/>
          </a:xfrm>
        </p:spPr>
        <p:txBody>
          <a:bodyPr>
            <a:normAutofit/>
          </a:bodyPr>
          <a:lstStyle/>
          <a:p>
            <a:pPr marL="609600" indent="-609600" eaLnBrk="1" hangingPunct="1">
              <a:buFontTx/>
              <a:buNone/>
            </a:pPr>
            <a:r>
              <a:rPr lang="en-US" sz="3200" b="1" i="1" dirty="0"/>
              <a:t>Theo </a:t>
            </a:r>
            <a:r>
              <a:rPr lang="en-US" sz="3200" b="1" i="1" dirty="0" err="1"/>
              <a:t>quá</a:t>
            </a:r>
            <a:r>
              <a:rPr lang="en-US" sz="3200" b="1" i="1" dirty="0"/>
              <a:t> </a:t>
            </a:r>
            <a:r>
              <a:rPr lang="en-US" sz="3200" b="1" i="1" dirty="0" err="1"/>
              <a:t>trình</a:t>
            </a:r>
            <a:endParaRPr lang="en-US" sz="3200" b="1" i="1" dirty="0"/>
          </a:p>
          <a:p>
            <a:pPr marL="609600" indent="-609600" eaLnBrk="1" hangingPunct="1">
              <a:buFontTx/>
              <a:buChar char="-"/>
            </a:pPr>
            <a:r>
              <a:rPr lang="en-US" sz="3200" b="1" i="1" dirty="0" err="1"/>
              <a:t>Logtistics</a:t>
            </a:r>
            <a:r>
              <a:rPr lang="en-US" sz="3200" b="1" i="1" dirty="0"/>
              <a:t> </a:t>
            </a:r>
            <a:r>
              <a:rPr lang="en-US" sz="3200" b="1" i="1" dirty="0" err="1"/>
              <a:t>đầu</a:t>
            </a:r>
            <a:r>
              <a:rPr lang="en-US" sz="3200" b="1" i="1" dirty="0"/>
              <a:t> </a:t>
            </a:r>
            <a:r>
              <a:rPr lang="en-US" sz="3200" b="1" i="1" dirty="0" err="1"/>
              <a:t>vào</a:t>
            </a:r>
            <a:r>
              <a:rPr lang="en-US" sz="3200" b="1" i="1" dirty="0"/>
              <a:t> (inbound logistics)</a:t>
            </a:r>
          </a:p>
          <a:p>
            <a:pPr marL="609600" indent="-609600" eaLnBrk="1" hangingPunct="1">
              <a:buFontTx/>
              <a:buChar char="-"/>
            </a:pPr>
            <a:r>
              <a:rPr lang="en-US" sz="3200" b="1" i="1" dirty="0" err="1"/>
              <a:t>Logtistics</a:t>
            </a:r>
            <a:r>
              <a:rPr lang="en-US" sz="3200" b="1" i="1" dirty="0"/>
              <a:t> </a:t>
            </a:r>
            <a:r>
              <a:rPr lang="en-US" sz="3200" b="1" i="1" dirty="0" err="1"/>
              <a:t>đầu</a:t>
            </a:r>
            <a:r>
              <a:rPr lang="en-US" sz="3200" b="1" i="1" dirty="0"/>
              <a:t> </a:t>
            </a:r>
            <a:r>
              <a:rPr lang="en-US" sz="3200" b="1" i="1" dirty="0" err="1"/>
              <a:t>ra</a:t>
            </a:r>
            <a:r>
              <a:rPr lang="en-US" sz="3200" b="1" i="1" dirty="0"/>
              <a:t> (outbound logistics)</a:t>
            </a:r>
          </a:p>
          <a:p>
            <a:pPr marL="609600" indent="-609600" eaLnBrk="1" hangingPunct="1">
              <a:buFontTx/>
              <a:buChar char="-"/>
            </a:pPr>
            <a:r>
              <a:rPr lang="en-US" sz="3200" b="1" i="1" dirty="0" err="1"/>
              <a:t>Logtistics</a:t>
            </a:r>
            <a:r>
              <a:rPr lang="en-US" sz="3200" b="1" i="1" dirty="0"/>
              <a:t> </a:t>
            </a:r>
            <a:r>
              <a:rPr lang="en-US" sz="3200" b="1" i="1" dirty="0" err="1"/>
              <a:t>ngược</a:t>
            </a:r>
            <a:r>
              <a:rPr lang="en-US" sz="3200" b="1" i="1" dirty="0"/>
              <a:t> (reverse logistics)</a:t>
            </a:r>
          </a:p>
        </p:txBody>
      </p:sp>
    </p:spTree>
    <p:extLst>
      <p:ext uri="{BB962C8B-B14F-4D97-AF65-F5344CB8AC3E}">
        <p14:creationId xmlns:p14="http://schemas.microsoft.com/office/powerpoint/2010/main" val="353243696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Scale>
                                      <p:cBhvr>
                                        <p:cTn id="7" dur="1000" decel="50000" fill="hold">
                                          <p:stCondLst>
                                            <p:cond delay="0"/>
                                          </p:stCondLst>
                                        </p:cTn>
                                        <p:tgtEl>
                                          <p:spTgt spid="7373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3731">
                                            <p:txEl>
                                              <p:pRg st="0" end="0"/>
                                            </p:txEl>
                                          </p:spTgt>
                                        </p:tgtEl>
                                        <p:attrNameLst>
                                          <p:attrName>ppt_x</p:attrName>
                                          <p:attrName>ppt_y</p:attrName>
                                        </p:attrNameLst>
                                      </p:cBhvr>
                                    </p:animMotion>
                                    <p:animEffect transition="in" filter="fade">
                                      <p:cBhvr>
                                        <p:cTn id="9" dur="1000"/>
                                        <p:tgtEl>
                                          <p:spTgt spid="7373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73731">
                                            <p:txEl>
                                              <p:pRg st="1" end="1"/>
                                            </p:txEl>
                                          </p:spTgt>
                                        </p:tgtEl>
                                        <p:attrNameLst>
                                          <p:attrName>style.visibility</p:attrName>
                                        </p:attrNameLst>
                                      </p:cBhvr>
                                      <p:to>
                                        <p:strVal val="visible"/>
                                      </p:to>
                                    </p:set>
                                    <p:anim calcmode="lin" valueType="num">
                                      <p:cBhvr>
                                        <p:cTn id="14" dur="500" decel="50000" fill="hold">
                                          <p:stCondLst>
                                            <p:cond delay="0"/>
                                          </p:stCondLst>
                                        </p:cTn>
                                        <p:tgtEl>
                                          <p:spTgt spid="73731">
                                            <p:txEl>
                                              <p:pRg st="1" end="1"/>
                                            </p:txEl>
                                          </p:spTgt>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73731">
                                            <p:txEl>
                                              <p:pRg st="1" end="1"/>
                                            </p:txEl>
                                          </p:spTgt>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73731">
                                            <p:txEl>
                                              <p:pRg st="1" end="1"/>
                                            </p:txEl>
                                          </p:spTgt>
                                        </p:tgtEl>
                                        <p:attrNameLst>
                                          <p:attrName>ppt_w</p:attrName>
                                        </p:attrNameLst>
                                      </p:cBhvr>
                                      <p:tavLst>
                                        <p:tav tm="0">
                                          <p:val>
                                            <p:strVal val="#ppt_w*.05"/>
                                          </p:val>
                                        </p:tav>
                                        <p:tav tm="100000">
                                          <p:val>
                                            <p:strVal val="#ppt_w"/>
                                          </p:val>
                                        </p:tav>
                                      </p:tavLst>
                                    </p:anim>
                                    <p:anim calcmode="lin" valueType="num">
                                      <p:cBhvr>
                                        <p:cTn id="17" dur="1000" fill="hold"/>
                                        <p:tgtEl>
                                          <p:spTgt spid="73731">
                                            <p:txEl>
                                              <p:pRg st="1" end="1"/>
                                            </p:txEl>
                                          </p:spTgt>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73731">
                                            <p:txEl>
                                              <p:pRg st="1" end="1"/>
                                            </p:txEl>
                                          </p:spTgt>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73731">
                                            <p:txEl>
                                              <p:pRg st="1" end="1"/>
                                            </p:txEl>
                                          </p:spTgt>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73731">
                                            <p:txEl>
                                              <p:pRg st="1" end="1"/>
                                            </p:txEl>
                                          </p:spTgt>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73731">
                                            <p:txEl>
                                              <p:pRg st="1" end="1"/>
                                            </p:txEl>
                                          </p:spTgt>
                                        </p:tgtEl>
                                      </p:cBhvr>
                                    </p:animEffect>
                                  </p:childTnLst>
                                </p:cTn>
                              </p:par>
                              <p:par>
                                <p:cTn id="22" presetID="25" presetClass="entr" presetSubtype="0" fill="hold" nodeType="withEffect">
                                  <p:stCondLst>
                                    <p:cond delay="0"/>
                                  </p:stCondLst>
                                  <p:childTnLst>
                                    <p:set>
                                      <p:cBhvr>
                                        <p:cTn id="23" dur="1" fill="hold">
                                          <p:stCondLst>
                                            <p:cond delay="0"/>
                                          </p:stCondLst>
                                        </p:cTn>
                                        <p:tgtEl>
                                          <p:spTgt spid="73731">
                                            <p:txEl>
                                              <p:pRg st="2" end="2"/>
                                            </p:txEl>
                                          </p:spTgt>
                                        </p:tgtEl>
                                        <p:attrNameLst>
                                          <p:attrName>style.visibility</p:attrName>
                                        </p:attrNameLst>
                                      </p:cBhvr>
                                      <p:to>
                                        <p:strVal val="visible"/>
                                      </p:to>
                                    </p:set>
                                    <p:anim calcmode="lin" valueType="num">
                                      <p:cBhvr>
                                        <p:cTn id="24" dur="500" decel="50000" fill="hold">
                                          <p:stCondLst>
                                            <p:cond delay="0"/>
                                          </p:stCondLst>
                                        </p:cTn>
                                        <p:tgtEl>
                                          <p:spTgt spid="73731">
                                            <p:txEl>
                                              <p:pRg st="2" end="2"/>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73731">
                                            <p:txEl>
                                              <p:pRg st="2" end="2"/>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73731">
                                            <p:txEl>
                                              <p:pRg st="2" end="2"/>
                                            </p:txEl>
                                          </p:spTgt>
                                        </p:tgtEl>
                                        <p:attrNameLst>
                                          <p:attrName>ppt_w</p:attrName>
                                        </p:attrNameLst>
                                      </p:cBhvr>
                                      <p:tavLst>
                                        <p:tav tm="0">
                                          <p:val>
                                            <p:strVal val="#ppt_w*.05"/>
                                          </p:val>
                                        </p:tav>
                                        <p:tav tm="100000">
                                          <p:val>
                                            <p:strVal val="#ppt_w"/>
                                          </p:val>
                                        </p:tav>
                                      </p:tavLst>
                                    </p:anim>
                                    <p:anim calcmode="lin" valueType="num">
                                      <p:cBhvr>
                                        <p:cTn id="27" dur="1000" fill="hold"/>
                                        <p:tgtEl>
                                          <p:spTgt spid="73731">
                                            <p:txEl>
                                              <p:pRg st="2" end="2"/>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73731">
                                            <p:txEl>
                                              <p:pRg st="2" end="2"/>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73731">
                                            <p:txEl>
                                              <p:pRg st="2" end="2"/>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73731">
                                            <p:txEl>
                                              <p:pRg st="2" end="2"/>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73731">
                                            <p:txEl>
                                              <p:pRg st="2" end="2"/>
                                            </p:txEl>
                                          </p:spTgt>
                                        </p:tgtEl>
                                      </p:cBhvr>
                                    </p:animEffect>
                                  </p:childTnLst>
                                </p:cTn>
                              </p:par>
                              <p:par>
                                <p:cTn id="32" presetID="25" presetClass="entr" presetSubtype="0" fill="hold" nodeType="withEffect">
                                  <p:stCondLst>
                                    <p:cond delay="0"/>
                                  </p:stCondLst>
                                  <p:childTnLst>
                                    <p:set>
                                      <p:cBhvr>
                                        <p:cTn id="33" dur="1" fill="hold">
                                          <p:stCondLst>
                                            <p:cond delay="0"/>
                                          </p:stCondLst>
                                        </p:cTn>
                                        <p:tgtEl>
                                          <p:spTgt spid="73731">
                                            <p:txEl>
                                              <p:pRg st="3" end="3"/>
                                            </p:txEl>
                                          </p:spTgt>
                                        </p:tgtEl>
                                        <p:attrNameLst>
                                          <p:attrName>style.visibility</p:attrName>
                                        </p:attrNameLst>
                                      </p:cBhvr>
                                      <p:to>
                                        <p:strVal val="visible"/>
                                      </p:to>
                                    </p:set>
                                    <p:anim calcmode="lin" valueType="num">
                                      <p:cBhvr>
                                        <p:cTn id="34" dur="500" decel="50000" fill="hold">
                                          <p:stCondLst>
                                            <p:cond delay="0"/>
                                          </p:stCondLst>
                                        </p:cTn>
                                        <p:tgtEl>
                                          <p:spTgt spid="73731">
                                            <p:txEl>
                                              <p:pRg st="3" end="3"/>
                                            </p:txEl>
                                          </p:spTgt>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73731">
                                            <p:txEl>
                                              <p:pRg st="3" end="3"/>
                                            </p:txEl>
                                          </p:spTgt>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73731">
                                            <p:txEl>
                                              <p:pRg st="3" end="3"/>
                                            </p:txEl>
                                          </p:spTgt>
                                        </p:tgtEl>
                                        <p:attrNameLst>
                                          <p:attrName>ppt_w</p:attrName>
                                        </p:attrNameLst>
                                      </p:cBhvr>
                                      <p:tavLst>
                                        <p:tav tm="0">
                                          <p:val>
                                            <p:strVal val="#ppt_w*.05"/>
                                          </p:val>
                                        </p:tav>
                                        <p:tav tm="100000">
                                          <p:val>
                                            <p:strVal val="#ppt_w"/>
                                          </p:val>
                                        </p:tav>
                                      </p:tavLst>
                                    </p:anim>
                                    <p:anim calcmode="lin" valueType="num">
                                      <p:cBhvr>
                                        <p:cTn id="37" dur="1000" fill="hold"/>
                                        <p:tgtEl>
                                          <p:spTgt spid="73731">
                                            <p:txEl>
                                              <p:pRg st="3" end="3"/>
                                            </p:txEl>
                                          </p:spTgt>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73731">
                                            <p:txEl>
                                              <p:pRg st="3" end="3"/>
                                            </p:txEl>
                                          </p:spTgt>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73731">
                                            <p:txEl>
                                              <p:pRg st="3" end="3"/>
                                            </p:txEl>
                                          </p:spTgt>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73731">
                                            <p:txEl>
                                              <p:pRg st="3" end="3"/>
                                            </p:txEl>
                                          </p:spTgt>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737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949769"/>
            <a:ext cx="11480800" cy="3383923"/>
          </a:xfrm>
        </p:spPr>
        <p:txBody>
          <a:bodyPr>
            <a:normAutofit/>
          </a:bodyPr>
          <a:lstStyle/>
          <a:p>
            <a:pPr marL="0" indent="0">
              <a:buFont typeface="Arial" charset="0"/>
              <a:buNone/>
              <a:defRPr/>
            </a:pPr>
            <a:r>
              <a:rPr lang="en-US" sz="3200" dirty="0"/>
              <a:t>Theo </a:t>
            </a:r>
            <a:r>
              <a:rPr lang="en-US" sz="3200" dirty="0" err="1"/>
              <a:t>loại</a:t>
            </a:r>
            <a:r>
              <a:rPr lang="en-US" sz="3200" dirty="0"/>
              <a:t> </a:t>
            </a:r>
            <a:r>
              <a:rPr lang="en-US" sz="3200" dirty="0" err="1"/>
              <a:t>hàng</a:t>
            </a:r>
            <a:endParaRPr lang="en-US" sz="3200" dirty="0"/>
          </a:p>
          <a:p>
            <a:pPr>
              <a:buFontTx/>
              <a:buChar char="-"/>
              <a:defRPr/>
            </a:pPr>
            <a:r>
              <a:rPr lang="en-US" sz="3200" b="1" i="1" dirty="0"/>
              <a:t>Logistics </a:t>
            </a:r>
            <a:r>
              <a:rPr lang="en-US" sz="3200" b="1" i="1" dirty="0" err="1"/>
              <a:t>hàng</a:t>
            </a:r>
            <a:r>
              <a:rPr lang="en-US" sz="3200" b="1" i="1" dirty="0"/>
              <a:t> </a:t>
            </a:r>
            <a:r>
              <a:rPr lang="en-US" sz="3200" b="1" i="1" dirty="0" err="1"/>
              <a:t>nông</a:t>
            </a:r>
            <a:r>
              <a:rPr lang="en-US" sz="3200" b="1" i="1" dirty="0"/>
              <a:t> </a:t>
            </a:r>
            <a:r>
              <a:rPr lang="en-US" sz="3200" b="1" i="1" dirty="0" err="1"/>
              <a:t>sản</a:t>
            </a:r>
            <a:endParaRPr lang="en-US" sz="3200" b="1" i="1" dirty="0"/>
          </a:p>
          <a:p>
            <a:pPr>
              <a:buFontTx/>
              <a:buChar char="-"/>
              <a:defRPr/>
            </a:pPr>
            <a:r>
              <a:rPr lang="en-US" sz="3200" b="1" i="1" dirty="0"/>
              <a:t>Logistics </a:t>
            </a:r>
            <a:r>
              <a:rPr lang="en-US" sz="3200" b="1" i="1" dirty="0" err="1"/>
              <a:t>hàng</a:t>
            </a:r>
            <a:r>
              <a:rPr lang="en-US" sz="3200" b="1" i="1" dirty="0"/>
              <a:t> </a:t>
            </a:r>
            <a:r>
              <a:rPr lang="en-US" sz="3200" b="1" i="1" dirty="0" err="1"/>
              <a:t>dệt</a:t>
            </a:r>
            <a:r>
              <a:rPr lang="en-US" sz="3200" b="1" i="1" dirty="0"/>
              <a:t> may</a:t>
            </a:r>
          </a:p>
          <a:p>
            <a:pPr>
              <a:buFontTx/>
              <a:buChar char="-"/>
              <a:defRPr/>
            </a:pPr>
            <a:r>
              <a:rPr lang="en-US" sz="3200" b="1" i="1" dirty="0"/>
              <a:t>Logistics </a:t>
            </a:r>
            <a:r>
              <a:rPr lang="en-US" sz="3200" b="1" i="1" dirty="0" err="1"/>
              <a:t>hàng</a:t>
            </a:r>
            <a:r>
              <a:rPr lang="en-US" sz="3200" b="1" i="1" dirty="0"/>
              <a:t> </a:t>
            </a:r>
            <a:r>
              <a:rPr lang="en-US" sz="3200" b="1" i="1" dirty="0" err="1"/>
              <a:t>điện</a:t>
            </a:r>
            <a:r>
              <a:rPr lang="en-US" sz="3200" b="1" i="1" dirty="0"/>
              <a:t> </a:t>
            </a:r>
            <a:r>
              <a:rPr lang="en-US" sz="3200" b="1" i="1" dirty="0" err="1"/>
              <a:t>tử</a:t>
            </a:r>
            <a:r>
              <a:rPr lang="en-US" sz="3200" b="1" i="1" dirty="0"/>
              <a:t>,…</a:t>
            </a:r>
          </a:p>
        </p:txBody>
      </p:sp>
      <p:sp>
        <p:nvSpPr>
          <p:cNvPr id="2" name="TextBox 1"/>
          <p:cNvSpPr txBox="1"/>
          <p:nvPr/>
        </p:nvSpPr>
        <p:spPr>
          <a:xfrm>
            <a:off x="3503025" y="4127669"/>
            <a:ext cx="8706118" cy="2062103"/>
          </a:xfrm>
          <a:prstGeom prst="rect">
            <a:avLst/>
          </a:prstGeom>
          <a:noFill/>
        </p:spPr>
        <p:txBody>
          <a:bodyPr wrap="square" rtlCol="0">
            <a:spAutoFit/>
          </a:bodyPr>
          <a:lstStyle/>
          <a:p>
            <a:pPr>
              <a:defRPr/>
            </a:pPr>
            <a:r>
              <a:rPr lang="en-US" sz="3200" dirty="0"/>
              <a:t>Theo </a:t>
            </a:r>
            <a:r>
              <a:rPr lang="en-US" sz="3200" dirty="0" err="1"/>
              <a:t>điều</a:t>
            </a:r>
            <a:r>
              <a:rPr lang="en-US" sz="3200" dirty="0"/>
              <a:t> </a:t>
            </a:r>
            <a:r>
              <a:rPr lang="en-US" sz="3200" dirty="0" err="1"/>
              <a:t>kiện</a:t>
            </a:r>
            <a:r>
              <a:rPr lang="en-US" sz="3200" dirty="0"/>
              <a:t> </a:t>
            </a:r>
            <a:r>
              <a:rPr lang="en-US" sz="3200" dirty="0" err="1"/>
              <a:t>bảo</a:t>
            </a:r>
            <a:r>
              <a:rPr lang="en-US" sz="3200" dirty="0"/>
              <a:t> </a:t>
            </a:r>
            <a:r>
              <a:rPr lang="en-US" sz="3200" dirty="0" err="1"/>
              <a:t>quản</a:t>
            </a:r>
            <a:endParaRPr lang="en-US" sz="3200" dirty="0"/>
          </a:p>
          <a:p>
            <a:pPr>
              <a:buFontTx/>
              <a:buChar char="-"/>
              <a:defRPr/>
            </a:pPr>
            <a:r>
              <a:rPr lang="en-US" sz="3200" b="1" i="1" dirty="0"/>
              <a:t>Logistics </a:t>
            </a:r>
            <a:r>
              <a:rPr lang="en-US" sz="3200" b="1" i="1" dirty="0" err="1"/>
              <a:t>cho</a:t>
            </a:r>
            <a:r>
              <a:rPr lang="en-US" sz="3200" b="1" i="1" dirty="0"/>
              <a:t> </a:t>
            </a:r>
            <a:r>
              <a:rPr lang="en-US" sz="3200" b="1" i="1" dirty="0" err="1"/>
              <a:t>hàng</a:t>
            </a:r>
            <a:r>
              <a:rPr lang="en-US" sz="3200" b="1" i="1" dirty="0"/>
              <a:t> </a:t>
            </a:r>
            <a:r>
              <a:rPr lang="en-US" sz="3200" b="1" i="1" dirty="0" err="1"/>
              <a:t>nhiệt</a:t>
            </a:r>
            <a:r>
              <a:rPr lang="en-US" sz="3200" b="1" i="1" dirty="0"/>
              <a:t> </a:t>
            </a:r>
            <a:r>
              <a:rPr lang="en-US" sz="3200" b="1" i="1" dirty="0" err="1"/>
              <a:t>độ</a:t>
            </a:r>
            <a:r>
              <a:rPr lang="en-US" sz="3200" b="1" i="1" dirty="0"/>
              <a:t> </a:t>
            </a:r>
            <a:r>
              <a:rPr lang="en-US" sz="3200" b="1" i="1" dirty="0" err="1"/>
              <a:t>thường</a:t>
            </a:r>
            <a:endParaRPr lang="en-US" sz="3200" b="1" i="1" dirty="0"/>
          </a:p>
          <a:p>
            <a:pPr>
              <a:buFontTx/>
              <a:buChar char="-"/>
              <a:defRPr/>
            </a:pPr>
            <a:r>
              <a:rPr lang="en-US" sz="3200" b="1" i="1" dirty="0"/>
              <a:t>Logistics </a:t>
            </a:r>
            <a:r>
              <a:rPr lang="en-US" sz="3200" b="1" i="1" dirty="0" err="1"/>
              <a:t>hàng</a:t>
            </a:r>
            <a:r>
              <a:rPr lang="en-US" sz="3200" b="1" i="1" dirty="0"/>
              <a:t> </a:t>
            </a:r>
            <a:r>
              <a:rPr lang="en-US" sz="3200" b="1" i="1" dirty="0" err="1"/>
              <a:t>lạnh</a:t>
            </a:r>
            <a:endParaRPr lang="en-US" sz="3200" b="1" i="1" dirty="0"/>
          </a:p>
          <a:p>
            <a:pPr>
              <a:buFontTx/>
              <a:buChar char="-"/>
              <a:defRPr/>
            </a:pPr>
            <a:r>
              <a:rPr lang="en-US" sz="3200" b="1" i="1" dirty="0"/>
              <a:t>Logistics </a:t>
            </a:r>
            <a:r>
              <a:rPr lang="en-US" sz="3200" b="1" i="1" dirty="0" err="1"/>
              <a:t>hàng</a:t>
            </a:r>
            <a:r>
              <a:rPr lang="en-US" sz="3200" b="1" i="1" dirty="0"/>
              <a:t> </a:t>
            </a:r>
            <a:r>
              <a:rPr lang="en-US" sz="3200" b="1" i="1" dirty="0" err="1"/>
              <a:t>âm</a:t>
            </a:r>
            <a:r>
              <a:rPr lang="en-US" sz="3200" b="1" i="1" dirty="0"/>
              <a:t> </a:t>
            </a:r>
            <a:r>
              <a:rPr lang="en-US" sz="3200" b="1" i="1" dirty="0" err="1"/>
              <a:t>sâu</a:t>
            </a:r>
            <a:r>
              <a:rPr lang="en-US" sz="3200" b="1" i="1" dirty="0"/>
              <a:t>,…</a:t>
            </a:r>
          </a:p>
        </p:txBody>
      </p:sp>
    </p:spTree>
    <p:extLst>
      <p:ext uri="{BB962C8B-B14F-4D97-AF65-F5344CB8AC3E}">
        <p14:creationId xmlns:p14="http://schemas.microsoft.com/office/powerpoint/2010/main" val="132778961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8"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1" end="1"/>
                                            </p:txEl>
                                          </p:spTgt>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strVal val="#ppt_w+.3"/>
                                          </p:val>
                                        </p:tav>
                                        <p:tav tm="100000">
                                          <p:val>
                                            <p:strVal val="#ppt_w"/>
                                          </p:val>
                                        </p:tav>
                                      </p:tavLst>
                                    </p:anim>
                                    <p:anim calcmode="lin" valueType="num">
                                      <p:cBhvr>
                                        <p:cTn id="13"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2" end="2"/>
                                            </p:txEl>
                                          </p:spTgt>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p:cTn id="17" dur="1000" fill="hold"/>
                                        <p:tgtEl>
                                          <p:spTgt spid="3">
                                            <p:txEl>
                                              <p:pRg st="3" end="3"/>
                                            </p:txEl>
                                          </p:spTgt>
                                        </p:tgtEl>
                                        <p:attrNameLst>
                                          <p:attrName>ppt_w</p:attrName>
                                        </p:attrNameLst>
                                      </p:cBhvr>
                                      <p:tavLst>
                                        <p:tav tm="0">
                                          <p:val>
                                            <p:strVal val="#ppt_w+.3"/>
                                          </p:val>
                                        </p:tav>
                                        <p:tav tm="100000">
                                          <p:val>
                                            <p:strVal val="#ppt_w"/>
                                          </p:val>
                                        </p:tav>
                                      </p:tavLst>
                                    </p:anim>
                                    <p:anim calcmode="lin" valueType="num">
                                      <p:cBhvr>
                                        <p:cTn id="18"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19" dur="10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 calcmode="lin" valueType="num">
                                      <p:cBhvr>
                                        <p:cTn id="24"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
                                            <p:txEl>
                                              <p:pRg st="0" end="0"/>
                                            </p:txEl>
                                          </p:spTgt>
                                        </p:tgtEl>
                                      </p:cBhvr>
                                    </p:animEffect>
                                  </p:childTnLst>
                                </p:cTn>
                              </p:par>
                              <p:par>
                                <p:cTn id="27" presetID="53" presetClass="entr" presetSubtype="16" fill="hold" nodeType="with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anim calcmode="lin" valueType="num">
                                      <p:cBhvr>
                                        <p:cTn id="29"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31" dur="500"/>
                                        <p:tgtEl>
                                          <p:spTgt spid="2">
                                            <p:txEl>
                                              <p:pRg st="1" end="1"/>
                                            </p:txEl>
                                          </p:spTgt>
                                        </p:tgtEl>
                                      </p:cBhvr>
                                    </p:animEffect>
                                  </p:childTnLst>
                                </p:cTn>
                              </p:par>
                              <p:par>
                                <p:cTn id="32" presetID="53" presetClass="entr" presetSubtype="16" fill="hold" nodeType="withEffect">
                                  <p:stCondLst>
                                    <p:cond delay="0"/>
                                  </p:stCondLst>
                                  <p:childTnLst>
                                    <p:set>
                                      <p:cBhvr>
                                        <p:cTn id="33" dur="1" fill="hold">
                                          <p:stCondLst>
                                            <p:cond delay="0"/>
                                          </p:stCondLst>
                                        </p:cTn>
                                        <p:tgtEl>
                                          <p:spTgt spid="2">
                                            <p:txEl>
                                              <p:pRg st="2" end="2"/>
                                            </p:txEl>
                                          </p:spTgt>
                                        </p:tgtEl>
                                        <p:attrNameLst>
                                          <p:attrName>style.visibility</p:attrName>
                                        </p:attrNameLst>
                                      </p:cBhvr>
                                      <p:to>
                                        <p:strVal val="visible"/>
                                      </p:to>
                                    </p:set>
                                    <p:anim calcmode="lin" valueType="num">
                                      <p:cBhvr>
                                        <p:cTn id="34"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5"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36" dur="500"/>
                                        <p:tgtEl>
                                          <p:spTgt spid="2">
                                            <p:txEl>
                                              <p:pRg st="2" end="2"/>
                                            </p:txEl>
                                          </p:spTgt>
                                        </p:tgtEl>
                                      </p:cBhvr>
                                    </p:animEffect>
                                  </p:childTnLst>
                                </p:cTn>
                              </p:par>
                              <p:par>
                                <p:cTn id="37" presetID="53" presetClass="entr" presetSubtype="16" fill="hold" nodeType="with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41"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loud 1"/>
          <p:cNvSpPr/>
          <p:nvPr/>
        </p:nvSpPr>
        <p:spPr>
          <a:xfrm>
            <a:off x="1727200" y="838200"/>
            <a:ext cx="4091710" cy="2748148"/>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smtClean="0">
                <a:solidFill>
                  <a:schemeClr val="tx2"/>
                </a:solidFill>
              </a:rPr>
              <a:t>Logistics </a:t>
            </a:r>
            <a:r>
              <a:rPr lang="en-US" sz="2400" dirty="0" err="1" smtClean="0">
                <a:solidFill>
                  <a:schemeClr val="tx2"/>
                </a:solidFill>
              </a:rPr>
              <a:t>cho</a:t>
            </a:r>
            <a:r>
              <a:rPr lang="en-US" sz="2400" dirty="0" smtClean="0">
                <a:solidFill>
                  <a:schemeClr val="tx2"/>
                </a:solidFill>
              </a:rPr>
              <a:t> </a:t>
            </a:r>
            <a:r>
              <a:rPr lang="en-US" sz="2400" dirty="0" err="1" smtClean="0">
                <a:solidFill>
                  <a:schemeClr val="tx2"/>
                </a:solidFill>
              </a:rPr>
              <a:t>hàng</a:t>
            </a:r>
            <a:r>
              <a:rPr lang="en-US" sz="2400" dirty="0" smtClean="0">
                <a:solidFill>
                  <a:schemeClr val="tx2"/>
                </a:solidFill>
              </a:rPr>
              <a:t> </a:t>
            </a:r>
            <a:r>
              <a:rPr lang="en-US" sz="2400" dirty="0" err="1">
                <a:solidFill>
                  <a:schemeClr val="tx2"/>
                </a:solidFill>
              </a:rPr>
              <a:t>hóa</a:t>
            </a:r>
            <a:endParaRPr lang="en-US" sz="2400" dirty="0">
              <a:solidFill>
                <a:schemeClr val="tx2"/>
              </a:solidFill>
            </a:endParaRPr>
          </a:p>
        </p:txBody>
      </p:sp>
      <p:sp>
        <p:nvSpPr>
          <p:cNvPr id="3" name="Cloud 2"/>
          <p:cNvSpPr/>
          <p:nvPr/>
        </p:nvSpPr>
        <p:spPr>
          <a:xfrm>
            <a:off x="3867239" y="3523418"/>
            <a:ext cx="5894278" cy="2521122"/>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3333FF"/>
                </a:solidFill>
              </a:rPr>
              <a:t>Logistics </a:t>
            </a:r>
            <a:r>
              <a:rPr lang="en-US" sz="2400" b="1" dirty="0" err="1" smtClean="0">
                <a:solidFill>
                  <a:srgbClr val="3333FF"/>
                </a:solidFill>
              </a:rPr>
              <a:t>cho</a:t>
            </a:r>
            <a:r>
              <a:rPr lang="en-US" sz="2400" b="1" dirty="0" smtClean="0">
                <a:solidFill>
                  <a:srgbClr val="3333FF"/>
                </a:solidFill>
              </a:rPr>
              <a:t> </a:t>
            </a:r>
            <a:r>
              <a:rPr lang="en-US" sz="2400" b="1" dirty="0" err="1" smtClean="0">
                <a:solidFill>
                  <a:srgbClr val="3333FF"/>
                </a:solidFill>
              </a:rPr>
              <a:t>dịch</a:t>
            </a:r>
            <a:r>
              <a:rPr lang="en-US" sz="2400" b="1" dirty="0" smtClean="0">
                <a:solidFill>
                  <a:srgbClr val="3333FF"/>
                </a:solidFill>
              </a:rPr>
              <a:t> </a:t>
            </a:r>
            <a:r>
              <a:rPr lang="en-US" sz="2400" b="1" dirty="0" err="1">
                <a:solidFill>
                  <a:srgbClr val="3333FF"/>
                </a:solidFill>
              </a:rPr>
              <a:t>vụ</a:t>
            </a:r>
            <a:endParaRPr lang="en-US" sz="2400" b="1" dirty="0">
              <a:solidFill>
                <a:srgbClr val="3333FF"/>
              </a:solidFill>
            </a:endParaRPr>
          </a:p>
        </p:txBody>
      </p:sp>
      <p:sp>
        <p:nvSpPr>
          <p:cNvPr id="4" name="TextBox 3"/>
          <p:cNvSpPr txBox="1"/>
          <p:nvPr/>
        </p:nvSpPr>
        <p:spPr>
          <a:xfrm>
            <a:off x="609600" y="152400"/>
            <a:ext cx="7924800" cy="584775"/>
          </a:xfrm>
          <a:prstGeom prst="rect">
            <a:avLst/>
          </a:prstGeom>
          <a:noFill/>
        </p:spPr>
        <p:txBody>
          <a:bodyPr wrap="square" rtlCol="0">
            <a:spAutoFit/>
          </a:bodyPr>
          <a:lstStyle/>
          <a:p>
            <a:r>
              <a:rPr lang="en-US" sz="3200" dirty="0"/>
              <a:t>Theo </a:t>
            </a:r>
            <a:r>
              <a:rPr lang="en-US" sz="3200" dirty="0" err="1"/>
              <a:t>tính</a:t>
            </a:r>
            <a:r>
              <a:rPr lang="en-US" sz="3200" dirty="0"/>
              <a:t> </a:t>
            </a:r>
            <a:r>
              <a:rPr lang="en-US" sz="3200" dirty="0" err="1"/>
              <a:t>chất</a:t>
            </a:r>
            <a:r>
              <a:rPr lang="en-US" sz="3200" dirty="0"/>
              <a:t> </a:t>
            </a:r>
            <a:r>
              <a:rPr lang="en-US" sz="3200" dirty="0" err="1"/>
              <a:t>hàng</a:t>
            </a:r>
            <a:r>
              <a:rPr lang="en-US" sz="3200" dirty="0"/>
              <a:t> </a:t>
            </a:r>
            <a:r>
              <a:rPr lang="en-US" sz="3200" dirty="0" err="1"/>
              <a:t>hóa</a:t>
            </a:r>
            <a:endParaRPr lang="en-US" sz="3200" dirty="0"/>
          </a:p>
        </p:txBody>
      </p:sp>
    </p:spTree>
    <p:extLst>
      <p:ext uri="{BB962C8B-B14F-4D97-AF65-F5344CB8AC3E}">
        <p14:creationId xmlns:p14="http://schemas.microsoft.com/office/powerpoint/2010/main" val="42788872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812800" y="24826"/>
            <a:ext cx="10769600" cy="584775"/>
          </a:xfrm>
          <a:prstGeom prst="rect">
            <a:avLst/>
          </a:prstGeom>
          <a:noFill/>
        </p:spPr>
        <p:txBody>
          <a:bodyPr wrap="square" rtlCol="0">
            <a:spAutoFit/>
          </a:bodyPr>
          <a:lstStyle/>
          <a:p>
            <a:r>
              <a:rPr lang="en-US" sz="3200" dirty="0"/>
              <a:t>Logistics – </a:t>
            </a:r>
            <a:r>
              <a:rPr lang="en-US" sz="3200" dirty="0" err="1"/>
              <a:t>nhiều</a:t>
            </a:r>
            <a:r>
              <a:rPr lang="en-US" sz="3200" dirty="0"/>
              <a:t> </a:t>
            </a:r>
            <a:r>
              <a:rPr lang="en-US" sz="3200" dirty="0" err="1"/>
              <a:t>tên</a:t>
            </a:r>
            <a:r>
              <a:rPr lang="en-US" sz="3200" dirty="0"/>
              <a:t> </a:t>
            </a:r>
            <a:r>
              <a:rPr lang="en-US" sz="3200" dirty="0" err="1"/>
              <a:t>gọi</a:t>
            </a:r>
            <a:r>
              <a:rPr lang="en-US" sz="3200" dirty="0"/>
              <a:t> </a:t>
            </a:r>
            <a:r>
              <a:rPr lang="en-US" sz="3200" dirty="0" err="1"/>
              <a:t>khác</a:t>
            </a:r>
            <a:r>
              <a:rPr lang="en-US" sz="3200" dirty="0"/>
              <a:t> </a:t>
            </a:r>
            <a:r>
              <a:rPr lang="en-US" sz="3200" dirty="0" err="1"/>
              <a:t>nhau</a:t>
            </a:r>
            <a:r>
              <a:rPr lang="en-US" sz="3200" dirty="0"/>
              <a:t>…</a:t>
            </a:r>
          </a:p>
        </p:txBody>
      </p:sp>
      <p:sp>
        <p:nvSpPr>
          <p:cNvPr id="3" name="Cloud 2"/>
          <p:cNvSpPr/>
          <p:nvPr/>
        </p:nvSpPr>
        <p:spPr>
          <a:xfrm>
            <a:off x="609600" y="1600200"/>
            <a:ext cx="2235200" cy="14478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Business logistics</a:t>
            </a:r>
          </a:p>
        </p:txBody>
      </p:sp>
      <p:sp>
        <p:nvSpPr>
          <p:cNvPr id="4" name="Cloud 3"/>
          <p:cNvSpPr/>
          <p:nvPr/>
        </p:nvSpPr>
        <p:spPr>
          <a:xfrm>
            <a:off x="7416800" y="3581400"/>
            <a:ext cx="2641600" cy="11430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Physical distribution</a:t>
            </a:r>
          </a:p>
        </p:txBody>
      </p:sp>
      <p:sp>
        <p:nvSpPr>
          <p:cNvPr id="5" name="Cloud 4"/>
          <p:cNvSpPr/>
          <p:nvPr/>
        </p:nvSpPr>
        <p:spPr>
          <a:xfrm>
            <a:off x="2946400" y="914400"/>
            <a:ext cx="2946400" cy="14478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Channel management</a:t>
            </a:r>
          </a:p>
        </p:txBody>
      </p:sp>
      <p:sp>
        <p:nvSpPr>
          <p:cNvPr id="6" name="Cloud 5"/>
          <p:cNvSpPr/>
          <p:nvPr/>
        </p:nvSpPr>
        <p:spPr>
          <a:xfrm>
            <a:off x="812800" y="3429000"/>
            <a:ext cx="3048000" cy="14478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Material management</a:t>
            </a:r>
          </a:p>
        </p:txBody>
      </p:sp>
      <p:sp>
        <p:nvSpPr>
          <p:cNvPr id="7" name="Cloud 6"/>
          <p:cNvSpPr/>
          <p:nvPr/>
        </p:nvSpPr>
        <p:spPr>
          <a:xfrm>
            <a:off x="5791200" y="1143000"/>
            <a:ext cx="2743200" cy="11430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Distribution</a:t>
            </a:r>
          </a:p>
        </p:txBody>
      </p:sp>
      <p:sp>
        <p:nvSpPr>
          <p:cNvPr id="8" name="Cloud 7"/>
          <p:cNvSpPr/>
          <p:nvPr/>
        </p:nvSpPr>
        <p:spPr>
          <a:xfrm>
            <a:off x="4165600" y="3276600"/>
            <a:ext cx="2946400" cy="10668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Logistics management</a:t>
            </a:r>
          </a:p>
        </p:txBody>
      </p:sp>
      <p:sp>
        <p:nvSpPr>
          <p:cNvPr id="9" name="Cloud 8"/>
          <p:cNvSpPr/>
          <p:nvPr/>
        </p:nvSpPr>
        <p:spPr>
          <a:xfrm>
            <a:off x="9042400" y="1143000"/>
            <a:ext cx="2235200" cy="14478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Industrial logistics</a:t>
            </a:r>
          </a:p>
        </p:txBody>
      </p:sp>
      <p:sp>
        <p:nvSpPr>
          <p:cNvPr id="10" name="Cloud 9"/>
          <p:cNvSpPr/>
          <p:nvPr/>
        </p:nvSpPr>
        <p:spPr>
          <a:xfrm>
            <a:off x="2946400" y="5181600"/>
            <a:ext cx="2946400" cy="14478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Supply chain management</a:t>
            </a:r>
          </a:p>
        </p:txBody>
      </p:sp>
      <p:sp>
        <p:nvSpPr>
          <p:cNvPr id="11" name="Cloud 10"/>
          <p:cNvSpPr/>
          <p:nvPr/>
        </p:nvSpPr>
        <p:spPr>
          <a:xfrm>
            <a:off x="8026400" y="5257800"/>
            <a:ext cx="3048000" cy="12192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Supply management</a:t>
            </a:r>
          </a:p>
        </p:txBody>
      </p:sp>
      <p:sp>
        <p:nvSpPr>
          <p:cNvPr id="12" name="Cloud 11"/>
          <p:cNvSpPr/>
          <p:nvPr/>
        </p:nvSpPr>
        <p:spPr>
          <a:xfrm>
            <a:off x="6502400" y="2286000"/>
            <a:ext cx="2743200" cy="11430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Logistics industry</a:t>
            </a:r>
          </a:p>
        </p:txBody>
      </p:sp>
      <p:sp>
        <p:nvSpPr>
          <p:cNvPr id="13" name="Cloud 12"/>
          <p:cNvSpPr/>
          <p:nvPr/>
        </p:nvSpPr>
        <p:spPr>
          <a:xfrm>
            <a:off x="5181600" y="4648200"/>
            <a:ext cx="2743200" cy="11430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Trade logistics</a:t>
            </a:r>
          </a:p>
        </p:txBody>
      </p:sp>
    </p:spTree>
    <p:extLst>
      <p:ext uri="{BB962C8B-B14F-4D97-AF65-F5344CB8AC3E}">
        <p14:creationId xmlns:p14="http://schemas.microsoft.com/office/powerpoint/2010/main" val="33885178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strVal val="#ppt_w*0.05"/>
                                          </p:val>
                                        </p:tav>
                                        <p:tav tm="100000">
                                          <p:val>
                                            <p:strVal val="#ppt_w"/>
                                          </p:val>
                                        </p:tav>
                                      </p:tavLst>
                                    </p:anim>
                                    <p:anim calcmode="lin" valueType="num">
                                      <p:cBhvr>
                                        <p:cTn id="26" dur="500" fill="hold"/>
                                        <p:tgtEl>
                                          <p:spTgt spid="9"/>
                                        </p:tgtEl>
                                        <p:attrNameLst>
                                          <p:attrName>ppt_h</p:attrName>
                                        </p:attrNameLst>
                                      </p:cBhvr>
                                      <p:tavLst>
                                        <p:tav tm="0">
                                          <p:val>
                                            <p:strVal val="#ppt_h"/>
                                          </p:val>
                                        </p:tav>
                                        <p:tav tm="100000">
                                          <p:val>
                                            <p:strVal val="#ppt_h"/>
                                          </p:val>
                                        </p:tav>
                                      </p:tavLst>
                                    </p:anim>
                                    <p:anim calcmode="lin" valueType="num">
                                      <p:cBhvr>
                                        <p:cTn id="27" dur="500" fill="hold"/>
                                        <p:tgtEl>
                                          <p:spTgt spid="9"/>
                                        </p:tgtEl>
                                        <p:attrNameLst>
                                          <p:attrName>ppt_x</p:attrName>
                                        </p:attrNameLst>
                                      </p:cBhvr>
                                      <p:tavLst>
                                        <p:tav tm="0">
                                          <p:val>
                                            <p:strVal val="#ppt_x-.2"/>
                                          </p:val>
                                        </p:tav>
                                        <p:tav tm="100000">
                                          <p:val>
                                            <p:strVal val="#ppt_x"/>
                                          </p:val>
                                        </p:tav>
                                      </p:tavLst>
                                    </p:anim>
                                    <p:anim calcmode="lin" valueType="num">
                                      <p:cBhvr>
                                        <p:cTn id="28" dur="500" fill="hold"/>
                                        <p:tgtEl>
                                          <p:spTgt spid="9"/>
                                        </p:tgtEl>
                                        <p:attrNameLst>
                                          <p:attrName>ppt_y</p:attrName>
                                        </p:attrNameLst>
                                      </p:cBhvr>
                                      <p:tavLst>
                                        <p:tav tm="0">
                                          <p:val>
                                            <p:strVal val="#ppt_y"/>
                                          </p:val>
                                        </p:tav>
                                        <p:tav tm="100000">
                                          <p:val>
                                            <p:strVal val="#ppt_y"/>
                                          </p:val>
                                        </p:tav>
                                      </p:tavLst>
                                    </p:anim>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48" presetClass="entr" presetSubtype="0" accel="5000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1000" fill="hold"/>
                                        <p:tgtEl>
                                          <p:spTgt spid="1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5" dur="1000" fill="hold"/>
                                        <p:tgtEl>
                                          <p:spTgt spid="12"/>
                                        </p:tgtEl>
                                        <p:attrNameLst>
                                          <p:attrName>ppt_x</p:attrName>
                                        </p:attrNameLst>
                                      </p:cBhvr>
                                      <p:tavLst>
                                        <p:tav tm="0">
                                          <p:val>
                                            <p:fltVal val="-1"/>
                                          </p:val>
                                        </p:tav>
                                        <p:tav tm="50000">
                                          <p:val>
                                            <p:fltVal val="0.95"/>
                                          </p:val>
                                        </p:tav>
                                        <p:tav tm="100000">
                                          <p:val>
                                            <p:strVal val="#ppt_x"/>
                                          </p:val>
                                        </p:tav>
                                      </p:tavLst>
                                    </p:anim>
                                    <p:anim calcmode="lin" valueType="num">
                                      <p:cBhvr>
                                        <p:cTn id="36" dur="1000" fill="hold"/>
                                        <p:tgtEl>
                                          <p:spTgt spid="12"/>
                                        </p:tgtEl>
                                        <p:attrNameLst>
                                          <p:attrName>ppt_y</p:attrName>
                                        </p:attrNameLst>
                                      </p:cBhvr>
                                      <p:tavLst>
                                        <p:tav tm="0">
                                          <p:val>
                                            <p:strVal val="#ppt_y"/>
                                          </p:val>
                                        </p:tav>
                                        <p:tav tm="100000">
                                          <p:val>
                                            <p:strVal val="#ppt_y"/>
                                          </p:val>
                                        </p:tav>
                                      </p:tavLst>
                                    </p:anim>
                                    <p:animEffect transition="in" filter="fade">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grpId="0" nodeType="clickEffect">
                                  <p:stCondLst>
                                    <p:cond delay="0"/>
                                  </p:stCondLst>
                                  <p:iterate type="lt">
                                    <p:tmPct val="10000"/>
                                  </p:iterate>
                                  <p:childTnLst>
                                    <p:set>
                                      <p:cBhvr>
                                        <p:cTn id="47" dur="1" fill="hold">
                                          <p:stCondLst>
                                            <p:cond delay="0"/>
                                          </p:stCondLst>
                                        </p:cTn>
                                        <p:tgtEl>
                                          <p:spTgt spid="6"/>
                                        </p:tgtEl>
                                        <p:attrNameLst>
                                          <p:attrName>style.visibility</p:attrName>
                                        </p:attrNameLst>
                                      </p:cBhvr>
                                      <p:to>
                                        <p:strVal val="visible"/>
                                      </p:to>
                                    </p:set>
                                    <p:anim calcmode="lin" valueType="num">
                                      <p:cBhvr>
                                        <p:cTn id="4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6"/>
                                        </p:tgtEl>
                                        <p:attrNameLst>
                                          <p:attrName>ppt_y</p:attrName>
                                        </p:attrNameLst>
                                      </p:cBhvr>
                                      <p:tavLst>
                                        <p:tav tm="0">
                                          <p:val>
                                            <p:strVal val="#ppt_y"/>
                                          </p:val>
                                        </p:tav>
                                        <p:tav tm="100000">
                                          <p:val>
                                            <p:strVal val="#ppt_y"/>
                                          </p:val>
                                        </p:tav>
                                      </p:tavLst>
                                    </p:anim>
                                    <p:anim calcmode="lin" valueType="num">
                                      <p:cBhvr>
                                        <p:cTn id="5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29"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1000" fill="hold"/>
                                        <p:tgtEl>
                                          <p:spTgt spid="10"/>
                                        </p:tgtEl>
                                        <p:attrNameLst>
                                          <p:attrName>ppt_x</p:attrName>
                                        </p:attrNameLst>
                                      </p:cBhvr>
                                      <p:tavLst>
                                        <p:tav tm="0">
                                          <p:val>
                                            <p:strVal val="#ppt_x-.2"/>
                                          </p:val>
                                        </p:tav>
                                        <p:tav tm="100000">
                                          <p:val>
                                            <p:strVal val="#ppt_x"/>
                                          </p:val>
                                        </p:tav>
                                      </p:tavLst>
                                    </p:anim>
                                    <p:anim calcmode="lin" valueType="num">
                                      <p:cBhvr>
                                        <p:cTn id="5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9" dur="10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18" presetClass="entr" presetSubtype="12"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strips(downLeft)">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29" presetClass="entr" presetSubtype="0" fill="hold" grpId="0" nodeType="click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1000" fill="hold"/>
                                        <p:tgtEl>
                                          <p:spTgt spid="4"/>
                                        </p:tgtEl>
                                        <p:attrNameLst>
                                          <p:attrName>ppt_x</p:attrName>
                                        </p:attrNameLst>
                                      </p:cBhvr>
                                      <p:tavLst>
                                        <p:tav tm="0">
                                          <p:val>
                                            <p:strVal val="#ppt_x-.2"/>
                                          </p:val>
                                        </p:tav>
                                        <p:tav tm="100000">
                                          <p:val>
                                            <p:strVal val="#ppt_x"/>
                                          </p:val>
                                        </p:tav>
                                      </p:tavLst>
                                    </p:anim>
                                    <p:anim calcmode="lin" valueType="num">
                                      <p:cBhvr>
                                        <p:cTn id="7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71" dur="1000"/>
                                        <p:tgtEl>
                                          <p:spTgt spid="4"/>
                                        </p:tgtEl>
                                      </p:cBhvr>
                                    </p:animEffect>
                                  </p:childTnLst>
                                </p:cTn>
                              </p:par>
                            </p:childTnLst>
                          </p:cTn>
                        </p:par>
                      </p:childTnLst>
                    </p:cTn>
                  </p:par>
                  <p:par>
                    <p:cTn id="72" fill="hold">
                      <p:stCondLst>
                        <p:cond delay="indefinite"/>
                      </p:stCondLst>
                      <p:childTnLst>
                        <p:par>
                          <p:cTn id="73" fill="hold">
                            <p:stCondLst>
                              <p:cond delay="0"/>
                            </p:stCondLst>
                            <p:childTnLst>
                              <p:par>
                                <p:cTn id="74" presetID="48" presetClass="entr" presetSubtype="0" accel="50000" fill="hold" grpId="0" nodeType="click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p:cTn id="76" dur="1000" fill="hold"/>
                                        <p:tgtEl>
                                          <p:spTgt spid="1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77" dur="1000" fill="hold"/>
                                        <p:tgtEl>
                                          <p:spTgt spid="11"/>
                                        </p:tgtEl>
                                        <p:attrNameLst>
                                          <p:attrName>ppt_x</p:attrName>
                                        </p:attrNameLst>
                                      </p:cBhvr>
                                      <p:tavLst>
                                        <p:tav tm="0">
                                          <p:val>
                                            <p:fltVal val="-1"/>
                                          </p:val>
                                        </p:tav>
                                        <p:tav tm="50000">
                                          <p:val>
                                            <p:fltVal val="0.95"/>
                                          </p:val>
                                        </p:tav>
                                        <p:tav tm="100000">
                                          <p:val>
                                            <p:strVal val="#ppt_x"/>
                                          </p:val>
                                        </p:tav>
                                      </p:tavLst>
                                    </p:anim>
                                    <p:anim calcmode="lin" valueType="num">
                                      <p:cBhvr>
                                        <p:cTn id="78" dur="1000" fill="hold"/>
                                        <p:tgtEl>
                                          <p:spTgt spid="11"/>
                                        </p:tgtEl>
                                        <p:attrNameLst>
                                          <p:attrName>ppt_y</p:attrName>
                                        </p:attrNameLst>
                                      </p:cBhvr>
                                      <p:tavLst>
                                        <p:tav tm="0">
                                          <p:val>
                                            <p:strVal val="#ppt_y"/>
                                          </p:val>
                                        </p:tav>
                                        <p:tav tm="100000">
                                          <p:val>
                                            <p:strVal val="#ppt_y"/>
                                          </p:val>
                                        </p:tav>
                                      </p:tavLst>
                                    </p:anim>
                                    <p:animEffect transition="in" filter="fade">
                                      <p:cBhvr>
                                        <p:cTn id="7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09010794"/>
              </p:ext>
            </p:extLst>
          </p:nvPr>
        </p:nvGraphicFramePr>
        <p:xfrm>
          <a:off x="838200" y="-218872"/>
          <a:ext cx="10515600" cy="5384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Group 4"/>
          <p:cNvGrpSpPr/>
          <p:nvPr/>
        </p:nvGrpSpPr>
        <p:grpSpPr>
          <a:xfrm>
            <a:off x="4414304" y="4870666"/>
            <a:ext cx="3286125" cy="1971675"/>
            <a:chOff x="5422106" y="2856762"/>
            <a:chExt cx="3286125" cy="1971675"/>
          </a:xfrm>
          <a:solidFill>
            <a:schemeClr val="bg1"/>
          </a:solidFill>
        </p:grpSpPr>
        <p:sp>
          <p:nvSpPr>
            <p:cNvPr id="6" name="Rectangle 5"/>
            <p:cNvSpPr/>
            <p:nvPr/>
          </p:nvSpPr>
          <p:spPr>
            <a:xfrm>
              <a:off x="5422106" y="2856762"/>
              <a:ext cx="3286125" cy="1971675"/>
            </a:xfrm>
            <a:prstGeom prst="rect">
              <a:avLst/>
            </a:prstGeom>
            <a:grpFill/>
            <a:ln w="3175"/>
          </p:spPr>
          <p:style>
            <a:lnRef idx="2">
              <a:schemeClr val="lt1">
                <a:hueOff val="0"/>
                <a:satOff val="0"/>
                <a:lumOff val="0"/>
                <a:alphaOff val="0"/>
              </a:schemeClr>
            </a:lnRef>
            <a:fillRef idx="1">
              <a:schemeClr val="accent4">
                <a:hueOff val="9800891"/>
                <a:satOff val="-40777"/>
                <a:lumOff val="9608"/>
                <a:alphaOff val="0"/>
              </a:schemeClr>
            </a:fillRef>
            <a:effectRef idx="0">
              <a:schemeClr val="accent4">
                <a:hueOff val="9800891"/>
                <a:satOff val="-40777"/>
                <a:lumOff val="9608"/>
                <a:alphaOff val="0"/>
              </a:schemeClr>
            </a:effectRef>
            <a:fontRef idx="minor">
              <a:schemeClr val="lt1"/>
            </a:fontRef>
          </p:style>
        </p:sp>
        <p:sp>
          <p:nvSpPr>
            <p:cNvPr id="7" name="Rectangle 6"/>
            <p:cNvSpPr/>
            <p:nvPr/>
          </p:nvSpPr>
          <p:spPr>
            <a:xfrm>
              <a:off x="5422106" y="2856762"/>
              <a:ext cx="3286125" cy="1971675"/>
            </a:xfrm>
            <a:prstGeom prst="rect">
              <a:avLst/>
            </a:prstGeom>
            <a:grpFill/>
            <a:ln w="3175"/>
          </p:spPr>
          <p:style>
            <a:lnRef idx="0">
              <a:scrgbClr r="0" g="0" b="0"/>
            </a:lnRef>
            <a:fillRef idx="0">
              <a:scrgbClr r="0" g="0" b="0"/>
            </a:fillRef>
            <a:effectRef idx="0">
              <a:scrgbClr r="0" g="0" b="0"/>
            </a:effectRef>
            <a:fontRef idx="minor">
              <a:schemeClr val="lt1"/>
            </a:fontRef>
          </p:style>
          <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r>
                <a:rPr lang="en-US" sz="2800" kern="1200" dirty="0" err="1">
                  <a:solidFill>
                    <a:schemeClr val="tx1"/>
                  </a:solidFill>
                </a:rPr>
                <a:t>Ngành</a:t>
              </a:r>
              <a:r>
                <a:rPr lang="en-US" sz="2800" kern="1200" dirty="0">
                  <a:solidFill>
                    <a:schemeClr val="tx1"/>
                  </a:solidFill>
                </a:rPr>
                <a:t> logistics </a:t>
              </a:r>
            </a:p>
          </p:txBody>
        </p:sp>
      </p:grpSp>
    </p:spTree>
    <p:extLst>
      <p:ext uri="{BB962C8B-B14F-4D97-AF65-F5344CB8AC3E}">
        <p14:creationId xmlns:p14="http://schemas.microsoft.com/office/powerpoint/2010/main" val="3019279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noChangeArrowheads="1"/>
          </p:cNvPicPr>
          <p:nvPr>
            <p:ph idx="1"/>
          </p:nvPr>
        </p:nvPicPr>
        <p:blipFill>
          <a:blip r:embed="rId2"/>
          <a:srcRect/>
          <a:stretch>
            <a:fillRect/>
          </a:stretch>
        </p:blipFill>
        <p:spPr>
          <a:xfrm>
            <a:off x="98883" y="695460"/>
            <a:ext cx="11991517" cy="6148702"/>
          </a:xfrm>
          <a:noFill/>
        </p:spPr>
      </p:pic>
      <p:sp>
        <p:nvSpPr>
          <p:cNvPr id="2" name="TextBox 1"/>
          <p:cNvSpPr txBox="1"/>
          <p:nvPr/>
        </p:nvSpPr>
        <p:spPr>
          <a:xfrm>
            <a:off x="4987055" y="692764"/>
            <a:ext cx="2095995" cy="400110"/>
          </a:xfrm>
          <a:prstGeom prst="rect">
            <a:avLst/>
          </a:prstGeom>
          <a:noFill/>
        </p:spPr>
        <p:txBody>
          <a:bodyPr wrap="square" rtlCol="0">
            <a:spAutoFit/>
          </a:bodyPr>
          <a:lstStyle/>
          <a:p>
            <a:pPr algn="ctr"/>
            <a:r>
              <a:rPr lang="en-SG" sz="2000" b="1" dirty="0" err="1">
                <a:solidFill>
                  <a:srgbClr val="FF0000"/>
                </a:solidFill>
              </a:rPr>
              <a:t>Cơ</a:t>
            </a:r>
            <a:r>
              <a:rPr lang="en-SG" sz="2000" b="1" dirty="0">
                <a:solidFill>
                  <a:srgbClr val="FF0000"/>
                </a:solidFill>
              </a:rPr>
              <a:t> </a:t>
            </a:r>
            <a:r>
              <a:rPr lang="en-SG" sz="2000" b="1" dirty="0" err="1">
                <a:solidFill>
                  <a:srgbClr val="FF0000"/>
                </a:solidFill>
              </a:rPr>
              <a:t>sở</a:t>
            </a:r>
            <a:r>
              <a:rPr lang="en-SG" sz="2000" b="1" dirty="0">
                <a:solidFill>
                  <a:srgbClr val="FF0000"/>
                </a:solidFill>
              </a:rPr>
              <a:t> </a:t>
            </a:r>
            <a:r>
              <a:rPr lang="en-SG" sz="2000" b="1" dirty="0" err="1">
                <a:solidFill>
                  <a:srgbClr val="FF0000"/>
                </a:solidFill>
              </a:rPr>
              <a:t>hạ</a:t>
            </a:r>
            <a:r>
              <a:rPr lang="en-SG" sz="2000" b="1" dirty="0">
                <a:solidFill>
                  <a:srgbClr val="FF0000"/>
                </a:solidFill>
              </a:rPr>
              <a:t> </a:t>
            </a:r>
            <a:r>
              <a:rPr lang="en-SG" sz="2000" b="1" dirty="0" err="1">
                <a:solidFill>
                  <a:srgbClr val="FF0000"/>
                </a:solidFill>
              </a:rPr>
              <a:t>tầng</a:t>
            </a:r>
            <a:endParaRPr lang="en-US" sz="2000" b="1" dirty="0">
              <a:solidFill>
                <a:srgbClr val="FF0000"/>
              </a:solidFill>
            </a:endParaRPr>
          </a:p>
        </p:txBody>
      </p:sp>
      <p:sp>
        <p:nvSpPr>
          <p:cNvPr id="5" name="TextBox 4"/>
          <p:cNvSpPr txBox="1"/>
          <p:nvPr/>
        </p:nvSpPr>
        <p:spPr>
          <a:xfrm>
            <a:off x="10007812" y="2305626"/>
            <a:ext cx="2095995" cy="707886"/>
          </a:xfrm>
          <a:prstGeom prst="rect">
            <a:avLst/>
          </a:prstGeom>
          <a:noFill/>
        </p:spPr>
        <p:txBody>
          <a:bodyPr wrap="square" rtlCol="0">
            <a:spAutoFit/>
          </a:bodyPr>
          <a:lstStyle/>
          <a:p>
            <a:pPr algn="ctr"/>
            <a:r>
              <a:rPr lang="en-SG" sz="2000" b="1" dirty="0" err="1">
                <a:solidFill>
                  <a:srgbClr val="FF0000"/>
                </a:solidFill>
              </a:rPr>
              <a:t>Pháp</a:t>
            </a:r>
            <a:r>
              <a:rPr lang="en-SG" sz="2000" b="1" dirty="0">
                <a:solidFill>
                  <a:srgbClr val="FF0000"/>
                </a:solidFill>
              </a:rPr>
              <a:t> </a:t>
            </a:r>
            <a:r>
              <a:rPr lang="en-SG" sz="2000" b="1" dirty="0" err="1">
                <a:solidFill>
                  <a:srgbClr val="FF0000"/>
                </a:solidFill>
              </a:rPr>
              <a:t>luật</a:t>
            </a:r>
            <a:r>
              <a:rPr lang="en-SG" sz="2000" b="1" dirty="0">
                <a:solidFill>
                  <a:srgbClr val="FF0000"/>
                </a:solidFill>
              </a:rPr>
              <a:t> </a:t>
            </a:r>
            <a:r>
              <a:rPr lang="en-SG" sz="2000" b="1" dirty="0" err="1">
                <a:solidFill>
                  <a:srgbClr val="FF0000"/>
                </a:solidFill>
              </a:rPr>
              <a:t>và</a:t>
            </a:r>
            <a:r>
              <a:rPr lang="en-SG" sz="2000" b="1" dirty="0">
                <a:solidFill>
                  <a:srgbClr val="FF0000"/>
                </a:solidFill>
              </a:rPr>
              <a:t> </a:t>
            </a:r>
            <a:r>
              <a:rPr lang="en-SG" sz="2000" b="1" dirty="0" err="1">
                <a:solidFill>
                  <a:srgbClr val="FF0000"/>
                </a:solidFill>
              </a:rPr>
              <a:t>chính</a:t>
            </a:r>
            <a:r>
              <a:rPr lang="en-SG" sz="2000" b="1" dirty="0">
                <a:solidFill>
                  <a:srgbClr val="FF0000"/>
                </a:solidFill>
              </a:rPr>
              <a:t> </a:t>
            </a:r>
            <a:r>
              <a:rPr lang="en-SG" sz="2000" b="1" dirty="0" err="1">
                <a:solidFill>
                  <a:srgbClr val="FF0000"/>
                </a:solidFill>
              </a:rPr>
              <a:t>sách</a:t>
            </a:r>
            <a:endParaRPr lang="en-US" sz="2000" b="1" dirty="0">
              <a:solidFill>
                <a:srgbClr val="FF0000"/>
              </a:solidFill>
            </a:endParaRPr>
          </a:p>
        </p:txBody>
      </p:sp>
      <p:sp>
        <p:nvSpPr>
          <p:cNvPr id="6" name="TextBox 5"/>
          <p:cNvSpPr txBox="1"/>
          <p:nvPr/>
        </p:nvSpPr>
        <p:spPr>
          <a:xfrm>
            <a:off x="4989615" y="5989123"/>
            <a:ext cx="2095995" cy="707886"/>
          </a:xfrm>
          <a:prstGeom prst="rect">
            <a:avLst/>
          </a:prstGeom>
          <a:noFill/>
        </p:spPr>
        <p:txBody>
          <a:bodyPr wrap="square" rtlCol="0">
            <a:spAutoFit/>
          </a:bodyPr>
          <a:lstStyle/>
          <a:p>
            <a:pPr algn="ctr"/>
            <a:r>
              <a:rPr lang="en-SG" sz="2000" b="1" dirty="0">
                <a:solidFill>
                  <a:srgbClr val="FF0000"/>
                </a:solidFill>
              </a:rPr>
              <a:t>DN </a:t>
            </a:r>
            <a:r>
              <a:rPr lang="en-SG" sz="2000" b="1" dirty="0" err="1">
                <a:solidFill>
                  <a:srgbClr val="FF0000"/>
                </a:solidFill>
              </a:rPr>
              <a:t>sử</a:t>
            </a:r>
            <a:r>
              <a:rPr lang="en-SG" sz="2000" b="1" dirty="0">
                <a:solidFill>
                  <a:srgbClr val="FF0000"/>
                </a:solidFill>
              </a:rPr>
              <a:t> </a:t>
            </a:r>
            <a:r>
              <a:rPr lang="en-SG" sz="2000" b="1" dirty="0" err="1">
                <a:solidFill>
                  <a:srgbClr val="FF0000"/>
                </a:solidFill>
              </a:rPr>
              <a:t>dụng</a:t>
            </a:r>
            <a:r>
              <a:rPr lang="en-SG" sz="2000" b="1" dirty="0">
                <a:solidFill>
                  <a:srgbClr val="FF0000"/>
                </a:solidFill>
              </a:rPr>
              <a:t> </a:t>
            </a:r>
            <a:r>
              <a:rPr lang="en-SG" sz="2000" b="1" dirty="0" err="1">
                <a:solidFill>
                  <a:srgbClr val="FF0000"/>
                </a:solidFill>
              </a:rPr>
              <a:t>dịch</a:t>
            </a:r>
            <a:r>
              <a:rPr lang="en-SG" sz="2000" b="1" dirty="0">
                <a:solidFill>
                  <a:srgbClr val="FF0000"/>
                </a:solidFill>
              </a:rPr>
              <a:t> </a:t>
            </a:r>
            <a:r>
              <a:rPr lang="en-SG" sz="2000" b="1" dirty="0" err="1">
                <a:solidFill>
                  <a:srgbClr val="FF0000"/>
                </a:solidFill>
              </a:rPr>
              <a:t>vụ</a:t>
            </a:r>
            <a:r>
              <a:rPr lang="en-SG" sz="2000" b="1" dirty="0">
                <a:solidFill>
                  <a:srgbClr val="FF0000"/>
                </a:solidFill>
              </a:rPr>
              <a:t> logistics</a:t>
            </a:r>
            <a:endParaRPr lang="en-US" sz="2000" b="1" dirty="0">
              <a:solidFill>
                <a:srgbClr val="FF0000"/>
              </a:solidFill>
            </a:endParaRPr>
          </a:p>
        </p:txBody>
      </p:sp>
      <p:sp>
        <p:nvSpPr>
          <p:cNvPr id="7" name="TextBox 6"/>
          <p:cNvSpPr txBox="1"/>
          <p:nvPr/>
        </p:nvSpPr>
        <p:spPr>
          <a:xfrm>
            <a:off x="426718" y="2563886"/>
            <a:ext cx="2095995" cy="400110"/>
          </a:xfrm>
          <a:prstGeom prst="rect">
            <a:avLst/>
          </a:prstGeom>
          <a:noFill/>
        </p:spPr>
        <p:txBody>
          <a:bodyPr wrap="square" rtlCol="0">
            <a:spAutoFit/>
          </a:bodyPr>
          <a:lstStyle/>
          <a:p>
            <a:pPr algn="ctr"/>
            <a:r>
              <a:rPr lang="en-SG" sz="2000" b="1" dirty="0">
                <a:solidFill>
                  <a:srgbClr val="FF0000"/>
                </a:solidFill>
              </a:rPr>
              <a:t>DN logistics</a:t>
            </a:r>
            <a:endParaRPr lang="en-US" sz="2000" b="1" dirty="0">
              <a:solidFill>
                <a:srgbClr val="FF0000"/>
              </a:solidFill>
            </a:endParaRPr>
          </a:p>
        </p:txBody>
      </p:sp>
      <p:sp>
        <p:nvSpPr>
          <p:cNvPr id="3" name="TextBox 2"/>
          <p:cNvSpPr txBox="1"/>
          <p:nvPr/>
        </p:nvSpPr>
        <p:spPr>
          <a:xfrm>
            <a:off x="130600" y="-8"/>
            <a:ext cx="6305797" cy="584775"/>
          </a:xfrm>
          <a:prstGeom prst="rect">
            <a:avLst/>
          </a:prstGeom>
          <a:noFill/>
        </p:spPr>
        <p:txBody>
          <a:bodyPr wrap="square" rtlCol="0">
            <a:spAutoFit/>
          </a:bodyPr>
          <a:lstStyle/>
          <a:p>
            <a:r>
              <a:rPr lang="en-US" sz="3200" b="1" dirty="0" smtClean="0">
                <a:solidFill>
                  <a:srgbClr val="3333FF"/>
                </a:solidFill>
              </a:rPr>
              <a:t>HỆ THỐNG LOGISTICS VIỆT NAM</a:t>
            </a:r>
            <a:endParaRPr lang="en-US" sz="3200" b="1" dirty="0">
              <a:solidFill>
                <a:srgbClr val="3333FF"/>
              </a:solidFill>
            </a:endParaRPr>
          </a:p>
        </p:txBody>
      </p:sp>
    </p:spTree>
    <p:extLst>
      <p:ext uri="{BB962C8B-B14F-4D97-AF65-F5344CB8AC3E}">
        <p14:creationId xmlns:p14="http://schemas.microsoft.com/office/powerpoint/2010/main" val="2334818649"/>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01781"/>
            <a:ext cx="8596668" cy="750125"/>
          </a:xfrm>
        </p:spPr>
        <p:txBody>
          <a:bodyPr/>
          <a:lstStyle/>
          <a:p>
            <a:r>
              <a:rPr lang="en-SG" dirty="0" smtClean="0">
                <a:solidFill>
                  <a:schemeClr val="tx1"/>
                </a:solidFill>
              </a:rPr>
              <a:t>NỘI DUNG</a:t>
            </a:r>
            <a:endParaRPr lang="en-US" dirty="0">
              <a:solidFill>
                <a:schemeClr val="tx1"/>
              </a:solidFill>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8647698"/>
              </p:ext>
            </p:extLst>
          </p:nvPr>
        </p:nvGraphicFramePr>
        <p:xfrm>
          <a:off x="677862" y="1371600"/>
          <a:ext cx="1110246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762596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3147" name="Group 203"/>
          <p:cNvGraphicFramePr>
            <a:graphicFrameLocks noGrp="1"/>
          </p:cNvGraphicFramePr>
          <p:nvPr>
            <p:extLst>
              <p:ext uri="{D42A27DB-BD31-4B8C-83A1-F6EECF244321}">
                <p14:modId xmlns:p14="http://schemas.microsoft.com/office/powerpoint/2010/main" val="28211079"/>
              </p:ext>
            </p:extLst>
          </p:nvPr>
        </p:nvGraphicFramePr>
        <p:xfrm>
          <a:off x="3840336" y="-53339"/>
          <a:ext cx="8182108" cy="6949424"/>
        </p:xfrm>
        <a:graphic>
          <a:graphicData uri="http://schemas.openxmlformats.org/drawingml/2006/table">
            <a:tbl>
              <a:tblPr/>
              <a:tblGrid>
                <a:gridCol w="1143804">
                  <a:extLst>
                    <a:ext uri="{9D8B030D-6E8A-4147-A177-3AD203B41FA5}">
                      <a16:colId xmlns="" xmlns:a16="http://schemas.microsoft.com/office/drawing/2014/main" val="20000"/>
                    </a:ext>
                  </a:extLst>
                </a:gridCol>
                <a:gridCol w="1223493">
                  <a:extLst>
                    <a:ext uri="{9D8B030D-6E8A-4147-A177-3AD203B41FA5}">
                      <a16:colId xmlns="" xmlns:a16="http://schemas.microsoft.com/office/drawing/2014/main" val="20001"/>
                    </a:ext>
                  </a:extLst>
                </a:gridCol>
                <a:gridCol w="1184856">
                  <a:extLst>
                    <a:ext uri="{9D8B030D-6E8A-4147-A177-3AD203B41FA5}">
                      <a16:colId xmlns="" xmlns:a16="http://schemas.microsoft.com/office/drawing/2014/main" val="20002"/>
                    </a:ext>
                  </a:extLst>
                </a:gridCol>
                <a:gridCol w="2279561">
                  <a:extLst>
                    <a:ext uri="{9D8B030D-6E8A-4147-A177-3AD203B41FA5}">
                      <a16:colId xmlns="" xmlns:a16="http://schemas.microsoft.com/office/drawing/2014/main" val="20003"/>
                    </a:ext>
                  </a:extLst>
                </a:gridCol>
                <a:gridCol w="1262129">
                  <a:extLst>
                    <a:ext uri="{9D8B030D-6E8A-4147-A177-3AD203B41FA5}">
                      <a16:colId xmlns="" xmlns:a16="http://schemas.microsoft.com/office/drawing/2014/main" val="20004"/>
                    </a:ext>
                  </a:extLst>
                </a:gridCol>
                <a:gridCol w="1088265">
                  <a:extLst>
                    <a:ext uri="{9D8B030D-6E8A-4147-A177-3AD203B41FA5}">
                      <a16:colId xmlns="" xmlns:a16="http://schemas.microsoft.com/office/drawing/2014/main" val="20005"/>
                    </a:ext>
                  </a:extLst>
                </a:gridCol>
              </a:tblGrid>
              <a:tr h="32839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endParaRP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rgbClr val="FF0000"/>
                          </a:solidFill>
                          <a:effectLst>
                            <a:outerShdw blurRad="38100" dist="38100" dir="2700000" algn="tl">
                              <a:srgbClr val="000000">
                                <a:alpha val="43137"/>
                              </a:srgbClr>
                            </a:outerShdw>
                          </a:effectLst>
                          <a:latin typeface="Arial" pitchFamily="34" charset="0"/>
                        </a:rPr>
                        <a:t>Road</a:t>
                      </a:r>
                      <a:endPar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Rail</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Inland waterway</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Sea</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Air</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8972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2004</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68.45</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3.33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20.28</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7.91</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0.03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32965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2005</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65.25</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2.73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21.57</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10.42</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0.03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025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2006</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65.92</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2.63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21.19</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10.23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0.03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32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2007</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68.6</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2.4</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18.93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10.04</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0.03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35283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2008</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72</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1.4</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18.14</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8.44</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0.02</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34124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2009</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72.7</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1.28</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17.83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8.03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outerShdw blurRad="38100" dist="38100" dir="2700000" algn="tl">
                              <a:srgbClr val="C0C0C0"/>
                            </a:outerShdw>
                          </a:effectLst>
                          <a:latin typeface="Arial" pitchFamily="34" charset="0"/>
                        </a:rPr>
                        <a:t>0.16</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31033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2010</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70.80</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0.97</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17.47</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10.71</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0.06</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35025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2011</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71.65</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0.93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15.43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11.93</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0.06</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30647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2012</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78.0</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0.75</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16.49</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4.61</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0.08</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9"/>
                  </a:ext>
                </a:extLst>
              </a:tr>
              <a:tr h="29487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2013</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75,59</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0,64</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17,93</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5,81</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0,03</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0"/>
                  </a:ext>
                </a:extLst>
              </a:tr>
              <a:tr h="3219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2014</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76,18</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0,67</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17,67</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4,46</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0,02</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1"/>
                  </a:ext>
                </a:extLst>
              </a:tr>
              <a:tr h="28458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2015</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76,52</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0,58</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17,57</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5,3</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0,03</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2"/>
                  </a:ext>
                </a:extLst>
              </a:tr>
              <a:tr h="29875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2016</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rgbClr val="FF0000"/>
                          </a:solidFill>
                          <a:effectLst>
                            <a:outerShdw blurRad="38100" dist="38100" dir="2700000" algn="tl">
                              <a:srgbClr val="C0C0C0"/>
                            </a:outerShdw>
                          </a:effectLst>
                          <a:latin typeface="Arial" pitchFamily="34" charset="0"/>
                        </a:rPr>
                        <a:t>77,2</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0,42</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17,13</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5,22</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0,03</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3"/>
                  </a:ext>
                </a:extLst>
              </a:tr>
              <a:tr h="30004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2017</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78</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0.41</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17</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5</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outerShdw blurRad="38100" dist="38100" dir="2700000" algn="tl">
                              <a:srgbClr val="C0C0C0"/>
                            </a:outerShdw>
                          </a:effectLst>
                          <a:latin typeface="Arial" pitchFamily="34" charset="0"/>
                        </a:rPr>
                        <a:t>0.03</a:t>
                      </a:r>
                      <a:endPar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4"/>
                  </a:ext>
                </a:extLst>
              </a:tr>
              <a:tr h="27045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2018</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78</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0.37</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16</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5</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outerShdw blurRad="38100" dist="38100" dir="2700000" algn="tl">
                              <a:srgbClr val="C0C0C0"/>
                            </a:outerShdw>
                          </a:effectLst>
                          <a:latin typeface="Arial" pitchFamily="34" charset="0"/>
                        </a:rPr>
                        <a:t>0.02</a:t>
                      </a:r>
                      <a:endPar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5"/>
                  </a:ext>
                </a:extLst>
              </a:tr>
              <a:tr h="27045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2019</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79</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0.31</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15</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5</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outerShdw blurRad="38100" dist="38100" dir="2700000" algn="tl">
                              <a:srgbClr val="C0C0C0"/>
                            </a:outerShdw>
                          </a:effectLst>
                          <a:latin typeface="Arial" pitchFamily="34" charset="0"/>
                        </a:rPr>
                        <a:t>0.03</a:t>
                      </a:r>
                      <a:endPar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6"/>
                  </a:ext>
                </a:extLst>
              </a:tr>
              <a:tr h="27045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2020</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79</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0.32</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16</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5</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outerShdw blurRad="38100" dist="38100" dir="2700000" algn="tl">
                              <a:srgbClr val="C0C0C0"/>
                            </a:outerShdw>
                          </a:effectLst>
                          <a:latin typeface="Arial" pitchFamily="34" charset="0"/>
                        </a:rPr>
                        <a:t>0.02</a:t>
                      </a:r>
                      <a:endPar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7"/>
                  </a:ext>
                </a:extLst>
              </a:tr>
              <a:tr h="27045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rPr>
                        <a:t>2021</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79</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0.35</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16</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000" b="0" i="0" u="none" strike="noStrike" dirty="0" smtClean="0">
                          <a:solidFill>
                            <a:srgbClr val="000000"/>
                          </a:solidFill>
                          <a:effectLst/>
                          <a:latin typeface="Calibri"/>
                        </a:rPr>
                        <a:t>5</a:t>
                      </a:r>
                      <a:endParaRPr lang="en-US" sz="2000" b="0" i="0" u="none" strike="noStrike" dirty="0">
                        <a:solidFill>
                          <a:srgbClr val="000000"/>
                        </a:solidFill>
                        <a:effectLst/>
                        <a:latin typeface="Calibri"/>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outerShdw blurRad="38100" dist="38100" dir="2700000" algn="tl">
                              <a:srgbClr val="C0C0C0"/>
                            </a:outerShdw>
                          </a:effectLst>
                          <a:latin typeface="Arial" pitchFamily="34" charset="0"/>
                        </a:rPr>
                        <a:t>0.01</a:t>
                      </a:r>
                      <a:endParaRPr kumimoji="0" lang="en-US" sz="1800" b="0" i="0" u="none" strike="noStrike" cap="none" normalizeH="0" baseline="0" dirty="0">
                        <a:ln>
                          <a:noFill/>
                        </a:ln>
                        <a:solidFill>
                          <a:schemeClr val="tx1"/>
                        </a:solidFill>
                        <a:effectLst>
                          <a:outerShdw blurRad="38100" dist="38100" dir="2700000" algn="tl">
                            <a:srgbClr val="C0C0C0"/>
                          </a:outerShdw>
                        </a:effectLst>
                        <a:latin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8"/>
                  </a:ext>
                </a:extLst>
              </a:tr>
            </a:tbl>
          </a:graphicData>
        </a:graphic>
      </p:graphicFrame>
      <p:sp>
        <p:nvSpPr>
          <p:cNvPr id="2" name="Rectangle 2"/>
          <p:cNvSpPr>
            <a:spLocks noChangeArrowheads="1"/>
          </p:cNvSpPr>
          <p:nvPr/>
        </p:nvSpPr>
        <p:spPr bwMode="auto">
          <a:xfrm>
            <a:off x="249125" y="2017973"/>
            <a:ext cx="2962141" cy="1339376"/>
          </a:xfrm>
          <a:prstGeom prst="rect">
            <a:avLst/>
          </a:prstGeom>
          <a:noFill/>
          <a:ln w="9525">
            <a:noFill/>
            <a:miter lim="800000"/>
            <a:headEnd/>
            <a:tailEnd/>
          </a:ln>
        </p:spPr>
        <p:txBody>
          <a:bodyPr anchor="b" anchorCtr="1"/>
          <a:lstStyle/>
          <a:p>
            <a:pPr algn="ctr">
              <a:defRPr/>
            </a:pPr>
            <a:r>
              <a:rPr lang="fr-FR" sz="2400" b="1" dirty="0" err="1" smtClean="0">
                <a:solidFill>
                  <a:schemeClr val="tx2"/>
                </a:solidFill>
                <a:effectLst>
                  <a:outerShdw blurRad="38100" dist="38100" dir="2700000" algn="tl">
                    <a:srgbClr val="C0C0C0"/>
                  </a:outerShdw>
                </a:effectLst>
              </a:rPr>
              <a:t>Thị</a:t>
            </a:r>
            <a:r>
              <a:rPr lang="fr-FR" sz="2400" b="1" dirty="0" smtClean="0">
                <a:solidFill>
                  <a:schemeClr val="tx2"/>
                </a:solidFill>
                <a:effectLst>
                  <a:outerShdw blurRad="38100" dist="38100" dir="2700000" algn="tl">
                    <a:srgbClr val="C0C0C0"/>
                  </a:outerShdw>
                </a:effectLst>
              </a:rPr>
              <a:t> </a:t>
            </a:r>
            <a:r>
              <a:rPr lang="fr-FR" sz="2400" b="1" dirty="0" err="1" smtClean="0">
                <a:solidFill>
                  <a:schemeClr val="tx2"/>
                </a:solidFill>
                <a:effectLst>
                  <a:outerShdw blurRad="38100" dist="38100" dir="2700000" algn="tl">
                    <a:srgbClr val="C0C0C0"/>
                  </a:outerShdw>
                </a:effectLst>
              </a:rPr>
              <a:t>phần</a:t>
            </a:r>
            <a:r>
              <a:rPr lang="fr-FR" sz="2400" b="1" dirty="0" smtClean="0">
                <a:solidFill>
                  <a:schemeClr val="tx2"/>
                </a:solidFill>
                <a:effectLst>
                  <a:outerShdw blurRad="38100" dist="38100" dir="2700000" algn="tl">
                    <a:srgbClr val="C0C0C0"/>
                  </a:outerShdw>
                </a:effectLst>
              </a:rPr>
              <a:t> </a:t>
            </a:r>
            <a:r>
              <a:rPr lang="fr-FR" sz="2400" b="1" dirty="0" err="1" smtClean="0">
                <a:solidFill>
                  <a:schemeClr val="tx2"/>
                </a:solidFill>
                <a:effectLst>
                  <a:outerShdw blurRad="38100" dist="38100" dir="2700000" algn="tl">
                    <a:srgbClr val="C0C0C0"/>
                  </a:outerShdw>
                </a:effectLst>
              </a:rPr>
              <a:t>các</a:t>
            </a:r>
            <a:r>
              <a:rPr lang="fr-FR" sz="2400" b="1" dirty="0" smtClean="0">
                <a:solidFill>
                  <a:schemeClr val="tx2"/>
                </a:solidFill>
                <a:effectLst>
                  <a:outerShdw blurRad="38100" dist="38100" dir="2700000" algn="tl">
                    <a:srgbClr val="C0C0C0"/>
                  </a:outerShdw>
                </a:effectLst>
              </a:rPr>
              <a:t> </a:t>
            </a:r>
            <a:r>
              <a:rPr lang="fr-FR" sz="2400" b="1" dirty="0" err="1" smtClean="0">
                <a:solidFill>
                  <a:schemeClr val="tx2"/>
                </a:solidFill>
                <a:effectLst>
                  <a:outerShdw blurRad="38100" dist="38100" dir="2700000" algn="tl">
                    <a:srgbClr val="C0C0C0"/>
                  </a:outerShdw>
                </a:effectLst>
              </a:rPr>
              <a:t>phương</a:t>
            </a:r>
            <a:r>
              <a:rPr lang="fr-FR" sz="2400" b="1" dirty="0" smtClean="0">
                <a:solidFill>
                  <a:schemeClr val="tx2"/>
                </a:solidFill>
                <a:effectLst>
                  <a:outerShdw blurRad="38100" dist="38100" dir="2700000" algn="tl">
                    <a:srgbClr val="C0C0C0"/>
                  </a:outerShdw>
                </a:effectLst>
              </a:rPr>
              <a:t> </a:t>
            </a:r>
            <a:r>
              <a:rPr lang="fr-FR" sz="2400" b="1" dirty="0" err="1" smtClean="0">
                <a:solidFill>
                  <a:schemeClr val="tx2"/>
                </a:solidFill>
                <a:effectLst>
                  <a:outerShdw blurRad="38100" dist="38100" dir="2700000" algn="tl">
                    <a:srgbClr val="C0C0C0"/>
                  </a:outerShdw>
                </a:effectLst>
              </a:rPr>
              <a:t>thức</a:t>
            </a:r>
            <a:r>
              <a:rPr lang="fr-FR" sz="2400" b="1" dirty="0" smtClean="0">
                <a:solidFill>
                  <a:schemeClr val="tx2"/>
                </a:solidFill>
                <a:effectLst>
                  <a:outerShdw blurRad="38100" dist="38100" dir="2700000" algn="tl">
                    <a:srgbClr val="C0C0C0"/>
                  </a:outerShdw>
                </a:effectLst>
              </a:rPr>
              <a:t> </a:t>
            </a:r>
            <a:r>
              <a:rPr lang="fr-FR" sz="2400" b="1" dirty="0" err="1" smtClean="0">
                <a:solidFill>
                  <a:schemeClr val="tx2"/>
                </a:solidFill>
                <a:effectLst>
                  <a:outerShdw blurRad="38100" dist="38100" dir="2700000" algn="tl">
                    <a:srgbClr val="C0C0C0"/>
                  </a:outerShdw>
                </a:effectLst>
              </a:rPr>
              <a:t>vận</a:t>
            </a:r>
            <a:r>
              <a:rPr lang="fr-FR" sz="2400" b="1" dirty="0" smtClean="0">
                <a:solidFill>
                  <a:schemeClr val="tx2"/>
                </a:solidFill>
                <a:effectLst>
                  <a:outerShdw blurRad="38100" dist="38100" dir="2700000" algn="tl">
                    <a:srgbClr val="C0C0C0"/>
                  </a:outerShdw>
                </a:effectLst>
              </a:rPr>
              <a:t> </a:t>
            </a:r>
            <a:r>
              <a:rPr lang="fr-FR" sz="2400" b="1" dirty="0" err="1" smtClean="0">
                <a:solidFill>
                  <a:schemeClr val="tx2"/>
                </a:solidFill>
                <a:effectLst>
                  <a:outerShdw blurRad="38100" dist="38100" dir="2700000" algn="tl">
                    <a:srgbClr val="C0C0C0"/>
                  </a:outerShdw>
                </a:effectLst>
              </a:rPr>
              <a:t>tải</a:t>
            </a:r>
            <a:r>
              <a:rPr lang="fr-FR" sz="2400" b="1" dirty="0" smtClean="0">
                <a:solidFill>
                  <a:schemeClr val="tx2"/>
                </a:solidFill>
                <a:effectLst>
                  <a:outerShdw blurRad="38100" dist="38100" dir="2700000" algn="tl">
                    <a:srgbClr val="C0C0C0"/>
                  </a:outerShdw>
                </a:effectLst>
              </a:rPr>
              <a:t> ở </a:t>
            </a:r>
            <a:r>
              <a:rPr lang="fr-FR" sz="2400" b="1" dirty="0" err="1" smtClean="0">
                <a:solidFill>
                  <a:schemeClr val="tx2"/>
                </a:solidFill>
                <a:effectLst>
                  <a:outerShdw blurRad="38100" dist="38100" dir="2700000" algn="tl">
                    <a:srgbClr val="C0C0C0"/>
                  </a:outerShdw>
                </a:effectLst>
              </a:rPr>
              <a:t>Việt</a:t>
            </a:r>
            <a:r>
              <a:rPr lang="fr-FR" sz="2400" b="1" dirty="0" smtClean="0">
                <a:solidFill>
                  <a:schemeClr val="tx2"/>
                </a:solidFill>
                <a:effectLst>
                  <a:outerShdw blurRad="38100" dist="38100" dir="2700000" algn="tl">
                    <a:srgbClr val="C0C0C0"/>
                  </a:outerShdw>
                </a:effectLst>
              </a:rPr>
              <a:t> Nam (%)</a:t>
            </a:r>
            <a:endParaRPr lang="vi-VN" sz="24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216208539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3147"/>
                                        </p:tgtEl>
                                        <p:attrNameLst>
                                          <p:attrName>style.visibility</p:attrName>
                                        </p:attrNameLst>
                                      </p:cBhvr>
                                      <p:to>
                                        <p:strVal val="visible"/>
                                      </p:to>
                                    </p:set>
                                    <p:anim calcmode="lin" valueType="num">
                                      <p:cBhvr>
                                        <p:cTn id="7" dur="500" fill="hold"/>
                                        <p:tgtEl>
                                          <p:spTgt spid="83147"/>
                                        </p:tgtEl>
                                        <p:attrNameLst>
                                          <p:attrName>ppt_w</p:attrName>
                                        </p:attrNameLst>
                                      </p:cBhvr>
                                      <p:tavLst>
                                        <p:tav tm="0">
                                          <p:val>
                                            <p:fltVal val="0"/>
                                          </p:val>
                                        </p:tav>
                                        <p:tav tm="100000">
                                          <p:val>
                                            <p:strVal val="#ppt_w"/>
                                          </p:val>
                                        </p:tav>
                                      </p:tavLst>
                                    </p:anim>
                                    <p:anim calcmode="lin" valueType="num">
                                      <p:cBhvr>
                                        <p:cTn id="8" dur="500" fill="hold"/>
                                        <p:tgtEl>
                                          <p:spTgt spid="83147"/>
                                        </p:tgtEl>
                                        <p:attrNameLst>
                                          <p:attrName>ppt_h</p:attrName>
                                        </p:attrNameLst>
                                      </p:cBhvr>
                                      <p:tavLst>
                                        <p:tav tm="0">
                                          <p:val>
                                            <p:fltVal val="0"/>
                                          </p:val>
                                        </p:tav>
                                        <p:tav tm="100000">
                                          <p:val>
                                            <p:strVal val="#ppt_h"/>
                                          </p:val>
                                        </p:tav>
                                      </p:tavLst>
                                    </p:anim>
                                    <p:animEffect transition="in" filter="fade">
                                      <p:cBhvr>
                                        <p:cTn id="9" dur="500"/>
                                        <p:tgtEl>
                                          <p:spTgt spid="83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Title 1"/>
          <p:cNvSpPr>
            <a:spLocks noGrp="1"/>
          </p:cNvSpPr>
          <p:nvPr>
            <p:ph type="title"/>
          </p:nvPr>
        </p:nvSpPr>
        <p:spPr>
          <a:xfrm>
            <a:off x="-145652" y="1860470"/>
            <a:ext cx="4657156" cy="1668483"/>
          </a:xfrm>
        </p:spPr>
        <p:txBody>
          <a:bodyPr>
            <a:normAutofit/>
          </a:bodyPr>
          <a:lstStyle/>
          <a:p>
            <a:pPr algn="ctr"/>
            <a:r>
              <a:rPr lang="en-US" sz="3600" dirty="0" err="1" smtClean="0">
                <a:latin typeface="Times New Roman" pitchFamily="18" charset="0"/>
                <a:cs typeface="Times New Roman" pitchFamily="18" charset="0"/>
              </a:rPr>
              <a:t>Mạng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lưới</a:t>
            </a:r>
            <a:r>
              <a:rPr lang="en-US" sz="3600"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bộ</a:t>
            </a:r>
            <a:endParaRPr lang="en-US" sz="3600" dirty="0"/>
          </a:p>
        </p:txBody>
      </p:sp>
      <p:pic>
        <p:nvPicPr>
          <p:cNvPr id="4" name="Picture 6"/>
          <p:cNvPicPr>
            <a:picLocks noChangeAspect="1" noChangeArrowheads="1"/>
          </p:cNvPicPr>
          <p:nvPr/>
        </p:nvPicPr>
        <p:blipFill>
          <a:blip r:embed="rId2"/>
          <a:srcRect/>
          <a:stretch>
            <a:fillRect/>
          </a:stretch>
        </p:blipFill>
        <p:spPr bwMode="auto">
          <a:xfrm>
            <a:off x="4253764" y="47501"/>
            <a:ext cx="5130424" cy="6734299"/>
          </a:xfrm>
          <a:prstGeom prst="rect">
            <a:avLst/>
          </a:prstGeom>
          <a:noFill/>
          <a:ln w="9525">
            <a:noFill/>
            <a:miter lim="800000"/>
            <a:headEnd/>
            <a:tailEnd/>
          </a:ln>
        </p:spPr>
      </p:pic>
      <p:sp>
        <p:nvSpPr>
          <p:cNvPr id="5" name="Rectangle 7"/>
          <p:cNvSpPr>
            <a:spLocks noChangeArrowheads="1"/>
          </p:cNvSpPr>
          <p:nvPr/>
        </p:nvSpPr>
        <p:spPr bwMode="auto">
          <a:xfrm>
            <a:off x="9488714" y="6415088"/>
            <a:ext cx="2408993" cy="369332"/>
          </a:xfrm>
          <a:prstGeom prst="rect">
            <a:avLst/>
          </a:prstGeom>
          <a:noFill/>
          <a:ln w="9525">
            <a:noFill/>
            <a:miter lim="800000"/>
            <a:headEnd/>
            <a:tailEnd/>
          </a:ln>
          <a:effectLst/>
        </p:spPr>
        <p:txBody>
          <a:bodyPr wrap="none">
            <a:spAutoFit/>
          </a:bodyPr>
          <a:lstStyle/>
          <a:p>
            <a:pPr>
              <a:spcBef>
                <a:spcPct val="20000"/>
              </a:spcBef>
              <a:buClr>
                <a:schemeClr val="hlink"/>
              </a:buClr>
              <a:buSzPct val="120000"/>
              <a:defRPr/>
            </a:pPr>
            <a:r>
              <a:rPr lang="en-US" sz="1400" dirty="0">
                <a:effectLst>
                  <a:outerShdw blurRad="38100" dist="38100" dir="2700000" algn="tl">
                    <a:srgbClr val="000000"/>
                  </a:outerShdw>
                </a:effectLst>
              </a:rPr>
              <a:t>Source:</a:t>
            </a:r>
            <a:r>
              <a:rPr lang="fr-BE" sz="1400" i="1" dirty="0" err="1">
                <a:effectLst>
                  <a:outerShdw blurRad="38100" dist="38100" dir="2700000" algn="tl">
                    <a:srgbClr val="000000"/>
                  </a:outerShdw>
                </a:effectLst>
              </a:rPr>
              <a:t>VITRANSS</a:t>
            </a:r>
            <a:r>
              <a:rPr lang="fr-BE" sz="1400" i="1" dirty="0">
                <a:effectLst>
                  <a:outerShdw blurRad="38100" dist="38100" dir="2700000" algn="tl">
                    <a:srgbClr val="000000"/>
                  </a:outerShdw>
                </a:effectLst>
              </a:rPr>
              <a:t>, Vol.1, 2000</a:t>
            </a:r>
            <a:r>
              <a:rPr lang="vi-VN" dirty="0"/>
              <a:t> </a:t>
            </a:r>
            <a:endParaRPr lang="en-US" dirty="0"/>
          </a:p>
        </p:txBody>
      </p:sp>
      <mc:AlternateContent xmlns:mc="http://schemas.openxmlformats.org/markup-compatibility/2006" xmlns:p14="http://schemas.microsoft.com/office/powerpoint/2010/main">
        <mc:Choice Requires="p14">
          <p:contentPart p14:bwMode="auto" r:id="rId3">
            <p14:nvContentPartPr>
              <p14:cNvPr id="15" name="Ink 14"/>
              <p14:cNvContentPartPr/>
              <p14:nvPr/>
            </p14:nvContentPartPr>
            <p14:xfrm>
              <a:off x="8828620" y="3483593"/>
              <a:ext cx="174240" cy="90720"/>
            </p14:xfrm>
          </p:contentPart>
        </mc:Choice>
        <mc:Fallback xmlns="">
          <p:pic>
            <p:nvPicPr>
              <p:cNvPr id="15" name="Ink 14"/>
              <p:cNvPicPr/>
              <p:nvPr/>
            </p:nvPicPr>
            <p:blipFill>
              <a:blip r:embed="rId4"/>
              <a:stretch>
                <a:fillRect/>
              </a:stretch>
            </p:blipFill>
            <p:spPr>
              <a:xfrm>
                <a:off x="8807740" y="3462713"/>
                <a:ext cx="2160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Ink 15"/>
              <p14:cNvContentPartPr/>
              <p14:nvPr/>
            </p14:nvContentPartPr>
            <p14:xfrm>
              <a:off x="9156940" y="5679593"/>
              <a:ext cx="360" cy="360"/>
            </p14:xfrm>
          </p:contentPart>
        </mc:Choice>
        <mc:Fallback xmlns="">
          <p:pic>
            <p:nvPicPr>
              <p:cNvPr id="16" name="Ink 15"/>
              <p:cNvPicPr/>
              <p:nvPr/>
            </p:nvPicPr>
            <p:blipFill>
              <a:blip r:embed="rId6"/>
              <a:stretch>
                <a:fillRect/>
              </a:stretch>
            </p:blipFill>
            <p:spPr>
              <a:xfrm>
                <a:off x="9136060" y="5658713"/>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9" name="Ink 18"/>
              <p14:cNvContentPartPr/>
              <p14:nvPr/>
            </p14:nvContentPartPr>
            <p14:xfrm>
              <a:off x="9105460" y="5647553"/>
              <a:ext cx="360" cy="360"/>
            </p14:xfrm>
          </p:contentPart>
        </mc:Choice>
        <mc:Fallback xmlns="">
          <p:pic>
            <p:nvPicPr>
              <p:cNvPr id="19" name="Ink 18"/>
              <p:cNvPicPr/>
              <p:nvPr/>
            </p:nvPicPr>
            <p:blipFill>
              <a:blip r:embed="rId8"/>
              <a:stretch>
                <a:fillRect/>
              </a:stretch>
            </p:blipFill>
            <p:spPr>
              <a:xfrm>
                <a:off x="9084580" y="5626673"/>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0" name="Ink 19"/>
              <p14:cNvContentPartPr/>
              <p14:nvPr/>
            </p14:nvContentPartPr>
            <p14:xfrm>
              <a:off x="9098980" y="5795513"/>
              <a:ext cx="360" cy="360"/>
            </p14:xfrm>
          </p:contentPart>
        </mc:Choice>
        <mc:Fallback xmlns="">
          <p:pic>
            <p:nvPicPr>
              <p:cNvPr id="20" name="Ink 19"/>
              <p:cNvPicPr/>
              <p:nvPr/>
            </p:nvPicPr>
            <p:blipFill>
              <a:blip r:embed="rId6"/>
              <a:stretch>
                <a:fillRect/>
              </a:stretch>
            </p:blipFill>
            <p:spPr>
              <a:xfrm>
                <a:off x="9078100" y="5774633"/>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Ink 20"/>
              <p14:cNvContentPartPr/>
              <p14:nvPr/>
            </p14:nvContentPartPr>
            <p14:xfrm>
              <a:off x="9221380" y="5499233"/>
              <a:ext cx="360" cy="360"/>
            </p14:xfrm>
          </p:contentPart>
        </mc:Choice>
        <mc:Fallback xmlns="">
          <p:pic>
            <p:nvPicPr>
              <p:cNvPr id="21" name="Ink 20"/>
              <p:cNvPicPr/>
              <p:nvPr/>
            </p:nvPicPr>
            <p:blipFill>
              <a:blip r:embed="rId11"/>
              <a:stretch>
                <a:fillRect/>
              </a:stretch>
            </p:blipFill>
            <p:spPr>
              <a:xfrm>
                <a:off x="9200500" y="5478353"/>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2" name="Ink 21"/>
              <p14:cNvContentPartPr/>
              <p14:nvPr/>
            </p14:nvContentPartPr>
            <p14:xfrm>
              <a:off x="9066580" y="5550713"/>
              <a:ext cx="360" cy="360"/>
            </p14:xfrm>
          </p:contentPart>
        </mc:Choice>
        <mc:Fallback xmlns="">
          <p:pic>
            <p:nvPicPr>
              <p:cNvPr id="22" name="Ink 21"/>
              <p:cNvPicPr/>
              <p:nvPr/>
            </p:nvPicPr>
            <p:blipFill>
              <a:blip r:embed="rId13"/>
              <a:stretch>
                <a:fillRect/>
              </a:stretch>
            </p:blipFill>
            <p:spPr>
              <a:xfrm>
                <a:off x="9045700" y="5529833"/>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4" name="Ink 23"/>
              <p14:cNvContentPartPr/>
              <p14:nvPr/>
            </p14:nvContentPartPr>
            <p14:xfrm>
              <a:off x="12692140" y="2369753"/>
              <a:ext cx="360" cy="360"/>
            </p14:xfrm>
          </p:contentPart>
        </mc:Choice>
        <mc:Fallback xmlns="">
          <p:pic>
            <p:nvPicPr>
              <p:cNvPr id="24" name="Ink 23"/>
              <p:cNvPicPr/>
              <p:nvPr/>
            </p:nvPicPr>
            <p:blipFill>
              <a:blip r:embed="rId6"/>
              <a:stretch>
                <a:fillRect/>
              </a:stretch>
            </p:blipFill>
            <p:spPr>
              <a:xfrm>
                <a:off x="12671260" y="2348873"/>
                <a:ext cx="42120" cy="42120"/>
              </a:xfrm>
              <a:prstGeom prst="rect">
                <a:avLst/>
              </a:prstGeom>
            </p:spPr>
          </p:pic>
        </mc:Fallback>
      </mc:AlternateContent>
    </p:spTree>
    <p:extLst>
      <p:ext uri="{BB962C8B-B14F-4D97-AF65-F5344CB8AC3E}">
        <p14:creationId xmlns:p14="http://schemas.microsoft.com/office/powerpoint/2010/main" val="29816085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Title 1"/>
          <p:cNvSpPr>
            <a:spLocks noGrp="1"/>
          </p:cNvSpPr>
          <p:nvPr>
            <p:ph type="title"/>
          </p:nvPr>
        </p:nvSpPr>
        <p:spPr>
          <a:xfrm>
            <a:off x="333836" y="1722918"/>
            <a:ext cx="5181600" cy="1630362"/>
          </a:xfrm>
        </p:spPr>
        <p:txBody>
          <a:bodyPr>
            <a:normAutofit/>
          </a:bodyPr>
          <a:lstStyle/>
          <a:p>
            <a:r>
              <a:rPr lang="en-US" sz="3600" dirty="0" err="1" smtClean="0">
                <a:latin typeface="Times New Roman" pitchFamily="18" charset="0"/>
                <a:cs typeface="Times New Roman" pitchFamily="18" charset="0"/>
              </a:rPr>
              <a:t>Mạng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lưới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đường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sắt</a:t>
            </a:r>
            <a:endParaRPr lang="en-US" sz="3600" dirty="0"/>
          </a:p>
        </p:txBody>
      </p:sp>
      <p:pic>
        <p:nvPicPr>
          <p:cNvPr id="4" name="Picture 6"/>
          <p:cNvPicPr>
            <a:picLocks noChangeAspect="1" noChangeArrowheads="1"/>
          </p:cNvPicPr>
          <p:nvPr/>
        </p:nvPicPr>
        <p:blipFill>
          <a:blip r:embed="rId2"/>
          <a:srcRect/>
          <a:stretch>
            <a:fillRect/>
          </a:stretch>
        </p:blipFill>
        <p:spPr bwMode="auto">
          <a:xfrm>
            <a:off x="5706533" y="-76200"/>
            <a:ext cx="6282267" cy="7010400"/>
          </a:xfrm>
          <a:prstGeom prst="rect">
            <a:avLst/>
          </a:prstGeom>
          <a:noFill/>
          <a:ln w="9525">
            <a:noFill/>
            <a:miter lim="800000"/>
            <a:headEnd/>
            <a:tailEnd/>
          </a:ln>
        </p:spPr>
      </p:pic>
      <p:sp>
        <p:nvSpPr>
          <p:cNvPr id="5" name="Rectangle 5"/>
          <p:cNvSpPr>
            <a:spLocks noChangeArrowheads="1"/>
          </p:cNvSpPr>
          <p:nvPr/>
        </p:nvSpPr>
        <p:spPr bwMode="auto">
          <a:xfrm>
            <a:off x="1" y="6473826"/>
            <a:ext cx="7429500" cy="307975"/>
          </a:xfrm>
          <a:prstGeom prst="rect">
            <a:avLst/>
          </a:prstGeom>
          <a:noFill/>
          <a:ln w="9525">
            <a:noFill/>
            <a:miter lim="800000"/>
            <a:headEnd/>
            <a:tailEnd/>
          </a:ln>
        </p:spPr>
        <p:txBody>
          <a:bodyPr>
            <a:spAutoFit/>
          </a:bodyPr>
          <a:lstStyle/>
          <a:p>
            <a:pPr>
              <a:spcBef>
                <a:spcPct val="20000"/>
              </a:spcBef>
              <a:buClr>
                <a:schemeClr val="hlink"/>
              </a:buClr>
              <a:buSzPct val="120000"/>
            </a:pPr>
            <a:r>
              <a:rPr lang="en-US" sz="1400" dirty="0"/>
              <a:t>Source: MOT, Vietnam Transport entering into the 21th century, 1999</a:t>
            </a:r>
            <a:r>
              <a:rPr lang="vi-VN" sz="1400" dirty="0"/>
              <a:t>  </a:t>
            </a:r>
            <a:endParaRPr lang="en-US" sz="1400" dirty="0"/>
          </a:p>
        </p:txBody>
      </p:sp>
    </p:spTree>
    <p:extLst>
      <p:ext uri="{BB962C8B-B14F-4D97-AF65-F5344CB8AC3E}">
        <p14:creationId xmlns:p14="http://schemas.microsoft.com/office/powerpoint/2010/main" val="35584762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Scale>
                                      <p:cBhvr>
                                        <p:cTn id="1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
                                        </p:tgtEl>
                                        <p:attrNameLst>
                                          <p:attrName>ppt_x</p:attrName>
                                          <p:attrName>ppt_y</p:attrName>
                                        </p:attrNameLst>
                                      </p:cBhvr>
                                    </p:animMotion>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04800" y="0"/>
            <a:ext cx="11887200" cy="6858000"/>
          </a:xfrm>
        </p:spPr>
        <p:txBody>
          <a:bodyPr/>
          <a:lstStyle/>
          <a:p>
            <a:pPr eaLnBrk="1" hangingPunct="1"/>
            <a:r>
              <a:rPr lang="en-US"/>
              <a:t/>
            </a:r>
            <a:br>
              <a:rPr lang="en-US"/>
            </a:br>
            <a:r>
              <a:rPr lang="en-US"/>
              <a:t/>
            </a:r>
            <a:br>
              <a:rPr lang="en-US"/>
            </a:br>
            <a:r>
              <a:rPr lang="en-US"/>
              <a:t/>
            </a:r>
            <a:br>
              <a:rPr lang="en-US"/>
            </a:br>
            <a:r>
              <a:rPr lang="en-US"/>
              <a:t/>
            </a:r>
            <a:br>
              <a:rPr lang="en-US"/>
            </a:br>
            <a:r>
              <a:rPr lang="en-US"/>
              <a:t/>
            </a:r>
            <a:br>
              <a:rPr lang="en-US"/>
            </a:br>
            <a:r>
              <a:rPr lang="en-US"/>
              <a:t/>
            </a:r>
            <a:br>
              <a:rPr lang="en-US"/>
            </a:br>
            <a:r>
              <a:rPr lang="en-US"/>
              <a:t/>
            </a:r>
            <a:br>
              <a:rPr lang="en-US"/>
            </a:br>
            <a:endParaRPr lang="en-US"/>
          </a:p>
        </p:txBody>
      </p:sp>
      <p:sp>
        <p:nvSpPr>
          <p:cNvPr id="44035" name="Rectangle 3"/>
          <p:cNvSpPr>
            <a:spLocks noChangeArrowheads="1"/>
          </p:cNvSpPr>
          <p:nvPr/>
        </p:nvSpPr>
        <p:spPr bwMode="auto">
          <a:xfrm>
            <a:off x="3689351" y="1404938"/>
            <a:ext cx="12192000" cy="369332"/>
          </a:xfrm>
          <a:prstGeom prst="rect">
            <a:avLst/>
          </a:prstGeom>
          <a:noFill/>
          <a:ln w="12700">
            <a:noFill/>
            <a:miter lim="800000"/>
            <a:headEnd type="none" w="sm" len="sm"/>
            <a:tailEnd type="none" w="sm" len="sm"/>
          </a:ln>
        </p:spPr>
        <p:txBody>
          <a:bodyPr>
            <a:spAutoFit/>
          </a:bodyPr>
          <a:lstStyle/>
          <a:p>
            <a:endParaRPr lang="en-US"/>
          </a:p>
        </p:txBody>
      </p:sp>
      <p:pic>
        <p:nvPicPr>
          <p:cNvPr id="70660" name="Picture 4"/>
          <p:cNvPicPr>
            <a:picLocks noChangeAspect="1" noChangeArrowheads="1"/>
          </p:cNvPicPr>
          <p:nvPr/>
        </p:nvPicPr>
        <p:blipFill>
          <a:blip r:embed="rId2">
            <a:lum contrast="6000"/>
          </a:blip>
          <a:srcRect/>
          <a:stretch>
            <a:fillRect/>
          </a:stretch>
        </p:blipFill>
        <p:spPr bwMode="auto">
          <a:xfrm>
            <a:off x="2336800" y="0"/>
            <a:ext cx="7721600" cy="6858000"/>
          </a:xfrm>
          <a:prstGeom prst="rect">
            <a:avLst/>
          </a:prstGeom>
          <a:noFill/>
          <a:ln w="9525">
            <a:noFill/>
            <a:miter lim="800000"/>
            <a:headEnd/>
            <a:tailEnd/>
          </a:ln>
        </p:spPr>
      </p:pic>
      <p:sp>
        <p:nvSpPr>
          <p:cNvPr id="70661" name="Line 5"/>
          <p:cNvSpPr>
            <a:spLocks noChangeShapeType="1"/>
          </p:cNvSpPr>
          <p:nvPr/>
        </p:nvSpPr>
        <p:spPr bwMode="auto">
          <a:xfrm flipV="1">
            <a:off x="6908800" y="914400"/>
            <a:ext cx="2235200" cy="304800"/>
          </a:xfrm>
          <a:prstGeom prst="line">
            <a:avLst/>
          </a:prstGeom>
          <a:noFill/>
          <a:ln w="38100" cap="rnd">
            <a:solidFill>
              <a:srgbClr val="0000CC"/>
            </a:solidFill>
            <a:prstDash val="sysDot"/>
            <a:round/>
            <a:headEnd type="diamond" w="med" len="med"/>
            <a:tailEnd type="triangle" w="med" len="med"/>
          </a:ln>
        </p:spPr>
        <p:txBody>
          <a:bodyPr/>
          <a:lstStyle/>
          <a:p>
            <a:endParaRPr lang="en-US"/>
          </a:p>
        </p:txBody>
      </p:sp>
      <p:sp>
        <p:nvSpPr>
          <p:cNvPr id="70662" name="Line 6"/>
          <p:cNvSpPr>
            <a:spLocks noChangeShapeType="1"/>
          </p:cNvSpPr>
          <p:nvPr/>
        </p:nvSpPr>
        <p:spPr bwMode="auto">
          <a:xfrm flipV="1">
            <a:off x="8346293" y="3701737"/>
            <a:ext cx="1028337" cy="229388"/>
          </a:xfrm>
          <a:prstGeom prst="line">
            <a:avLst/>
          </a:prstGeom>
          <a:noFill/>
          <a:ln w="38100" cap="rnd">
            <a:solidFill>
              <a:srgbClr val="0000CC"/>
            </a:solidFill>
            <a:prstDash val="sysDot"/>
            <a:round/>
            <a:headEnd/>
            <a:tailEnd type="triangle" w="med" len="med"/>
          </a:ln>
        </p:spPr>
        <p:txBody>
          <a:bodyPr/>
          <a:lstStyle/>
          <a:p>
            <a:endParaRPr lang="en-US"/>
          </a:p>
        </p:txBody>
      </p:sp>
      <p:sp>
        <p:nvSpPr>
          <p:cNvPr id="70664" name="Line 8"/>
          <p:cNvSpPr>
            <a:spLocks noChangeShapeType="1"/>
          </p:cNvSpPr>
          <p:nvPr/>
        </p:nvSpPr>
        <p:spPr bwMode="auto">
          <a:xfrm>
            <a:off x="8026400" y="5867400"/>
            <a:ext cx="1524000" cy="228600"/>
          </a:xfrm>
          <a:prstGeom prst="line">
            <a:avLst/>
          </a:prstGeom>
          <a:noFill/>
          <a:ln w="38100" cap="rnd">
            <a:solidFill>
              <a:srgbClr val="0000CC"/>
            </a:solidFill>
            <a:prstDash val="sysDot"/>
            <a:round/>
            <a:headEnd type="oval" w="sm" len="sm"/>
            <a:tailEnd type="triangle" w="med" len="med"/>
          </a:ln>
        </p:spPr>
        <p:txBody>
          <a:bodyPr/>
          <a:lstStyle/>
          <a:p>
            <a:endParaRPr lang="en-US"/>
          </a:p>
        </p:txBody>
      </p:sp>
      <p:sp>
        <p:nvSpPr>
          <p:cNvPr id="70665" name="Line 9"/>
          <p:cNvSpPr>
            <a:spLocks noChangeShapeType="1"/>
          </p:cNvSpPr>
          <p:nvPr/>
        </p:nvSpPr>
        <p:spPr bwMode="auto">
          <a:xfrm flipH="1" flipV="1">
            <a:off x="5406000" y="2455710"/>
            <a:ext cx="914400" cy="152400"/>
          </a:xfrm>
          <a:prstGeom prst="line">
            <a:avLst/>
          </a:prstGeom>
          <a:noFill/>
          <a:ln w="38100" cap="rnd">
            <a:solidFill>
              <a:srgbClr val="0000CC"/>
            </a:solidFill>
            <a:prstDash val="sysDot"/>
            <a:round/>
            <a:headEnd type="oval" w="sm" len="sm"/>
            <a:tailEnd type="triangle" w="med" len="med"/>
          </a:ln>
        </p:spPr>
        <p:txBody>
          <a:bodyPr/>
          <a:lstStyle/>
          <a:p>
            <a:endParaRPr lang="en-US"/>
          </a:p>
        </p:txBody>
      </p:sp>
      <p:sp>
        <p:nvSpPr>
          <p:cNvPr id="70666" name="Line 10"/>
          <p:cNvSpPr>
            <a:spLocks noChangeShapeType="1"/>
          </p:cNvSpPr>
          <p:nvPr/>
        </p:nvSpPr>
        <p:spPr bwMode="auto">
          <a:xfrm flipH="1" flipV="1">
            <a:off x="5181600" y="4800600"/>
            <a:ext cx="406400" cy="838200"/>
          </a:xfrm>
          <a:prstGeom prst="line">
            <a:avLst/>
          </a:prstGeom>
          <a:noFill/>
          <a:ln w="38100" cap="rnd">
            <a:solidFill>
              <a:srgbClr val="0000CC"/>
            </a:solidFill>
            <a:prstDash val="sysDot"/>
            <a:round/>
            <a:headEnd type="diamond" w="sm" len="sm"/>
            <a:tailEnd type="triangle" w="med" len="med"/>
          </a:ln>
        </p:spPr>
        <p:txBody>
          <a:bodyPr/>
          <a:lstStyle/>
          <a:p>
            <a:endParaRPr lang="en-US"/>
          </a:p>
        </p:txBody>
      </p:sp>
      <p:sp>
        <p:nvSpPr>
          <p:cNvPr id="70668" name="Oval 12"/>
          <p:cNvSpPr>
            <a:spLocks noChangeArrowheads="1"/>
          </p:cNvSpPr>
          <p:nvPr/>
        </p:nvSpPr>
        <p:spPr bwMode="auto">
          <a:xfrm rot="3092337">
            <a:off x="6526767" y="569688"/>
            <a:ext cx="762000" cy="1332008"/>
          </a:xfrm>
          <a:prstGeom prst="ellipse">
            <a:avLst/>
          </a:prstGeom>
          <a:solidFill>
            <a:srgbClr val="FFCC99"/>
          </a:solidFill>
          <a:ln w="9525">
            <a:solidFill>
              <a:srgbClr val="0000FF"/>
            </a:solidFill>
            <a:round/>
            <a:headEnd/>
            <a:tailEnd/>
          </a:ln>
        </p:spPr>
        <p:txBody>
          <a:bodyPr rot="10800000" vert="eaVert" wrap="none" anchor="ctr"/>
          <a:lstStyle/>
          <a:p>
            <a:pPr algn="ctr" eaLnBrk="0" hangingPunct="0"/>
            <a:endParaRPr lang="vi-VN">
              <a:solidFill>
                <a:srgbClr val="0000FF"/>
              </a:solidFill>
              <a:latin typeface="Verdana" pitchFamily="34" charset="0"/>
            </a:endParaRPr>
          </a:p>
        </p:txBody>
      </p:sp>
      <p:sp>
        <p:nvSpPr>
          <p:cNvPr id="70669" name="Oval 13"/>
          <p:cNvSpPr>
            <a:spLocks noChangeArrowheads="1"/>
          </p:cNvSpPr>
          <p:nvPr/>
        </p:nvSpPr>
        <p:spPr bwMode="auto">
          <a:xfrm rot="-1808768">
            <a:off x="6403274" y="1656301"/>
            <a:ext cx="865716" cy="1865575"/>
          </a:xfrm>
          <a:prstGeom prst="ellipse">
            <a:avLst/>
          </a:prstGeom>
          <a:solidFill>
            <a:srgbClr val="FFCC99"/>
          </a:solidFill>
          <a:ln w="9525">
            <a:solidFill>
              <a:srgbClr val="0000FF"/>
            </a:solidFill>
            <a:round/>
            <a:headEnd/>
            <a:tailEnd/>
          </a:ln>
        </p:spPr>
        <p:txBody>
          <a:bodyPr wrap="none" anchor="ctr"/>
          <a:lstStyle/>
          <a:p>
            <a:pPr algn="ctr" eaLnBrk="0" hangingPunct="0"/>
            <a:endParaRPr lang="vi-VN">
              <a:latin typeface=".VnTime"/>
            </a:endParaRPr>
          </a:p>
        </p:txBody>
      </p:sp>
      <p:sp>
        <p:nvSpPr>
          <p:cNvPr id="70670" name="Oval 14"/>
          <p:cNvSpPr>
            <a:spLocks noChangeArrowheads="1"/>
          </p:cNvSpPr>
          <p:nvPr/>
        </p:nvSpPr>
        <p:spPr bwMode="auto">
          <a:xfrm rot="-2892057">
            <a:off x="7765530" y="2885438"/>
            <a:ext cx="1197163" cy="2292594"/>
          </a:xfrm>
          <a:prstGeom prst="ellipse">
            <a:avLst/>
          </a:prstGeom>
          <a:solidFill>
            <a:srgbClr val="FFCC99"/>
          </a:solidFill>
          <a:ln w="9525">
            <a:solidFill>
              <a:srgbClr val="0000FF"/>
            </a:solidFill>
            <a:round/>
            <a:headEnd/>
            <a:tailEnd/>
          </a:ln>
        </p:spPr>
        <p:txBody>
          <a:bodyPr wrap="none" anchor="ctr"/>
          <a:lstStyle/>
          <a:p>
            <a:endParaRPr lang="en-US"/>
          </a:p>
        </p:txBody>
      </p:sp>
      <p:sp>
        <p:nvSpPr>
          <p:cNvPr id="70672" name="Oval 16"/>
          <p:cNvSpPr>
            <a:spLocks noChangeArrowheads="1"/>
          </p:cNvSpPr>
          <p:nvPr/>
        </p:nvSpPr>
        <p:spPr bwMode="auto">
          <a:xfrm rot="-1952757">
            <a:off x="7152545" y="5202759"/>
            <a:ext cx="1537868" cy="1063456"/>
          </a:xfrm>
          <a:prstGeom prst="ellipse">
            <a:avLst/>
          </a:prstGeom>
          <a:solidFill>
            <a:srgbClr val="FFCC99"/>
          </a:solidFill>
          <a:ln w="9525">
            <a:solidFill>
              <a:srgbClr val="0000FF"/>
            </a:solidFill>
            <a:round/>
            <a:headEnd/>
            <a:tailEnd/>
          </a:ln>
        </p:spPr>
        <p:txBody>
          <a:bodyPr wrap="none" anchor="ctr"/>
          <a:lstStyle/>
          <a:p>
            <a:endParaRPr lang="en-US"/>
          </a:p>
        </p:txBody>
      </p:sp>
      <p:sp>
        <p:nvSpPr>
          <p:cNvPr id="70673" name="Oval 17"/>
          <p:cNvSpPr>
            <a:spLocks noChangeArrowheads="1"/>
          </p:cNvSpPr>
          <p:nvPr/>
        </p:nvSpPr>
        <p:spPr bwMode="auto">
          <a:xfrm>
            <a:off x="4368800" y="5715000"/>
            <a:ext cx="2641600" cy="685800"/>
          </a:xfrm>
          <a:prstGeom prst="ellipse">
            <a:avLst/>
          </a:prstGeom>
          <a:solidFill>
            <a:srgbClr val="FFCC99"/>
          </a:solidFill>
          <a:ln w="9525">
            <a:solidFill>
              <a:srgbClr val="0000FF"/>
            </a:solidFill>
            <a:round/>
            <a:headEnd/>
            <a:tailEnd/>
          </a:ln>
        </p:spPr>
        <p:txBody>
          <a:bodyPr wrap="none" anchor="ctr"/>
          <a:lstStyle/>
          <a:p>
            <a:endParaRPr lang="en-US"/>
          </a:p>
        </p:txBody>
      </p:sp>
      <p:sp>
        <p:nvSpPr>
          <p:cNvPr id="70676" name="Text Box 20"/>
          <p:cNvSpPr txBox="1">
            <a:spLocks noChangeArrowheads="1"/>
          </p:cNvSpPr>
          <p:nvPr/>
        </p:nvSpPr>
        <p:spPr bwMode="auto">
          <a:xfrm rot="9116542">
            <a:off x="6435610" y="2069015"/>
            <a:ext cx="461665" cy="611771"/>
          </a:xfrm>
          <a:prstGeom prst="rect">
            <a:avLst/>
          </a:prstGeom>
          <a:noFill/>
          <a:ln w="9525">
            <a:noFill/>
            <a:miter lim="800000"/>
            <a:headEnd/>
            <a:tailEnd/>
          </a:ln>
        </p:spPr>
        <p:txBody>
          <a:bodyPr vert="eaVert" wrap="none">
            <a:spAutoFit/>
          </a:bodyPr>
          <a:lstStyle/>
          <a:p>
            <a:pPr eaLnBrk="0" hangingPunct="0"/>
            <a:r>
              <a:rPr lang="en-US" dirty="0">
                <a:solidFill>
                  <a:srgbClr val="0000FF"/>
                </a:solidFill>
                <a:latin typeface=".VnTime"/>
              </a:rPr>
              <a:t>Gr. </a:t>
            </a:r>
            <a:r>
              <a:rPr lang="en-US" dirty="0">
                <a:solidFill>
                  <a:srgbClr val="0000FF"/>
                </a:solidFill>
                <a:latin typeface="Verdana" pitchFamily="34" charset="0"/>
              </a:rPr>
              <a:t>2</a:t>
            </a:r>
          </a:p>
        </p:txBody>
      </p:sp>
      <p:sp>
        <p:nvSpPr>
          <p:cNvPr id="70677" name="Text Box 21"/>
          <p:cNvSpPr txBox="1">
            <a:spLocks noChangeArrowheads="1"/>
          </p:cNvSpPr>
          <p:nvPr/>
        </p:nvSpPr>
        <p:spPr bwMode="auto">
          <a:xfrm rot="-7763570">
            <a:off x="6736177" y="662253"/>
            <a:ext cx="461665" cy="1077383"/>
          </a:xfrm>
          <a:prstGeom prst="rect">
            <a:avLst/>
          </a:prstGeom>
          <a:noFill/>
          <a:ln w="9525">
            <a:noFill/>
            <a:miter lim="800000"/>
            <a:headEnd/>
            <a:tailEnd/>
          </a:ln>
        </p:spPr>
        <p:txBody>
          <a:bodyPr vert="eaVert">
            <a:spAutoFit/>
          </a:bodyPr>
          <a:lstStyle/>
          <a:p>
            <a:pPr eaLnBrk="0" hangingPunct="0"/>
            <a:r>
              <a:rPr lang="en-US">
                <a:solidFill>
                  <a:srgbClr val="0000FF"/>
                </a:solidFill>
                <a:latin typeface=".VnTime"/>
              </a:rPr>
              <a:t>Gr. 1</a:t>
            </a:r>
          </a:p>
        </p:txBody>
      </p:sp>
      <p:sp>
        <p:nvSpPr>
          <p:cNvPr id="70678" name="Text Box 22"/>
          <p:cNvSpPr txBox="1">
            <a:spLocks noChangeArrowheads="1"/>
          </p:cNvSpPr>
          <p:nvPr/>
        </p:nvSpPr>
        <p:spPr bwMode="auto">
          <a:xfrm rot="9116542">
            <a:off x="8133675" y="3674238"/>
            <a:ext cx="492443" cy="575094"/>
          </a:xfrm>
          <a:prstGeom prst="rect">
            <a:avLst/>
          </a:prstGeom>
          <a:noFill/>
          <a:ln w="9525">
            <a:noFill/>
            <a:miter lim="800000"/>
            <a:headEnd/>
            <a:tailEnd/>
          </a:ln>
        </p:spPr>
        <p:txBody>
          <a:bodyPr vert="eaVert" wrap="none">
            <a:spAutoFit/>
          </a:bodyPr>
          <a:lstStyle/>
          <a:p>
            <a:pPr eaLnBrk="0" hangingPunct="0"/>
            <a:r>
              <a:rPr lang="en-US" sz="2000" dirty="0" smtClean="0">
                <a:solidFill>
                  <a:srgbClr val="0000FF"/>
                </a:solidFill>
                <a:latin typeface=".VnTime"/>
              </a:rPr>
              <a:t>Gr.3</a:t>
            </a:r>
            <a:endParaRPr lang="en-US" sz="2000" dirty="0">
              <a:solidFill>
                <a:srgbClr val="0000FF"/>
              </a:solidFill>
              <a:latin typeface="Verdana" pitchFamily="34" charset="0"/>
            </a:endParaRPr>
          </a:p>
        </p:txBody>
      </p:sp>
      <p:sp>
        <p:nvSpPr>
          <p:cNvPr id="70680" name="Text Box 24"/>
          <p:cNvSpPr txBox="1">
            <a:spLocks noChangeArrowheads="1"/>
          </p:cNvSpPr>
          <p:nvPr/>
        </p:nvSpPr>
        <p:spPr bwMode="auto">
          <a:xfrm rot="-7514193">
            <a:off x="7611419" y="5416351"/>
            <a:ext cx="461665" cy="592535"/>
          </a:xfrm>
          <a:prstGeom prst="rect">
            <a:avLst/>
          </a:prstGeom>
          <a:noFill/>
          <a:ln w="9525">
            <a:noFill/>
            <a:miter lim="800000"/>
            <a:headEnd/>
            <a:tailEnd/>
          </a:ln>
        </p:spPr>
        <p:txBody>
          <a:bodyPr vert="eaVert" wrap="none">
            <a:spAutoFit/>
          </a:bodyPr>
          <a:lstStyle/>
          <a:p>
            <a:pPr eaLnBrk="0" hangingPunct="0"/>
            <a:r>
              <a:rPr lang="en-US" dirty="0">
                <a:solidFill>
                  <a:srgbClr val="0000FF"/>
                </a:solidFill>
                <a:latin typeface=".VnTime"/>
              </a:rPr>
              <a:t>Gr. </a:t>
            </a:r>
            <a:r>
              <a:rPr lang="en-US" dirty="0" smtClean="0">
                <a:solidFill>
                  <a:srgbClr val="0000FF"/>
                </a:solidFill>
                <a:latin typeface=".VnTime"/>
              </a:rPr>
              <a:t>4</a:t>
            </a:r>
            <a:endParaRPr lang="en-US" dirty="0">
              <a:solidFill>
                <a:srgbClr val="0000FF"/>
              </a:solidFill>
              <a:latin typeface="Verdana" pitchFamily="34" charset="0"/>
            </a:endParaRPr>
          </a:p>
        </p:txBody>
      </p:sp>
      <p:sp>
        <p:nvSpPr>
          <p:cNvPr id="70681" name="Text Box 25"/>
          <p:cNvSpPr txBox="1">
            <a:spLocks noChangeArrowheads="1"/>
          </p:cNvSpPr>
          <p:nvPr/>
        </p:nvSpPr>
        <p:spPr bwMode="auto">
          <a:xfrm rot="-5778651">
            <a:off x="5375704" y="5738614"/>
            <a:ext cx="461665" cy="592535"/>
          </a:xfrm>
          <a:prstGeom prst="rect">
            <a:avLst/>
          </a:prstGeom>
          <a:noFill/>
          <a:ln w="9525">
            <a:noFill/>
            <a:miter lim="800000"/>
            <a:headEnd/>
            <a:tailEnd/>
          </a:ln>
        </p:spPr>
        <p:txBody>
          <a:bodyPr vert="eaVert" wrap="none">
            <a:spAutoFit/>
          </a:bodyPr>
          <a:lstStyle/>
          <a:p>
            <a:pPr eaLnBrk="0" hangingPunct="0"/>
            <a:r>
              <a:rPr lang="en-US" dirty="0">
                <a:solidFill>
                  <a:srgbClr val="0000FF"/>
                </a:solidFill>
                <a:latin typeface=".VnTime"/>
              </a:rPr>
              <a:t>Gr. </a:t>
            </a:r>
            <a:r>
              <a:rPr lang="en-US" dirty="0" smtClean="0">
                <a:solidFill>
                  <a:srgbClr val="0000FF"/>
                </a:solidFill>
                <a:latin typeface=".VnTime"/>
              </a:rPr>
              <a:t>5</a:t>
            </a:r>
            <a:endParaRPr lang="en-US" dirty="0">
              <a:solidFill>
                <a:srgbClr val="0000FF"/>
              </a:solidFill>
              <a:latin typeface="Verdana" pitchFamily="34" charset="0"/>
            </a:endParaRPr>
          </a:p>
        </p:txBody>
      </p:sp>
      <p:sp>
        <p:nvSpPr>
          <p:cNvPr id="70686" name="Rectangle 30"/>
          <p:cNvSpPr>
            <a:spLocks noChangeArrowheads="1"/>
          </p:cNvSpPr>
          <p:nvPr/>
        </p:nvSpPr>
        <p:spPr bwMode="auto">
          <a:xfrm>
            <a:off x="2679630" y="2055540"/>
            <a:ext cx="2726267" cy="934502"/>
          </a:xfrm>
          <a:prstGeom prst="rect">
            <a:avLst/>
          </a:prstGeom>
          <a:solidFill>
            <a:schemeClr val="bg1"/>
          </a:solidFill>
          <a:ln w="9525">
            <a:solidFill>
              <a:srgbClr val="000000"/>
            </a:solidFill>
            <a:prstDash val="lgDashDotDot"/>
            <a:miter lim="800000"/>
            <a:headEnd/>
            <a:tailEnd/>
          </a:ln>
        </p:spPr>
        <p:txBody>
          <a:bodyPr/>
          <a:lstStyle/>
          <a:p>
            <a:r>
              <a:rPr lang="vi-VN" sz="1600" dirty="0" smtClean="0"/>
              <a:t>Thanh </a:t>
            </a:r>
            <a:r>
              <a:rPr lang="vi-VN" sz="1600" dirty="0"/>
              <a:t>Hóa, </a:t>
            </a:r>
            <a:r>
              <a:rPr lang="vi-VN" sz="1600" dirty="0" smtClean="0"/>
              <a:t>Nghệ </a:t>
            </a:r>
            <a:r>
              <a:rPr lang="vi-VN" sz="1600" dirty="0"/>
              <a:t>An, </a:t>
            </a:r>
            <a:r>
              <a:rPr lang="vi-VN" sz="1600" dirty="0" smtClean="0"/>
              <a:t>Hà </a:t>
            </a:r>
            <a:r>
              <a:rPr lang="vi-VN" sz="1600" dirty="0"/>
              <a:t>Tĩnh, </a:t>
            </a:r>
            <a:r>
              <a:rPr lang="vi-VN" sz="1600" dirty="0" smtClean="0"/>
              <a:t>Quảng </a:t>
            </a:r>
            <a:r>
              <a:rPr lang="vi-VN" sz="1600" dirty="0"/>
              <a:t>Bình</a:t>
            </a:r>
            <a:r>
              <a:rPr lang="vi-VN" sz="1600" dirty="0" smtClean="0"/>
              <a:t>, </a:t>
            </a:r>
            <a:r>
              <a:rPr lang="vi-VN" sz="1600" dirty="0"/>
              <a:t>Quảng </a:t>
            </a:r>
            <a:r>
              <a:rPr lang="vi-VN" sz="1600" dirty="0" smtClean="0"/>
              <a:t>Trị</a:t>
            </a:r>
            <a:r>
              <a:rPr lang="en-US" sz="1600" dirty="0" smtClean="0"/>
              <a:t>, </a:t>
            </a:r>
            <a:r>
              <a:rPr lang="en-US" sz="1600" dirty="0" err="1" smtClean="0"/>
              <a:t>Thừa</a:t>
            </a:r>
            <a:r>
              <a:rPr lang="en-US" sz="1600" dirty="0" smtClean="0"/>
              <a:t> </a:t>
            </a:r>
            <a:r>
              <a:rPr lang="vi-VN" sz="1600" dirty="0" smtClean="0"/>
              <a:t>Thiên Huế</a:t>
            </a:r>
            <a:endParaRPr lang="en-US" sz="1600" b="1" dirty="0">
              <a:solidFill>
                <a:schemeClr val="bg1"/>
              </a:solidFill>
              <a:latin typeface=".VnTime"/>
            </a:endParaRPr>
          </a:p>
        </p:txBody>
      </p:sp>
      <p:sp>
        <p:nvSpPr>
          <p:cNvPr id="70687" name="Rectangle 31"/>
          <p:cNvSpPr>
            <a:spLocks noChangeArrowheads="1"/>
          </p:cNvSpPr>
          <p:nvPr/>
        </p:nvSpPr>
        <p:spPr bwMode="auto">
          <a:xfrm>
            <a:off x="9144000" y="551640"/>
            <a:ext cx="3048000" cy="762000"/>
          </a:xfrm>
          <a:prstGeom prst="rect">
            <a:avLst/>
          </a:prstGeom>
          <a:solidFill>
            <a:schemeClr val="bg1"/>
          </a:solidFill>
          <a:ln w="9525">
            <a:solidFill>
              <a:srgbClr val="000000"/>
            </a:solidFill>
            <a:prstDash val="lgDashDotDot"/>
            <a:miter lim="800000"/>
            <a:headEnd/>
            <a:tailEnd/>
          </a:ln>
        </p:spPr>
        <p:txBody>
          <a:bodyPr/>
          <a:lstStyle/>
          <a:p>
            <a:r>
              <a:rPr lang="en-US" sz="1600" b="1" dirty="0" err="1" smtClean="0"/>
              <a:t>Hải</a:t>
            </a:r>
            <a:r>
              <a:rPr lang="en-US" sz="1600" b="1" dirty="0" smtClean="0"/>
              <a:t> </a:t>
            </a:r>
            <a:r>
              <a:rPr lang="en-US" sz="1600" b="1" dirty="0" err="1"/>
              <a:t>Phòng</a:t>
            </a:r>
            <a:r>
              <a:rPr lang="en-US" sz="1600" b="1" dirty="0"/>
              <a:t>, </a:t>
            </a:r>
            <a:r>
              <a:rPr lang="en-US" sz="1600" b="1" dirty="0" err="1"/>
              <a:t>Quảng</a:t>
            </a:r>
            <a:r>
              <a:rPr lang="en-US" sz="1600" b="1" dirty="0"/>
              <a:t> </a:t>
            </a:r>
            <a:r>
              <a:rPr lang="en-US" sz="1600" b="1" dirty="0" err="1"/>
              <a:t>Ninh</a:t>
            </a:r>
            <a:r>
              <a:rPr lang="en-US" sz="1600" b="1" dirty="0"/>
              <a:t>, </a:t>
            </a:r>
            <a:r>
              <a:rPr lang="en-US" sz="1600" b="1" dirty="0" err="1" smtClean="0"/>
              <a:t>Thái</a:t>
            </a:r>
            <a:r>
              <a:rPr lang="en-US" sz="1600" b="1" dirty="0" smtClean="0"/>
              <a:t> </a:t>
            </a:r>
            <a:r>
              <a:rPr lang="en-US" sz="1600" b="1" dirty="0" err="1"/>
              <a:t>Bình</a:t>
            </a:r>
            <a:r>
              <a:rPr lang="en-US" sz="1600" b="1" dirty="0"/>
              <a:t>, Nam </a:t>
            </a:r>
            <a:r>
              <a:rPr lang="en-US" sz="1600" b="1" dirty="0" err="1" smtClean="0"/>
              <a:t>Định</a:t>
            </a:r>
            <a:r>
              <a:rPr lang="en-US" sz="1600" b="1" dirty="0" smtClean="0"/>
              <a:t>, </a:t>
            </a:r>
            <a:r>
              <a:rPr lang="en-US" sz="1600" b="1" dirty="0" err="1" smtClean="0"/>
              <a:t>Ninh</a:t>
            </a:r>
            <a:r>
              <a:rPr lang="en-US" sz="1600" b="1" dirty="0" smtClean="0"/>
              <a:t> </a:t>
            </a:r>
            <a:r>
              <a:rPr lang="en-US" sz="1600" b="1" dirty="0" err="1" smtClean="0"/>
              <a:t>Bình</a:t>
            </a:r>
            <a:endParaRPr lang="en-US" sz="1600" b="1" dirty="0">
              <a:latin typeface=".VnTimeH"/>
            </a:endParaRPr>
          </a:p>
        </p:txBody>
      </p:sp>
      <p:sp>
        <p:nvSpPr>
          <p:cNvPr id="70688" name="Rectangle 32"/>
          <p:cNvSpPr>
            <a:spLocks noChangeArrowheads="1"/>
          </p:cNvSpPr>
          <p:nvPr/>
        </p:nvSpPr>
        <p:spPr bwMode="auto">
          <a:xfrm>
            <a:off x="9347200" y="3537083"/>
            <a:ext cx="2946400" cy="1318062"/>
          </a:xfrm>
          <a:prstGeom prst="rect">
            <a:avLst/>
          </a:prstGeom>
          <a:solidFill>
            <a:schemeClr val="bg1"/>
          </a:solidFill>
          <a:ln w="9525">
            <a:solidFill>
              <a:srgbClr val="000000"/>
            </a:solidFill>
            <a:prstDash val="lgDashDotDot"/>
            <a:miter lim="800000"/>
            <a:headEnd/>
            <a:tailEnd/>
          </a:ln>
        </p:spPr>
        <p:txBody>
          <a:bodyPr/>
          <a:lstStyle/>
          <a:p>
            <a:r>
              <a:rPr lang="vi-VN" sz="1600" dirty="0" smtClean="0"/>
              <a:t>Đà </a:t>
            </a:r>
            <a:r>
              <a:rPr lang="vi-VN" sz="1600" dirty="0"/>
              <a:t>Nẵng </a:t>
            </a:r>
            <a:r>
              <a:rPr lang="vi-VN" sz="1600" dirty="0" smtClean="0"/>
              <a:t>(Hoàng </a:t>
            </a:r>
            <a:r>
              <a:rPr lang="vi-VN" sz="1600" dirty="0"/>
              <a:t>Sa), </a:t>
            </a:r>
            <a:r>
              <a:rPr lang="vi-VN" sz="1600" dirty="0" smtClean="0"/>
              <a:t>Quảng </a:t>
            </a:r>
            <a:r>
              <a:rPr lang="vi-VN" sz="1600" dirty="0"/>
              <a:t>Nam, </a:t>
            </a:r>
            <a:r>
              <a:rPr lang="vi-VN" sz="1600" dirty="0" smtClean="0"/>
              <a:t>Quảng </a:t>
            </a:r>
            <a:r>
              <a:rPr lang="vi-VN" sz="1600" dirty="0"/>
              <a:t>Ngãi, </a:t>
            </a:r>
            <a:r>
              <a:rPr lang="vi-VN" sz="1600" dirty="0" smtClean="0"/>
              <a:t>Bình Định, </a:t>
            </a:r>
            <a:r>
              <a:rPr lang="vi-VN" sz="1600" dirty="0"/>
              <a:t>Phú Yên, </a:t>
            </a:r>
            <a:r>
              <a:rPr lang="vi-VN" sz="1600" dirty="0" smtClean="0"/>
              <a:t>Khánh </a:t>
            </a:r>
            <a:r>
              <a:rPr lang="vi-VN" sz="1600" dirty="0"/>
              <a:t>Hòa </a:t>
            </a:r>
            <a:r>
              <a:rPr lang="vi-VN" sz="1600" dirty="0" smtClean="0"/>
              <a:t>(Trường </a:t>
            </a:r>
            <a:r>
              <a:rPr lang="vi-VN" sz="1600" dirty="0"/>
              <a:t>Sa), </a:t>
            </a:r>
            <a:r>
              <a:rPr lang="vi-VN" sz="1600" dirty="0" smtClean="0"/>
              <a:t>Ninh Thuận</a:t>
            </a:r>
            <a:r>
              <a:rPr lang="en-US" sz="1600" dirty="0" smtClean="0"/>
              <a:t>, </a:t>
            </a:r>
            <a:r>
              <a:rPr lang="vi-VN" sz="1600" dirty="0" smtClean="0"/>
              <a:t>Bình Thuận</a:t>
            </a:r>
            <a:endParaRPr lang="en-US" sz="1600" b="1" dirty="0">
              <a:solidFill>
                <a:schemeClr val="bg1"/>
              </a:solidFill>
              <a:latin typeface=".VnTime"/>
            </a:endParaRPr>
          </a:p>
        </p:txBody>
      </p:sp>
      <p:sp>
        <p:nvSpPr>
          <p:cNvPr id="70690" name="Rectangle 34"/>
          <p:cNvSpPr>
            <a:spLocks noChangeArrowheads="1"/>
          </p:cNvSpPr>
          <p:nvPr/>
        </p:nvSpPr>
        <p:spPr bwMode="auto">
          <a:xfrm>
            <a:off x="9533570" y="5638800"/>
            <a:ext cx="2641600" cy="947124"/>
          </a:xfrm>
          <a:prstGeom prst="rect">
            <a:avLst/>
          </a:prstGeom>
          <a:solidFill>
            <a:schemeClr val="bg1"/>
          </a:solidFill>
          <a:ln w="9525">
            <a:solidFill>
              <a:srgbClr val="000000"/>
            </a:solidFill>
            <a:prstDash val="lgDashDotDot"/>
            <a:miter lim="800000"/>
            <a:headEnd/>
            <a:tailEnd/>
          </a:ln>
        </p:spPr>
        <p:txBody>
          <a:bodyPr/>
          <a:lstStyle/>
          <a:p>
            <a:pPr algn="ctr" eaLnBrk="0" hangingPunct="0"/>
            <a:r>
              <a:rPr lang="vi-VN" sz="1600" dirty="0" smtClean="0"/>
              <a:t>Thành </a:t>
            </a:r>
            <a:r>
              <a:rPr lang="vi-VN" sz="1600" dirty="0"/>
              <a:t>phố Hồ Chí Minh, </a:t>
            </a:r>
            <a:r>
              <a:rPr lang="vi-VN" sz="1600" dirty="0" smtClean="0"/>
              <a:t>Đồng </a:t>
            </a:r>
            <a:r>
              <a:rPr lang="vi-VN" sz="1600" dirty="0"/>
              <a:t>Nai</a:t>
            </a:r>
            <a:r>
              <a:rPr lang="vi-VN" sz="1600" dirty="0" smtClean="0"/>
              <a:t>, </a:t>
            </a:r>
            <a:r>
              <a:rPr lang="vi-VN" sz="1600" dirty="0"/>
              <a:t>Bà Rịa - Vũng Tàu</a:t>
            </a:r>
            <a:r>
              <a:rPr lang="vi-VN" sz="1600" dirty="0" smtClean="0"/>
              <a:t>, </a:t>
            </a:r>
            <a:r>
              <a:rPr lang="vi-VN" sz="1600" dirty="0"/>
              <a:t>Bình </a:t>
            </a:r>
            <a:r>
              <a:rPr lang="vi-VN" sz="1600" dirty="0" smtClean="0"/>
              <a:t>Dương</a:t>
            </a:r>
            <a:r>
              <a:rPr lang="en-US" sz="1600" dirty="0" smtClean="0"/>
              <a:t>,</a:t>
            </a:r>
            <a:r>
              <a:rPr lang="vi-VN" sz="1600" dirty="0" smtClean="0"/>
              <a:t> </a:t>
            </a:r>
            <a:r>
              <a:rPr lang="vi-VN" sz="1600" dirty="0"/>
              <a:t>Long </a:t>
            </a:r>
            <a:r>
              <a:rPr lang="vi-VN" sz="1600" dirty="0" smtClean="0"/>
              <a:t>An</a:t>
            </a:r>
            <a:endParaRPr lang="en-US" sz="1600" b="1" dirty="0">
              <a:solidFill>
                <a:schemeClr val="bg1"/>
              </a:solidFill>
              <a:latin typeface="Times New Roman" pitchFamily="18" charset="0"/>
            </a:endParaRPr>
          </a:p>
        </p:txBody>
      </p:sp>
      <p:sp>
        <p:nvSpPr>
          <p:cNvPr id="70691" name="Rectangle 35"/>
          <p:cNvSpPr>
            <a:spLocks noChangeArrowheads="1"/>
          </p:cNvSpPr>
          <p:nvPr/>
        </p:nvSpPr>
        <p:spPr bwMode="auto">
          <a:xfrm>
            <a:off x="3647000" y="3713698"/>
            <a:ext cx="3149600" cy="1262066"/>
          </a:xfrm>
          <a:prstGeom prst="rect">
            <a:avLst/>
          </a:prstGeom>
          <a:solidFill>
            <a:schemeClr val="bg1"/>
          </a:solidFill>
          <a:ln w="9525">
            <a:solidFill>
              <a:srgbClr val="000000"/>
            </a:solidFill>
            <a:prstDash val="lgDashDotDot"/>
            <a:miter lim="800000"/>
            <a:headEnd/>
            <a:tailEnd/>
          </a:ln>
        </p:spPr>
        <p:txBody>
          <a:bodyPr/>
          <a:lstStyle/>
          <a:p>
            <a:r>
              <a:rPr lang="vi-VN" sz="1600" dirty="0" smtClean="0"/>
              <a:t>Cần </a:t>
            </a:r>
            <a:r>
              <a:rPr lang="vi-VN" sz="1600" dirty="0"/>
              <a:t>Thơ, </a:t>
            </a:r>
            <a:r>
              <a:rPr lang="vi-VN" sz="1600" dirty="0" smtClean="0"/>
              <a:t>Đồng </a:t>
            </a:r>
            <a:r>
              <a:rPr lang="vi-VN" sz="1600" dirty="0"/>
              <a:t>Tháp, </a:t>
            </a:r>
            <a:r>
              <a:rPr lang="vi-VN" sz="1600" dirty="0" smtClean="0"/>
              <a:t>Tiền </a:t>
            </a:r>
            <a:r>
              <a:rPr lang="vi-VN" sz="1600" dirty="0"/>
              <a:t>Giang, </a:t>
            </a:r>
            <a:r>
              <a:rPr lang="vi-VN" sz="1600" dirty="0" smtClean="0"/>
              <a:t>Vĩnh </a:t>
            </a:r>
            <a:r>
              <a:rPr lang="vi-VN" sz="1600" dirty="0"/>
              <a:t>Long, </a:t>
            </a:r>
            <a:r>
              <a:rPr lang="vi-VN" sz="1600" dirty="0" smtClean="0"/>
              <a:t>Bến </a:t>
            </a:r>
            <a:r>
              <a:rPr lang="vi-VN" sz="1600" dirty="0"/>
              <a:t>Tre, </a:t>
            </a:r>
            <a:r>
              <a:rPr lang="vi-VN" sz="1600" dirty="0" smtClean="0"/>
              <a:t>An Giang, </a:t>
            </a:r>
            <a:r>
              <a:rPr lang="vi-VN" sz="1600" dirty="0"/>
              <a:t>Hậu Giang, </a:t>
            </a:r>
            <a:r>
              <a:rPr lang="vi-VN" sz="1600" dirty="0" smtClean="0"/>
              <a:t>Sóc </a:t>
            </a:r>
            <a:r>
              <a:rPr lang="vi-VN" sz="1600" dirty="0"/>
              <a:t>Trăng, </a:t>
            </a:r>
            <a:r>
              <a:rPr lang="vi-VN" sz="1600" dirty="0" smtClean="0"/>
              <a:t>Trà </a:t>
            </a:r>
            <a:r>
              <a:rPr lang="vi-VN" sz="1600" dirty="0"/>
              <a:t>Vinh, </a:t>
            </a:r>
            <a:r>
              <a:rPr lang="vi-VN" sz="1600" dirty="0" smtClean="0"/>
              <a:t>Cà </a:t>
            </a:r>
            <a:r>
              <a:rPr lang="vi-VN" sz="1600" dirty="0"/>
              <a:t>Mau, </a:t>
            </a:r>
            <a:r>
              <a:rPr lang="vi-VN" sz="1600" dirty="0" smtClean="0"/>
              <a:t>Bạc Liêu</a:t>
            </a:r>
            <a:r>
              <a:rPr lang="en-US" sz="1600" dirty="0" smtClean="0"/>
              <a:t>, </a:t>
            </a:r>
            <a:r>
              <a:rPr lang="vi-VN" sz="1600" dirty="0" smtClean="0"/>
              <a:t>Kiên Giang</a:t>
            </a:r>
            <a:endParaRPr lang="en-US" sz="1600" b="1" dirty="0">
              <a:solidFill>
                <a:schemeClr val="bg1"/>
              </a:solidFill>
              <a:latin typeface=".VnTime"/>
            </a:endParaRPr>
          </a:p>
        </p:txBody>
      </p:sp>
      <p:sp>
        <p:nvSpPr>
          <p:cNvPr id="70693" name="Text Box 37"/>
          <p:cNvSpPr txBox="1">
            <a:spLocks noChangeArrowheads="1"/>
          </p:cNvSpPr>
          <p:nvPr/>
        </p:nvSpPr>
        <p:spPr bwMode="auto">
          <a:xfrm rot="-5400000">
            <a:off x="-2816224" y="3123913"/>
            <a:ext cx="6883400" cy="584775"/>
          </a:xfrm>
          <a:prstGeom prst="rect">
            <a:avLst/>
          </a:prstGeom>
          <a:noFill/>
          <a:ln w="9525">
            <a:noFill/>
            <a:miter lim="800000"/>
            <a:headEnd/>
            <a:tailEnd/>
          </a:ln>
        </p:spPr>
        <p:txBody>
          <a:bodyPr>
            <a:spAutoFit/>
          </a:bodyPr>
          <a:lstStyle/>
          <a:p>
            <a:pPr algn="ctr" eaLnBrk="0" hangingPunct="0"/>
            <a:r>
              <a:rPr lang="en-US" sz="3200" dirty="0" err="1" smtClean="0">
                <a:solidFill>
                  <a:schemeClr val="accent2"/>
                </a:solidFill>
                <a:latin typeface=".VnArial"/>
              </a:rPr>
              <a:t>Hệ</a:t>
            </a:r>
            <a:r>
              <a:rPr lang="en-US" sz="3200" dirty="0" smtClean="0">
                <a:solidFill>
                  <a:schemeClr val="accent2"/>
                </a:solidFill>
                <a:latin typeface=".VnArial"/>
              </a:rPr>
              <a:t> </a:t>
            </a:r>
            <a:r>
              <a:rPr lang="en-US" sz="3200" dirty="0" err="1" smtClean="0">
                <a:solidFill>
                  <a:schemeClr val="accent2"/>
                </a:solidFill>
                <a:latin typeface=".VnArial"/>
              </a:rPr>
              <a:t>thống</a:t>
            </a:r>
            <a:r>
              <a:rPr lang="en-US" sz="3200" dirty="0" smtClean="0">
                <a:solidFill>
                  <a:schemeClr val="accent2"/>
                </a:solidFill>
                <a:latin typeface=".VnArial"/>
              </a:rPr>
              <a:t> </a:t>
            </a:r>
            <a:r>
              <a:rPr lang="en-US" sz="3200" dirty="0" err="1" smtClean="0">
                <a:solidFill>
                  <a:schemeClr val="accent2"/>
                </a:solidFill>
                <a:latin typeface=".VnArial"/>
              </a:rPr>
              <a:t>cảng</a:t>
            </a:r>
            <a:r>
              <a:rPr lang="en-US" sz="3200" dirty="0" smtClean="0">
                <a:solidFill>
                  <a:schemeClr val="accent2"/>
                </a:solidFill>
                <a:latin typeface=".VnArial"/>
              </a:rPr>
              <a:t> </a:t>
            </a:r>
            <a:r>
              <a:rPr lang="en-US" sz="3200" dirty="0" err="1" smtClean="0">
                <a:solidFill>
                  <a:schemeClr val="accent2"/>
                </a:solidFill>
                <a:latin typeface=".VnArial"/>
              </a:rPr>
              <a:t>biển</a:t>
            </a:r>
            <a:r>
              <a:rPr lang="en-US" sz="3200" dirty="0" smtClean="0">
                <a:solidFill>
                  <a:schemeClr val="accent2"/>
                </a:solidFill>
                <a:latin typeface=".VnArial"/>
              </a:rPr>
              <a:t> </a:t>
            </a:r>
            <a:r>
              <a:rPr lang="en-US" sz="3200" dirty="0" err="1" smtClean="0">
                <a:solidFill>
                  <a:schemeClr val="accent2"/>
                </a:solidFill>
                <a:latin typeface=".VnArial"/>
              </a:rPr>
              <a:t>Việt</a:t>
            </a:r>
            <a:r>
              <a:rPr lang="en-US" sz="3200" dirty="0" smtClean="0">
                <a:solidFill>
                  <a:schemeClr val="accent2"/>
                </a:solidFill>
                <a:latin typeface=".VnArial"/>
              </a:rPr>
              <a:t> Nam</a:t>
            </a:r>
            <a:endParaRPr lang="en-US" sz="3200" dirty="0">
              <a:solidFill>
                <a:schemeClr val="accent2"/>
              </a:solidFill>
              <a:latin typeface=".VnArial"/>
            </a:endParaRPr>
          </a:p>
        </p:txBody>
      </p:sp>
      <mc:AlternateContent xmlns:mc="http://schemas.openxmlformats.org/markup-compatibility/2006" xmlns:p14="http://schemas.microsoft.com/office/powerpoint/2010/main">
        <mc:Choice Requires="p14">
          <p:contentPart p14:bwMode="auto" r:id="rId3">
            <p14:nvContentPartPr>
              <p14:cNvPr id="3" name="Ink 2"/>
              <p14:cNvContentPartPr/>
              <p14:nvPr/>
            </p14:nvContentPartPr>
            <p14:xfrm>
              <a:off x="9639700" y="3451421"/>
              <a:ext cx="360" cy="360"/>
            </p14:xfrm>
          </p:contentPart>
        </mc:Choice>
        <mc:Fallback xmlns="">
          <p:pic>
            <p:nvPicPr>
              <p:cNvPr id="3" name="Ink 2"/>
              <p:cNvPicPr/>
              <p:nvPr/>
            </p:nvPicPr>
            <p:blipFill>
              <a:blip r:embed="rId4"/>
              <a:stretch>
                <a:fillRect/>
              </a:stretch>
            </p:blipFill>
            <p:spPr>
              <a:xfrm>
                <a:off x="9618820" y="343054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Ink 3"/>
              <p14:cNvContentPartPr/>
              <p14:nvPr/>
            </p14:nvContentPartPr>
            <p14:xfrm>
              <a:off x="9581740" y="3470861"/>
              <a:ext cx="360" cy="360"/>
            </p14:xfrm>
          </p:contentPart>
        </mc:Choice>
        <mc:Fallback xmlns="">
          <p:pic>
            <p:nvPicPr>
              <p:cNvPr id="4" name="Ink 3"/>
              <p:cNvPicPr/>
              <p:nvPr/>
            </p:nvPicPr>
            <p:blipFill>
              <a:blip r:embed="rId6"/>
              <a:stretch>
                <a:fillRect/>
              </a:stretch>
            </p:blipFill>
            <p:spPr>
              <a:xfrm>
                <a:off x="9560860" y="344998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Ink 4"/>
              <p14:cNvContentPartPr/>
              <p14:nvPr/>
            </p14:nvContentPartPr>
            <p14:xfrm>
              <a:off x="9627100" y="3560861"/>
              <a:ext cx="360" cy="360"/>
            </p14:xfrm>
          </p:contentPart>
        </mc:Choice>
        <mc:Fallback xmlns="">
          <p:pic>
            <p:nvPicPr>
              <p:cNvPr id="5" name="Ink 4"/>
              <p:cNvPicPr/>
              <p:nvPr/>
            </p:nvPicPr>
            <p:blipFill>
              <a:blip r:embed="rId8"/>
              <a:stretch>
                <a:fillRect/>
              </a:stretch>
            </p:blipFill>
            <p:spPr>
              <a:xfrm>
                <a:off x="9606220" y="353998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Ink 5"/>
              <p14:cNvContentPartPr/>
              <p14:nvPr/>
            </p14:nvContentPartPr>
            <p14:xfrm>
              <a:off x="9504700" y="3406421"/>
              <a:ext cx="360" cy="360"/>
            </p14:xfrm>
          </p:contentPart>
        </mc:Choice>
        <mc:Fallback xmlns="">
          <p:pic>
            <p:nvPicPr>
              <p:cNvPr id="6" name="Ink 5"/>
              <p:cNvPicPr/>
              <p:nvPr/>
            </p:nvPicPr>
            <p:blipFill>
              <a:blip r:embed="rId10"/>
              <a:stretch>
                <a:fillRect/>
              </a:stretch>
            </p:blipFill>
            <p:spPr>
              <a:xfrm>
                <a:off x="9483820" y="338554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Ink 6"/>
              <p14:cNvContentPartPr/>
              <p14:nvPr/>
            </p14:nvContentPartPr>
            <p14:xfrm>
              <a:off x="9916900" y="5280221"/>
              <a:ext cx="360" cy="360"/>
            </p14:xfrm>
          </p:contentPart>
        </mc:Choice>
        <mc:Fallback xmlns="">
          <p:pic>
            <p:nvPicPr>
              <p:cNvPr id="7" name="Ink 6"/>
              <p:cNvPicPr/>
              <p:nvPr/>
            </p:nvPicPr>
            <p:blipFill>
              <a:blip r:embed="rId12"/>
              <a:stretch>
                <a:fillRect/>
              </a:stretch>
            </p:blipFill>
            <p:spPr>
              <a:xfrm>
                <a:off x="9896020" y="525934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Ink 7"/>
              <p14:cNvContentPartPr/>
              <p14:nvPr/>
            </p14:nvContentPartPr>
            <p14:xfrm>
              <a:off x="9935980" y="5106341"/>
              <a:ext cx="360" cy="360"/>
            </p14:xfrm>
          </p:contentPart>
        </mc:Choice>
        <mc:Fallback xmlns="">
          <p:pic>
            <p:nvPicPr>
              <p:cNvPr id="8" name="Ink 7"/>
              <p:cNvPicPr/>
              <p:nvPr/>
            </p:nvPicPr>
            <p:blipFill>
              <a:blip r:embed="rId14"/>
              <a:stretch>
                <a:fillRect/>
              </a:stretch>
            </p:blipFill>
            <p:spPr>
              <a:xfrm>
                <a:off x="9915100" y="508546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Ink 8"/>
              <p14:cNvContentPartPr/>
              <p14:nvPr/>
            </p14:nvContentPartPr>
            <p14:xfrm>
              <a:off x="9910420" y="5248181"/>
              <a:ext cx="360" cy="360"/>
            </p14:xfrm>
          </p:contentPart>
        </mc:Choice>
        <mc:Fallback xmlns="">
          <p:pic>
            <p:nvPicPr>
              <p:cNvPr id="9" name="Ink 8"/>
              <p:cNvPicPr/>
              <p:nvPr/>
            </p:nvPicPr>
            <p:blipFill>
              <a:blip r:embed="rId16"/>
              <a:stretch>
                <a:fillRect/>
              </a:stretch>
            </p:blipFill>
            <p:spPr>
              <a:xfrm>
                <a:off x="9889540" y="522730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Ink 9"/>
              <p14:cNvContentPartPr/>
              <p14:nvPr/>
            </p14:nvContentPartPr>
            <p14:xfrm>
              <a:off x="9736540" y="5248181"/>
              <a:ext cx="360" cy="360"/>
            </p14:xfrm>
          </p:contentPart>
        </mc:Choice>
        <mc:Fallback xmlns="">
          <p:pic>
            <p:nvPicPr>
              <p:cNvPr id="10" name="Ink 9"/>
              <p:cNvPicPr/>
              <p:nvPr/>
            </p:nvPicPr>
            <p:blipFill>
              <a:blip r:embed="rId16"/>
              <a:stretch>
                <a:fillRect/>
              </a:stretch>
            </p:blipFill>
            <p:spPr>
              <a:xfrm>
                <a:off x="9715660" y="522730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1" name="Ink 10"/>
              <p14:cNvContentPartPr/>
              <p14:nvPr/>
            </p14:nvContentPartPr>
            <p14:xfrm>
              <a:off x="9820060" y="5338181"/>
              <a:ext cx="360" cy="360"/>
            </p14:xfrm>
          </p:contentPart>
        </mc:Choice>
        <mc:Fallback xmlns="">
          <p:pic>
            <p:nvPicPr>
              <p:cNvPr id="11" name="Ink 10"/>
              <p:cNvPicPr/>
              <p:nvPr/>
            </p:nvPicPr>
            <p:blipFill>
              <a:blip r:embed="rId19"/>
              <a:stretch>
                <a:fillRect/>
              </a:stretch>
            </p:blipFill>
            <p:spPr>
              <a:xfrm>
                <a:off x="9799180" y="531730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2" name="Ink 11"/>
              <p14:cNvContentPartPr/>
              <p14:nvPr/>
            </p14:nvContentPartPr>
            <p14:xfrm>
              <a:off x="9478780" y="3515861"/>
              <a:ext cx="360" cy="360"/>
            </p14:xfrm>
          </p:contentPart>
        </mc:Choice>
        <mc:Fallback xmlns="">
          <p:pic>
            <p:nvPicPr>
              <p:cNvPr id="12" name="Ink 11"/>
              <p:cNvPicPr/>
              <p:nvPr/>
            </p:nvPicPr>
            <p:blipFill>
              <a:blip r:embed="rId21"/>
              <a:stretch>
                <a:fillRect/>
              </a:stretch>
            </p:blipFill>
            <p:spPr>
              <a:xfrm>
                <a:off x="9457900" y="349498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3" name="Ink 12"/>
              <p14:cNvContentPartPr/>
              <p14:nvPr/>
            </p14:nvContentPartPr>
            <p14:xfrm>
              <a:off x="9768580" y="5286701"/>
              <a:ext cx="360" cy="360"/>
            </p14:xfrm>
          </p:contentPart>
        </mc:Choice>
        <mc:Fallback xmlns="">
          <p:pic>
            <p:nvPicPr>
              <p:cNvPr id="13" name="Ink 12"/>
              <p:cNvPicPr/>
              <p:nvPr/>
            </p:nvPicPr>
            <p:blipFill>
              <a:blip r:embed="rId21"/>
              <a:stretch>
                <a:fillRect/>
              </a:stretch>
            </p:blipFill>
            <p:spPr>
              <a:xfrm>
                <a:off x="9747700" y="526582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4" name="Ink 13"/>
              <p14:cNvContentPartPr/>
              <p14:nvPr/>
            </p14:nvContentPartPr>
            <p14:xfrm>
              <a:off x="9633220" y="5280221"/>
              <a:ext cx="360" cy="360"/>
            </p14:xfrm>
          </p:contentPart>
        </mc:Choice>
        <mc:Fallback xmlns="">
          <p:pic>
            <p:nvPicPr>
              <p:cNvPr id="14" name="Ink 13"/>
              <p:cNvPicPr/>
              <p:nvPr/>
            </p:nvPicPr>
            <p:blipFill>
              <a:blip r:embed="rId4"/>
              <a:stretch>
                <a:fillRect/>
              </a:stretch>
            </p:blipFill>
            <p:spPr>
              <a:xfrm>
                <a:off x="9612340" y="5259341"/>
                <a:ext cx="421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5" name="Ink 14"/>
              <p14:cNvContentPartPr/>
              <p14:nvPr/>
            </p14:nvContentPartPr>
            <p14:xfrm>
              <a:off x="9678580" y="5215781"/>
              <a:ext cx="360" cy="360"/>
            </p14:xfrm>
          </p:contentPart>
        </mc:Choice>
        <mc:Fallback xmlns="">
          <p:pic>
            <p:nvPicPr>
              <p:cNvPr id="15" name="Ink 14"/>
              <p:cNvPicPr/>
              <p:nvPr/>
            </p:nvPicPr>
            <p:blipFill>
              <a:blip r:embed="rId25"/>
              <a:stretch>
                <a:fillRect/>
              </a:stretch>
            </p:blipFill>
            <p:spPr>
              <a:xfrm>
                <a:off x="9657700" y="5194901"/>
                <a:ext cx="42120" cy="42120"/>
              </a:xfrm>
              <a:prstGeom prst="rect">
                <a:avLst/>
              </a:prstGeom>
            </p:spPr>
          </p:pic>
        </mc:Fallback>
      </mc:AlternateContent>
      <p:sp>
        <p:nvSpPr>
          <p:cNvPr id="2" name="TextBox 1"/>
          <p:cNvSpPr txBox="1"/>
          <p:nvPr/>
        </p:nvSpPr>
        <p:spPr>
          <a:xfrm>
            <a:off x="1119156" y="6400800"/>
            <a:ext cx="1573572" cy="523220"/>
          </a:xfrm>
          <a:prstGeom prst="rect">
            <a:avLst/>
          </a:prstGeom>
          <a:noFill/>
        </p:spPr>
        <p:txBody>
          <a:bodyPr wrap="square" rtlCol="0">
            <a:spAutoFit/>
          </a:bodyPr>
          <a:lstStyle/>
          <a:p>
            <a:r>
              <a:rPr lang="en-US" sz="1400" dirty="0" err="1" smtClean="0"/>
              <a:t>Quy</a:t>
            </a:r>
            <a:r>
              <a:rPr lang="en-US" sz="1400" dirty="0" smtClean="0"/>
              <a:t> </a:t>
            </a:r>
            <a:r>
              <a:rPr lang="en-US" sz="1400" dirty="0" err="1" smtClean="0"/>
              <a:t>hoạch</a:t>
            </a:r>
            <a:r>
              <a:rPr lang="en-US" sz="1400" dirty="0" smtClean="0"/>
              <a:t> 1579/QĐ-</a:t>
            </a:r>
            <a:r>
              <a:rPr lang="en-US" sz="1400" dirty="0" err="1" smtClean="0"/>
              <a:t>TTg</a:t>
            </a:r>
            <a:endParaRPr lang="en-US" sz="1400" dirty="0"/>
          </a:p>
        </p:txBody>
      </p:sp>
    </p:spTree>
    <p:extLst>
      <p:ext uri="{BB962C8B-B14F-4D97-AF65-F5344CB8AC3E}">
        <p14:creationId xmlns:p14="http://schemas.microsoft.com/office/powerpoint/2010/main" val="17247764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70693"/>
                                        </p:tgtEl>
                                        <p:attrNameLst>
                                          <p:attrName>style.visibility</p:attrName>
                                        </p:attrNameLst>
                                      </p:cBhvr>
                                      <p:to>
                                        <p:strVal val="visible"/>
                                      </p:to>
                                    </p:set>
                                    <p:animEffect transition="in" filter="slide(fromTop)">
                                      <p:cBhvr>
                                        <p:cTn id="7" dur="1000"/>
                                        <p:tgtEl>
                                          <p:spTgt spid="70693"/>
                                        </p:tgtEl>
                                      </p:cBhvr>
                                    </p:animEffect>
                                  </p:childTnLst>
                                </p:cTn>
                              </p:par>
                              <p:par>
                                <p:cTn id="8" presetID="20" presetClass="entr" presetSubtype="0" fill="hold" nodeType="withEffect">
                                  <p:stCondLst>
                                    <p:cond delay="0"/>
                                  </p:stCondLst>
                                  <p:childTnLst>
                                    <p:set>
                                      <p:cBhvr>
                                        <p:cTn id="9" dur="1" fill="hold">
                                          <p:stCondLst>
                                            <p:cond delay="0"/>
                                          </p:stCondLst>
                                        </p:cTn>
                                        <p:tgtEl>
                                          <p:spTgt spid="70660"/>
                                        </p:tgtEl>
                                        <p:attrNameLst>
                                          <p:attrName>style.visibility</p:attrName>
                                        </p:attrNameLst>
                                      </p:cBhvr>
                                      <p:to>
                                        <p:strVal val="visible"/>
                                      </p:to>
                                    </p:set>
                                    <p:animEffect transition="in" filter="wedge">
                                      <p:cBhvr>
                                        <p:cTn id="10" dur="1000"/>
                                        <p:tgtEl>
                                          <p:spTgt spid="70660"/>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70668"/>
                                        </p:tgtEl>
                                        <p:attrNameLst>
                                          <p:attrName>style.visibility</p:attrName>
                                        </p:attrNameLst>
                                      </p:cBhvr>
                                      <p:to>
                                        <p:strVal val="visible"/>
                                      </p:to>
                                    </p:set>
                                    <p:anim calcmode="lin" valueType="num">
                                      <p:cBhvr>
                                        <p:cTn id="15" dur="500" fill="hold"/>
                                        <p:tgtEl>
                                          <p:spTgt spid="70668"/>
                                        </p:tgtEl>
                                        <p:attrNameLst>
                                          <p:attrName>ppt_w</p:attrName>
                                        </p:attrNameLst>
                                      </p:cBhvr>
                                      <p:tavLst>
                                        <p:tav tm="0">
                                          <p:val>
                                            <p:fltVal val="0"/>
                                          </p:val>
                                        </p:tav>
                                        <p:tav tm="100000">
                                          <p:val>
                                            <p:strVal val="#ppt_w"/>
                                          </p:val>
                                        </p:tav>
                                      </p:tavLst>
                                    </p:anim>
                                    <p:anim calcmode="lin" valueType="num">
                                      <p:cBhvr>
                                        <p:cTn id="16" dur="500" fill="hold"/>
                                        <p:tgtEl>
                                          <p:spTgt spid="7066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70677"/>
                                        </p:tgtEl>
                                        <p:attrNameLst>
                                          <p:attrName>style.visibility</p:attrName>
                                        </p:attrNameLst>
                                      </p:cBhvr>
                                      <p:to>
                                        <p:strVal val="visible"/>
                                      </p:to>
                                    </p:set>
                                    <p:anim calcmode="lin" valueType="num">
                                      <p:cBhvr>
                                        <p:cTn id="19" dur="500" fill="hold"/>
                                        <p:tgtEl>
                                          <p:spTgt spid="70677"/>
                                        </p:tgtEl>
                                        <p:attrNameLst>
                                          <p:attrName>ppt_w</p:attrName>
                                        </p:attrNameLst>
                                      </p:cBhvr>
                                      <p:tavLst>
                                        <p:tav tm="0">
                                          <p:val>
                                            <p:fltVal val="0"/>
                                          </p:val>
                                        </p:tav>
                                        <p:tav tm="100000">
                                          <p:val>
                                            <p:strVal val="#ppt_w"/>
                                          </p:val>
                                        </p:tav>
                                      </p:tavLst>
                                    </p:anim>
                                    <p:anim calcmode="lin" valueType="num">
                                      <p:cBhvr>
                                        <p:cTn id="20" dur="500" fill="hold"/>
                                        <p:tgtEl>
                                          <p:spTgt spid="7067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70661"/>
                                        </p:tgtEl>
                                        <p:attrNameLst>
                                          <p:attrName>style.visibility</p:attrName>
                                        </p:attrNameLst>
                                      </p:cBhvr>
                                      <p:to>
                                        <p:strVal val="visible"/>
                                      </p:to>
                                    </p:set>
                                    <p:anim calcmode="lin" valueType="num">
                                      <p:cBhvr>
                                        <p:cTn id="23" dur="500" fill="hold"/>
                                        <p:tgtEl>
                                          <p:spTgt spid="70661"/>
                                        </p:tgtEl>
                                        <p:attrNameLst>
                                          <p:attrName>ppt_w</p:attrName>
                                        </p:attrNameLst>
                                      </p:cBhvr>
                                      <p:tavLst>
                                        <p:tav tm="0">
                                          <p:val>
                                            <p:fltVal val="0"/>
                                          </p:val>
                                        </p:tav>
                                        <p:tav tm="100000">
                                          <p:val>
                                            <p:strVal val="#ppt_w"/>
                                          </p:val>
                                        </p:tav>
                                      </p:tavLst>
                                    </p:anim>
                                    <p:anim calcmode="lin" valueType="num">
                                      <p:cBhvr>
                                        <p:cTn id="24" dur="500" fill="hold"/>
                                        <p:tgtEl>
                                          <p:spTgt spid="70661"/>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70687"/>
                                        </p:tgtEl>
                                        <p:attrNameLst>
                                          <p:attrName>style.visibility</p:attrName>
                                        </p:attrNameLst>
                                      </p:cBhvr>
                                      <p:to>
                                        <p:strVal val="visible"/>
                                      </p:to>
                                    </p:set>
                                    <p:anim calcmode="lin" valueType="num">
                                      <p:cBhvr>
                                        <p:cTn id="27" dur="500" fill="hold"/>
                                        <p:tgtEl>
                                          <p:spTgt spid="70687"/>
                                        </p:tgtEl>
                                        <p:attrNameLst>
                                          <p:attrName>ppt_w</p:attrName>
                                        </p:attrNameLst>
                                      </p:cBhvr>
                                      <p:tavLst>
                                        <p:tav tm="0">
                                          <p:val>
                                            <p:fltVal val="0"/>
                                          </p:val>
                                        </p:tav>
                                        <p:tav tm="100000">
                                          <p:val>
                                            <p:strVal val="#ppt_w"/>
                                          </p:val>
                                        </p:tav>
                                      </p:tavLst>
                                    </p:anim>
                                    <p:anim calcmode="lin" valueType="num">
                                      <p:cBhvr>
                                        <p:cTn id="28" dur="500" fill="hold"/>
                                        <p:tgtEl>
                                          <p:spTgt spid="70687"/>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70669"/>
                                        </p:tgtEl>
                                        <p:attrNameLst>
                                          <p:attrName>style.visibility</p:attrName>
                                        </p:attrNameLst>
                                      </p:cBhvr>
                                      <p:to>
                                        <p:strVal val="visible"/>
                                      </p:to>
                                    </p:set>
                                    <p:anim calcmode="lin" valueType="num">
                                      <p:cBhvr>
                                        <p:cTn id="33" dur="500" fill="hold"/>
                                        <p:tgtEl>
                                          <p:spTgt spid="70669"/>
                                        </p:tgtEl>
                                        <p:attrNameLst>
                                          <p:attrName>ppt_w</p:attrName>
                                        </p:attrNameLst>
                                      </p:cBhvr>
                                      <p:tavLst>
                                        <p:tav tm="0">
                                          <p:val>
                                            <p:fltVal val="0"/>
                                          </p:val>
                                        </p:tav>
                                        <p:tav tm="100000">
                                          <p:val>
                                            <p:strVal val="#ppt_w"/>
                                          </p:val>
                                        </p:tav>
                                      </p:tavLst>
                                    </p:anim>
                                    <p:anim calcmode="lin" valueType="num">
                                      <p:cBhvr>
                                        <p:cTn id="34" dur="500" fill="hold"/>
                                        <p:tgtEl>
                                          <p:spTgt spid="70669"/>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70676">
                                            <p:txEl>
                                              <p:pRg st="0" end="0"/>
                                            </p:txEl>
                                          </p:spTgt>
                                        </p:tgtEl>
                                        <p:attrNameLst>
                                          <p:attrName>style.visibility</p:attrName>
                                        </p:attrNameLst>
                                      </p:cBhvr>
                                      <p:to>
                                        <p:strVal val="visible"/>
                                      </p:to>
                                    </p:set>
                                    <p:anim calcmode="lin" valueType="num">
                                      <p:cBhvr>
                                        <p:cTn id="37" dur="500" fill="hold"/>
                                        <p:tgtEl>
                                          <p:spTgt spid="70676">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70676">
                                            <p:txEl>
                                              <p:pRg st="0" end="0"/>
                                            </p:txEl>
                                          </p:spTgt>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70665"/>
                                        </p:tgtEl>
                                        <p:attrNameLst>
                                          <p:attrName>style.visibility</p:attrName>
                                        </p:attrNameLst>
                                      </p:cBhvr>
                                      <p:to>
                                        <p:strVal val="visible"/>
                                      </p:to>
                                    </p:set>
                                    <p:anim calcmode="lin" valueType="num">
                                      <p:cBhvr>
                                        <p:cTn id="41" dur="500" fill="hold"/>
                                        <p:tgtEl>
                                          <p:spTgt spid="70665"/>
                                        </p:tgtEl>
                                        <p:attrNameLst>
                                          <p:attrName>ppt_w</p:attrName>
                                        </p:attrNameLst>
                                      </p:cBhvr>
                                      <p:tavLst>
                                        <p:tav tm="0">
                                          <p:val>
                                            <p:fltVal val="0"/>
                                          </p:val>
                                        </p:tav>
                                        <p:tav tm="100000">
                                          <p:val>
                                            <p:strVal val="#ppt_w"/>
                                          </p:val>
                                        </p:tav>
                                      </p:tavLst>
                                    </p:anim>
                                    <p:anim calcmode="lin" valueType="num">
                                      <p:cBhvr>
                                        <p:cTn id="42" dur="500" fill="hold"/>
                                        <p:tgtEl>
                                          <p:spTgt spid="70665"/>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70686"/>
                                        </p:tgtEl>
                                        <p:attrNameLst>
                                          <p:attrName>style.visibility</p:attrName>
                                        </p:attrNameLst>
                                      </p:cBhvr>
                                      <p:to>
                                        <p:strVal val="visible"/>
                                      </p:to>
                                    </p:set>
                                    <p:anim calcmode="lin" valueType="num">
                                      <p:cBhvr>
                                        <p:cTn id="45" dur="500" fill="hold"/>
                                        <p:tgtEl>
                                          <p:spTgt spid="70686"/>
                                        </p:tgtEl>
                                        <p:attrNameLst>
                                          <p:attrName>ppt_w</p:attrName>
                                        </p:attrNameLst>
                                      </p:cBhvr>
                                      <p:tavLst>
                                        <p:tav tm="0">
                                          <p:val>
                                            <p:fltVal val="0"/>
                                          </p:val>
                                        </p:tav>
                                        <p:tav tm="100000">
                                          <p:val>
                                            <p:strVal val="#ppt_w"/>
                                          </p:val>
                                        </p:tav>
                                      </p:tavLst>
                                    </p:anim>
                                    <p:anim calcmode="lin" valueType="num">
                                      <p:cBhvr>
                                        <p:cTn id="46" dur="500" fill="hold"/>
                                        <p:tgtEl>
                                          <p:spTgt spid="70686"/>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70670"/>
                                        </p:tgtEl>
                                        <p:attrNameLst>
                                          <p:attrName>style.visibility</p:attrName>
                                        </p:attrNameLst>
                                      </p:cBhvr>
                                      <p:to>
                                        <p:strVal val="visible"/>
                                      </p:to>
                                    </p:set>
                                    <p:anim calcmode="lin" valueType="num">
                                      <p:cBhvr>
                                        <p:cTn id="51" dur="500" fill="hold"/>
                                        <p:tgtEl>
                                          <p:spTgt spid="70670"/>
                                        </p:tgtEl>
                                        <p:attrNameLst>
                                          <p:attrName>ppt_w</p:attrName>
                                        </p:attrNameLst>
                                      </p:cBhvr>
                                      <p:tavLst>
                                        <p:tav tm="0">
                                          <p:val>
                                            <p:fltVal val="0"/>
                                          </p:val>
                                        </p:tav>
                                        <p:tav tm="100000">
                                          <p:val>
                                            <p:strVal val="#ppt_w"/>
                                          </p:val>
                                        </p:tav>
                                      </p:tavLst>
                                    </p:anim>
                                    <p:anim calcmode="lin" valueType="num">
                                      <p:cBhvr>
                                        <p:cTn id="52" dur="500" fill="hold"/>
                                        <p:tgtEl>
                                          <p:spTgt spid="70670"/>
                                        </p:tgtEl>
                                        <p:attrNameLst>
                                          <p:attrName>ppt_h</p:attrName>
                                        </p:attrNameLst>
                                      </p:cBhvr>
                                      <p:tavLst>
                                        <p:tav tm="0">
                                          <p:val>
                                            <p:fltVal val="0"/>
                                          </p:val>
                                        </p:tav>
                                        <p:tav tm="100000">
                                          <p:val>
                                            <p:strVal val="#ppt_h"/>
                                          </p:val>
                                        </p:tav>
                                      </p:tavLst>
                                    </p:anim>
                                  </p:childTnLst>
                                </p:cTn>
                              </p:par>
                              <p:par>
                                <p:cTn id="53" presetID="23" presetClass="entr" presetSubtype="16" fill="hold" nodeType="withEffect">
                                  <p:stCondLst>
                                    <p:cond delay="0"/>
                                  </p:stCondLst>
                                  <p:childTnLst>
                                    <p:set>
                                      <p:cBhvr>
                                        <p:cTn id="54" dur="1" fill="hold">
                                          <p:stCondLst>
                                            <p:cond delay="0"/>
                                          </p:stCondLst>
                                        </p:cTn>
                                        <p:tgtEl>
                                          <p:spTgt spid="70678">
                                            <p:txEl>
                                              <p:pRg st="0" end="0"/>
                                            </p:txEl>
                                          </p:spTgt>
                                        </p:tgtEl>
                                        <p:attrNameLst>
                                          <p:attrName>style.visibility</p:attrName>
                                        </p:attrNameLst>
                                      </p:cBhvr>
                                      <p:to>
                                        <p:strVal val="visible"/>
                                      </p:to>
                                    </p:set>
                                    <p:anim calcmode="lin" valueType="num">
                                      <p:cBhvr>
                                        <p:cTn id="55" dur="500" fill="hold"/>
                                        <p:tgtEl>
                                          <p:spTgt spid="70678">
                                            <p:txEl>
                                              <p:pRg st="0" end="0"/>
                                            </p:txEl>
                                          </p:spTgt>
                                        </p:tgtEl>
                                        <p:attrNameLst>
                                          <p:attrName>ppt_w</p:attrName>
                                        </p:attrNameLst>
                                      </p:cBhvr>
                                      <p:tavLst>
                                        <p:tav tm="0">
                                          <p:val>
                                            <p:fltVal val="0"/>
                                          </p:val>
                                        </p:tav>
                                        <p:tav tm="100000">
                                          <p:val>
                                            <p:strVal val="#ppt_w"/>
                                          </p:val>
                                        </p:tav>
                                      </p:tavLst>
                                    </p:anim>
                                    <p:anim calcmode="lin" valueType="num">
                                      <p:cBhvr>
                                        <p:cTn id="56" dur="500" fill="hold"/>
                                        <p:tgtEl>
                                          <p:spTgt spid="70678">
                                            <p:txEl>
                                              <p:pRg st="0" end="0"/>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70662"/>
                                        </p:tgtEl>
                                        <p:attrNameLst>
                                          <p:attrName>style.visibility</p:attrName>
                                        </p:attrNameLst>
                                      </p:cBhvr>
                                      <p:to>
                                        <p:strVal val="visible"/>
                                      </p:to>
                                    </p:set>
                                    <p:anim calcmode="lin" valueType="num">
                                      <p:cBhvr>
                                        <p:cTn id="59" dur="500" fill="hold"/>
                                        <p:tgtEl>
                                          <p:spTgt spid="70662"/>
                                        </p:tgtEl>
                                        <p:attrNameLst>
                                          <p:attrName>ppt_w</p:attrName>
                                        </p:attrNameLst>
                                      </p:cBhvr>
                                      <p:tavLst>
                                        <p:tav tm="0">
                                          <p:val>
                                            <p:fltVal val="0"/>
                                          </p:val>
                                        </p:tav>
                                        <p:tav tm="100000">
                                          <p:val>
                                            <p:strVal val="#ppt_w"/>
                                          </p:val>
                                        </p:tav>
                                      </p:tavLst>
                                    </p:anim>
                                    <p:anim calcmode="lin" valueType="num">
                                      <p:cBhvr>
                                        <p:cTn id="60" dur="500" fill="hold"/>
                                        <p:tgtEl>
                                          <p:spTgt spid="70662"/>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70688"/>
                                        </p:tgtEl>
                                        <p:attrNameLst>
                                          <p:attrName>style.visibility</p:attrName>
                                        </p:attrNameLst>
                                      </p:cBhvr>
                                      <p:to>
                                        <p:strVal val="visible"/>
                                      </p:to>
                                    </p:set>
                                    <p:anim calcmode="lin" valueType="num">
                                      <p:cBhvr>
                                        <p:cTn id="63" dur="500" fill="hold"/>
                                        <p:tgtEl>
                                          <p:spTgt spid="70688"/>
                                        </p:tgtEl>
                                        <p:attrNameLst>
                                          <p:attrName>ppt_w</p:attrName>
                                        </p:attrNameLst>
                                      </p:cBhvr>
                                      <p:tavLst>
                                        <p:tav tm="0">
                                          <p:val>
                                            <p:fltVal val="0"/>
                                          </p:val>
                                        </p:tav>
                                        <p:tav tm="100000">
                                          <p:val>
                                            <p:strVal val="#ppt_w"/>
                                          </p:val>
                                        </p:tav>
                                      </p:tavLst>
                                    </p:anim>
                                    <p:anim calcmode="lin" valueType="num">
                                      <p:cBhvr>
                                        <p:cTn id="64" dur="500" fill="hold"/>
                                        <p:tgtEl>
                                          <p:spTgt spid="70688"/>
                                        </p:tgtEl>
                                        <p:attrNameLst>
                                          <p:attrName>ppt_h</p:attrName>
                                        </p:attrNameLst>
                                      </p:cBhvr>
                                      <p:tavLst>
                                        <p:tav tm="0">
                                          <p:val>
                                            <p:fltVal val="0"/>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23" presetClass="entr" presetSubtype="16" fill="hold" grpId="0" nodeType="clickEffect">
                                  <p:stCondLst>
                                    <p:cond delay="0"/>
                                  </p:stCondLst>
                                  <p:childTnLst>
                                    <p:set>
                                      <p:cBhvr>
                                        <p:cTn id="68" dur="1" fill="hold">
                                          <p:stCondLst>
                                            <p:cond delay="0"/>
                                          </p:stCondLst>
                                        </p:cTn>
                                        <p:tgtEl>
                                          <p:spTgt spid="70672"/>
                                        </p:tgtEl>
                                        <p:attrNameLst>
                                          <p:attrName>style.visibility</p:attrName>
                                        </p:attrNameLst>
                                      </p:cBhvr>
                                      <p:to>
                                        <p:strVal val="visible"/>
                                      </p:to>
                                    </p:set>
                                    <p:anim calcmode="lin" valueType="num">
                                      <p:cBhvr>
                                        <p:cTn id="69" dur="500" fill="hold"/>
                                        <p:tgtEl>
                                          <p:spTgt spid="70672"/>
                                        </p:tgtEl>
                                        <p:attrNameLst>
                                          <p:attrName>ppt_w</p:attrName>
                                        </p:attrNameLst>
                                      </p:cBhvr>
                                      <p:tavLst>
                                        <p:tav tm="0">
                                          <p:val>
                                            <p:fltVal val="0"/>
                                          </p:val>
                                        </p:tav>
                                        <p:tav tm="100000">
                                          <p:val>
                                            <p:strVal val="#ppt_w"/>
                                          </p:val>
                                        </p:tav>
                                      </p:tavLst>
                                    </p:anim>
                                    <p:anim calcmode="lin" valueType="num">
                                      <p:cBhvr>
                                        <p:cTn id="70" dur="500" fill="hold"/>
                                        <p:tgtEl>
                                          <p:spTgt spid="70672"/>
                                        </p:tgtEl>
                                        <p:attrNameLst>
                                          <p:attrName>ppt_h</p:attrName>
                                        </p:attrNameLst>
                                      </p:cBhvr>
                                      <p:tavLst>
                                        <p:tav tm="0">
                                          <p:val>
                                            <p:fltVal val="0"/>
                                          </p:val>
                                        </p:tav>
                                        <p:tav tm="100000">
                                          <p:val>
                                            <p:strVal val="#ppt_h"/>
                                          </p:val>
                                        </p:tav>
                                      </p:tavLst>
                                    </p:anim>
                                  </p:childTnLst>
                                </p:cTn>
                              </p:par>
                              <p:par>
                                <p:cTn id="71" presetID="23" presetClass="entr" presetSubtype="16" fill="hold" nodeType="withEffect">
                                  <p:stCondLst>
                                    <p:cond delay="0"/>
                                  </p:stCondLst>
                                  <p:childTnLst>
                                    <p:set>
                                      <p:cBhvr>
                                        <p:cTn id="72" dur="1" fill="hold">
                                          <p:stCondLst>
                                            <p:cond delay="0"/>
                                          </p:stCondLst>
                                        </p:cTn>
                                        <p:tgtEl>
                                          <p:spTgt spid="70680">
                                            <p:txEl>
                                              <p:pRg st="0" end="0"/>
                                            </p:txEl>
                                          </p:spTgt>
                                        </p:tgtEl>
                                        <p:attrNameLst>
                                          <p:attrName>style.visibility</p:attrName>
                                        </p:attrNameLst>
                                      </p:cBhvr>
                                      <p:to>
                                        <p:strVal val="visible"/>
                                      </p:to>
                                    </p:set>
                                    <p:anim calcmode="lin" valueType="num">
                                      <p:cBhvr>
                                        <p:cTn id="73" dur="500" fill="hold"/>
                                        <p:tgtEl>
                                          <p:spTgt spid="70680">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70680">
                                            <p:txEl>
                                              <p:pRg st="0" end="0"/>
                                            </p:txEl>
                                          </p:spTgt>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0"/>
                                  </p:stCondLst>
                                  <p:childTnLst>
                                    <p:set>
                                      <p:cBhvr>
                                        <p:cTn id="76" dur="1" fill="hold">
                                          <p:stCondLst>
                                            <p:cond delay="0"/>
                                          </p:stCondLst>
                                        </p:cTn>
                                        <p:tgtEl>
                                          <p:spTgt spid="70664"/>
                                        </p:tgtEl>
                                        <p:attrNameLst>
                                          <p:attrName>style.visibility</p:attrName>
                                        </p:attrNameLst>
                                      </p:cBhvr>
                                      <p:to>
                                        <p:strVal val="visible"/>
                                      </p:to>
                                    </p:set>
                                    <p:anim calcmode="lin" valueType="num">
                                      <p:cBhvr>
                                        <p:cTn id="77" dur="500" fill="hold"/>
                                        <p:tgtEl>
                                          <p:spTgt spid="70664"/>
                                        </p:tgtEl>
                                        <p:attrNameLst>
                                          <p:attrName>ppt_w</p:attrName>
                                        </p:attrNameLst>
                                      </p:cBhvr>
                                      <p:tavLst>
                                        <p:tav tm="0">
                                          <p:val>
                                            <p:fltVal val="0"/>
                                          </p:val>
                                        </p:tav>
                                        <p:tav tm="100000">
                                          <p:val>
                                            <p:strVal val="#ppt_w"/>
                                          </p:val>
                                        </p:tav>
                                      </p:tavLst>
                                    </p:anim>
                                    <p:anim calcmode="lin" valueType="num">
                                      <p:cBhvr>
                                        <p:cTn id="78" dur="500" fill="hold"/>
                                        <p:tgtEl>
                                          <p:spTgt spid="70664"/>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0"/>
                                  </p:stCondLst>
                                  <p:childTnLst>
                                    <p:set>
                                      <p:cBhvr>
                                        <p:cTn id="80" dur="1" fill="hold">
                                          <p:stCondLst>
                                            <p:cond delay="0"/>
                                          </p:stCondLst>
                                        </p:cTn>
                                        <p:tgtEl>
                                          <p:spTgt spid="70690"/>
                                        </p:tgtEl>
                                        <p:attrNameLst>
                                          <p:attrName>style.visibility</p:attrName>
                                        </p:attrNameLst>
                                      </p:cBhvr>
                                      <p:to>
                                        <p:strVal val="visible"/>
                                      </p:to>
                                    </p:set>
                                    <p:anim calcmode="lin" valueType="num">
                                      <p:cBhvr>
                                        <p:cTn id="81" dur="500" fill="hold"/>
                                        <p:tgtEl>
                                          <p:spTgt spid="70690"/>
                                        </p:tgtEl>
                                        <p:attrNameLst>
                                          <p:attrName>ppt_w</p:attrName>
                                        </p:attrNameLst>
                                      </p:cBhvr>
                                      <p:tavLst>
                                        <p:tav tm="0">
                                          <p:val>
                                            <p:fltVal val="0"/>
                                          </p:val>
                                        </p:tav>
                                        <p:tav tm="100000">
                                          <p:val>
                                            <p:strVal val="#ppt_w"/>
                                          </p:val>
                                        </p:tav>
                                      </p:tavLst>
                                    </p:anim>
                                    <p:anim calcmode="lin" valueType="num">
                                      <p:cBhvr>
                                        <p:cTn id="82" dur="500" fill="hold"/>
                                        <p:tgtEl>
                                          <p:spTgt spid="70690"/>
                                        </p:tgtEl>
                                        <p:attrNameLst>
                                          <p:attrName>ppt_h</p:attrName>
                                        </p:attrNameLst>
                                      </p:cBhvr>
                                      <p:tavLst>
                                        <p:tav tm="0">
                                          <p:val>
                                            <p:fltVal val="0"/>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23" presetClass="entr" presetSubtype="16" fill="hold" grpId="0" nodeType="clickEffect">
                                  <p:stCondLst>
                                    <p:cond delay="0"/>
                                  </p:stCondLst>
                                  <p:childTnLst>
                                    <p:set>
                                      <p:cBhvr>
                                        <p:cTn id="86" dur="1" fill="hold">
                                          <p:stCondLst>
                                            <p:cond delay="0"/>
                                          </p:stCondLst>
                                        </p:cTn>
                                        <p:tgtEl>
                                          <p:spTgt spid="70673"/>
                                        </p:tgtEl>
                                        <p:attrNameLst>
                                          <p:attrName>style.visibility</p:attrName>
                                        </p:attrNameLst>
                                      </p:cBhvr>
                                      <p:to>
                                        <p:strVal val="visible"/>
                                      </p:to>
                                    </p:set>
                                    <p:anim calcmode="lin" valueType="num">
                                      <p:cBhvr>
                                        <p:cTn id="87" dur="500" fill="hold"/>
                                        <p:tgtEl>
                                          <p:spTgt spid="70673"/>
                                        </p:tgtEl>
                                        <p:attrNameLst>
                                          <p:attrName>ppt_w</p:attrName>
                                        </p:attrNameLst>
                                      </p:cBhvr>
                                      <p:tavLst>
                                        <p:tav tm="0">
                                          <p:val>
                                            <p:fltVal val="0"/>
                                          </p:val>
                                        </p:tav>
                                        <p:tav tm="100000">
                                          <p:val>
                                            <p:strVal val="#ppt_w"/>
                                          </p:val>
                                        </p:tav>
                                      </p:tavLst>
                                    </p:anim>
                                    <p:anim calcmode="lin" valueType="num">
                                      <p:cBhvr>
                                        <p:cTn id="88" dur="500" fill="hold"/>
                                        <p:tgtEl>
                                          <p:spTgt spid="70673"/>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0"/>
                                  </p:stCondLst>
                                  <p:childTnLst>
                                    <p:set>
                                      <p:cBhvr>
                                        <p:cTn id="90" dur="1" fill="hold">
                                          <p:stCondLst>
                                            <p:cond delay="0"/>
                                          </p:stCondLst>
                                        </p:cTn>
                                        <p:tgtEl>
                                          <p:spTgt spid="70681"/>
                                        </p:tgtEl>
                                        <p:attrNameLst>
                                          <p:attrName>style.visibility</p:attrName>
                                        </p:attrNameLst>
                                      </p:cBhvr>
                                      <p:to>
                                        <p:strVal val="visible"/>
                                      </p:to>
                                    </p:set>
                                    <p:anim calcmode="lin" valueType="num">
                                      <p:cBhvr>
                                        <p:cTn id="91" dur="500" fill="hold"/>
                                        <p:tgtEl>
                                          <p:spTgt spid="70681"/>
                                        </p:tgtEl>
                                        <p:attrNameLst>
                                          <p:attrName>ppt_w</p:attrName>
                                        </p:attrNameLst>
                                      </p:cBhvr>
                                      <p:tavLst>
                                        <p:tav tm="0">
                                          <p:val>
                                            <p:fltVal val="0"/>
                                          </p:val>
                                        </p:tav>
                                        <p:tav tm="100000">
                                          <p:val>
                                            <p:strVal val="#ppt_w"/>
                                          </p:val>
                                        </p:tav>
                                      </p:tavLst>
                                    </p:anim>
                                    <p:anim calcmode="lin" valueType="num">
                                      <p:cBhvr>
                                        <p:cTn id="92" dur="500" fill="hold"/>
                                        <p:tgtEl>
                                          <p:spTgt spid="70681"/>
                                        </p:tgtEl>
                                        <p:attrNameLst>
                                          <p:attrName>ppt_h</p:attrName>
                                        </p:attrNameLst>
                                      </p:cBhvr>
                                      <p:tavLst>
                                        <p:tav tm="0">
                                          <p:val>
                                            <p:fltVal val="0"/>
                                          </p:val>
                                        </p:tav>
                                        <p:tav tm="100000">
                                          <p:val>
                                            <p:strVal val="#ppt_h"/>
                                          </p:val>
                                        </p:tav>
                                      </p:tavLst>
                                    </p:anim>
                                  </p:childTnLst>
                                </p:cTn>
                              </p:par>
                              <p:par>
                                <p:cTn id="93" presetID="23" presetClass="entr" presetSubtype="16" fill="hold" grpId="0" nodeType="withEffect">
                                  <p:stCondLst>
                                    <p:cond delay="0"/>
                                  </p:stCondLst>
                                  <p:childTnLst>
                                    <p:set>
                                      <p:cBhvr>
                                        <p:cTn id="94" dur="1" fill="hold">
                                          <p:stCondLst>
                                            <p:cond delay="0"/>
                                          </p:stCondLst>
                                        </p:cTn>
                                        <p:tgtEl>
                                          <p:spTgt spid="70666"/>
                                        </p:tgtEl>
                                        <p:attrNameLst>
                                          <p:attrName>style.visibility</p:attrName>
                                        </p:attrNameLst>
                                      </p:cBhvr>
                                      <p:to>
                                        <p:strVal val="visible"/>
                                      </p:to>
                                    </p:set>
                                    <p:anim calcmode="lin" valueType="num">
                                      <p:cBhvr>
                                        <p:cTn id="95" dur="500" fill="hold"/>
                                        <p:tgtEl>
                                          <p:spTgt spid="70666"/>
                                        </p:tgtEl>
                                        <p:attrNameLst>
                                          <p:attrName>ppt_w</p:attrName>
                                        </p:attrNameLst>
                                      </p:cBhvr>
                                      <p:tavLst>
                                        <p:tav tm="0">
                                          <p:val>
                                            <p:fltVal val="0"/>
                                          </p:val>
                                        </p:tav>
                                        <p:tav tm="100000">
                                          <p:val>
                                            <p:strVal val="#ppt_w"/>
                                          </p:val>
                                        </p:tav>
                                      </p:tavLst>
                                    </p:anim>
                                    <p:anim calcmode="lin" valueType="num">
                                      <p:cBhvr>
                                        <p:cTn id="96" dur="500" fill="hold"/>
                                        <p:tgtEl>
                                          <p:spTgt spid="70666"/>
                                        </p:tgtEl>
                                        <p:attrNameLst>
                                          <p:attrName>ppt_h</p:attrName>
                                        </p:attrNameLst>
                                      </p:cBhvr>
                                      <p:tavLst>
                                        <p:tav tm="0">
                                          <p:val>
                                            <p:fltVal val="0"/>
                                          </p:val>
                                        </p:tav>
                                        <p:tav tm="100000">
                                          <p:val>
                                            <p:strVal val="#ppt_h"/>
                                          </p:val>
                                        </p:tav>
                                      </p:tavLst>
                                    </p:anim>
                                  </p:childTnLst>
                                </p:cTn>
                              </p:par>
                              <p:par>
                                <p:cTn id="97" presetID="23" presetClass="entr" presetSubtype="16" fill="hold" grpId="0" nodeType="withEffect">
                                  <p:stCondLst>
                                    <p:cond delay="0"/>
                                  </p:stCondLst>
                                  <p:childTnLst>
                                    <p:set>
                                      <p:cBhvr>
                                        <p:cTn id="98" dur="1" fill="hold">
                                          <p:stCondLst>
                                            <p:cond delay="0"/>
                                          </p:stCondLst>
                                        </p:cTn>
                                        <p:tgtEl>
                                          <p:spTgt spid="70691"/>
                                        </p:tgtEl>
                                        <p:attrNameLst>
                                          <p:attrName>style.visibility</p:attrName>
                                        </p:attrNameLst>
                                      </p:cBhvr>
                                      <p:to>
                                        <p:strVal val="visible"/>
                                      </p:to>
                                    </p:set>
                                    <p:anim calcmode="lin" valueType="num">
                                      <p:cBhvr>
                                        <p:cTn id="99" dur="500" fill="hold"/>
                                        <p:tgtEl>
                                          <p:spTgt spid="70691"/>
                                        </p:tgtEl>
                                        <p:attrNameLst>
                                          <p:attrName>ppt_w</p:attrName>
                                        </p:attrNameLst>
                                      </p:cBhvr>
                                      <p:tavLst>
                                        <p:tav tm="0">
                                          <p:val>
                                            <p:fltVal val="0"/>
                                          </p:val>
                                        </p:tav>
                                        <p:tav tm="100000">
                                          <p:val>
                                            <p:strVal val="#ppt_w"/>
                                          </p:val>
                                        </p:tav>
                                      </p:tavLst>
                                    </p:anim>
                                    <p:anim calcmode="lin" valueType="num">
                                      <p:cBhvr>
                                        <p:cTn id="100" dur="500" fill="hold"/>
                                        <p:tgtEl>
                                          <p:spTgt spid="7069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animBg="1"/>
      <p:bldP spid="70662" grpId="0" animBg="1"/>
      <p:bldP spid="70664" grpId="0" animBg="1"/>
      <p:bldP spid="70665" grpId="0" animBg="1"/>
      <p:bldP spid="70666" grpId="0" animBg="1"/>
      <p:bldP spid="70668" grpId="0" animBg="1"/>
      <p:bldP spid="70669" grpId="0" animBg="1"/>
      <p:bldP spid="70670" grpId="0" animBg="1"/>
      <p:bldP spid="70672" grpId="0" animBg="1"/>
      <p:bldP spid="70673" grpId="0" animBg="1"/>
      <p:bldP spid="70677" grpId="0"/>
      <p:bldP spid="70681" grpId="0"/>
      <p:bldP spid="70686" grpId="0" animBg="1"/>
      <p:bldP spid="70687" grpId="0" animBg="1"/>
      <p:bldP spid="70688" grpId="0" animBg="1"/>
      <p:bldP spid="70690" grpId="0" animBg="1"/>
      <p:bldP spid="70691" grpId="0" animBg="1"/>
      <p:bldP spid="7069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Title 1"/>
          <p:cNvSpPr>
            <a:spLocks noGrp="1"/>
          </p:cNvSpPr>
          <p:nvPr>
            <p:ph type="title"/>
          </p:nvPr>
        </p:nvSpPr>
        <p:spPr>
          <a:xfrm>
            <a:off x="0" y="1987437"/>
            <a:ext cx="6089176" cy="1858962"/>
          </a:xfrm>
        </p:spPr>
        <p:txBody>
          <a:bodyPr>
            <a:normAutofit/>
          </a:bodyPr>
          <a:lstStyle/>
          <a:p>
            <a:r>
              <a:rPr lang="en-US" sz="3600" dirty="0" err="1" smtClean="0">
                <a:latin typeface="Times New Roman" pitchFamily="18" charset="0"/>
                <a:cs typeface="Times New Roman" pitchFamily="18" charset="0"/>
              </a:rPr>
              <a:t>Mạng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lưới</a:t>
            </a:r>
            <a:r>
              <a:rPr lang="en-US" sz="3600"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endParaRPr lang="en-US" sz="3600" dirty="0"/>
          </a:p>
        </p:txBody>
      </p:sp>
      <p:pic>
        <p:nvPicPr>
          <p:cNvPr id="4" name="Picture 6"/>
          <p:cNvPicPr>
            <a:picLocks noChangeAspect="1" noChangeArrowheads="1"/>
          </p:cNvPicPr>
          <p:nvPr/>
        </p:nvPicPr>
        <p:blipFill>
          <a:blip r:embed="rId2"/>
          <a:srcRect/>
          <a:stretch>
            <a:fillRect/>
          </a:stretch>
        </p:blipFill>
        <p:spPr bwMode="auto">
          <a:xfrm>
            <a:off x="5662083" y="0"/>
            <a:ext cx="6428317" cy="6858000"/>
          </a:xfrm>
          <a:prstGeom prst="rect">
            <a:avLst/>
          </a:prstGeom>
          <a:noFill/>
          <a:ln w="9525">
            <a:noFill/>
            <a:miter lim="800000"/>
            <a:headEnd/>
            <a:tailEnd/>
          </a:ln>
        </p:spPr>
      </p:pic>
      <p:sp>
        <p:nvSpPr>
          <p:cNvPr id="5" name="Rectangle 4"/>
          <p:cNvSpPr>
            <a:spLocks noChangeArrowheads="1"/>
          </p:cNvSpPr>
          <p:nvPr/>
        </p:nvSpPr>
        <p:spPr bwMode="auto">
          <a:xfrm>
            <a:off x="711200" y="6477001"/>
            <a:ext cx="3008068" cy="276999"/>
          </a:xfrm>
          <a:prstGeom prst="rect">
            <a:avLst/>
          </a:prstGeom>
          <a:noFill/>
          <a:ln w="9525">
            <a:noFill/>
            <a:miter lim="800000"/>
            <a:headEnd/>
            <a:tailEnd/>
          </a:ln>
          <a:effectLst/>
        </p:spPr>
        <p:txBody>
          <a:bodyPr wrap="none">
            <a:spAutoFit/>
          </a:bodyPr>
          <a:lstStyle/>
          <a:p>
            <a:pPr>
              <a:spcBef>
                <a:spcPct val="20000"/>
              </a:spcBef>
              <a:buClr>
                <a:schemeClr val="hlink"/>
              </a:buClr>
              <a:buSzPct val="120000"/>
              <a:defRPr/>
            </a:pPr>
            <a:r>
              <a:rPr lang="fr-FR" sz="1200" i="1" dirty="0"/>
              <a:t>Source: </a:t>
            </a:r>
            <a:r>
              <a:rPr lang="fr-FR" sz="1200" i="1" dirty="0" err="1"/>
              <a:t>re</a:t>
            </a:r>
            <a:r>
              <a:rPr lang="fr-FR" sz="1200" i="1" dirty="0"/>
              <a:t>-design </a:t>
            </a:r>
            <a:r>
              <a:rPr lang="fr-FR" sz="1200" i="1" dirty="0" err="1"/>
              <a:t>from</a:t>
            </a:r>
            <a:r>
              <a:rPr lang="fr-FR" sz="1200" i="1" dirty="0"/>
              <a:t> VITRANSS, Vol.1, 2000</a:t>
            </a:r>
            <a:endParaRPr lang="en-US" sz="1200" dirty="0"/>
          </a:p>
        </p:txBody>
      </p:sp>
      <mc:AlternateContent xmlns:mc="http://schemas.openxmlformats.org/markup-compatibility/2006" xmlns:p14="http://schemas.microsoft.com/office/powerpoint/2010/main">
        <mc:Choice Requires="p14">
          <p:contentPart p14:bwMode="auto" r:id="rId3">
            <p14:nvContentPartPr>
              <p14:cNvPr id="3" name="Ink 2"/>
              <p14:cNvContentPartPr/>
              <p14:nvPr/>
            </p14:nvContentPartPr>
            <p14:xfrm>
              <a:off x="11597380" y="3754313"/>
              <a:ext cx="225720" cy="219240"/>
            </p14:xfrm>
          </p:contentPart>
        </mc:Choice>
        <mc:Fallback xmlns="">
          <p:pic>
            <p:nvPicPr>
              <p:cNvPr id="3" name="Ink 2"/>
              <p:cNvPicPr/>
              <p:nvPr/>
            </p:nvPicPr>
            <p:blipFill>
              <a:blip r:embed="rId4"/>
              <a:stretch>
                <a:fillRect/>
              </a:stretch>
            </p:blipFill>
            <p:spPr>
              <a:xfrm>
                <a:off x="11576500" y="3733433"/>
                <a:ext cx="26748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p14:cNvContentPartPr/>
              <p14:nvPr/>
            </p14:nvContentPartPr>
            <p14:xfrm>
              <a:off x="11642380" y="5402753"/>
              <a:ext cx="232200" cy="277200"/>
            </p14:xfrm>
          </p:contentPart>
        </mc:Choice>
        <mc:Fallback xmlns="">
          <p:pic>
            <p:nvPicPr>
              <p:cNvPr id="9" name="Ink 8"/>
              <p:cNvPicPr/>
              <p:nvPr/>
            </p:nvPicPr>
            <p:blipFill>
              <a:blip r:embed="rId6"/>
              <a:stretch>
                <a:fillRect/>
              </a:stretch>
            </p:blipFill>
            <p:spPr>
              <a:xfrm>
                <a:off x="11621500" y="5381873"/>
                <a:ext cx="273960" cy="318960"/>
              </a:xfrm>
              <a:prstGeom prst="rect">
                <a:avLst/>
              </a:prstGeom>
            </p:spPr>
          </p:pic>
        </mc:Fallback>
      </mc:AlternateContent>
    </p:spTree>
    <p:extLst>
      <p:ext uri="{BB962C8B-B14F-4D97-AF65-F5344CB8AC3E}">
        <p14:creationId xmlns:p14="http://schemas.microsoft.com/office/powerpoint/2010/main" val="373627975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Title 1"/>
          <p:cNvSpPr>
            <a:spLocks noGrp="1"/>
          </p:cNvSpPr>
          <p:nvPr>
            <p:ph type="title"/>
          </p:nvPr>
        </p:nvSpPr>
        <p:spPr>
          <a:xfrm>
            <a:off x="609600" y="-12512"/>
            <a:ext cx="10972800" cy="533400"/>
          </a:xfrm>
        </p:spPr>
        <p:txBody>
          <a:bodyPr>
            <a:noAutofit/>
          </a:bodyPr>
          <a:lstStyle/>
          <a:p>
            <a:r>
              <a:rPr lang="en-US" sz="3200" dirty="0" err="1" smtClean="0"/>
              <a:t>Mạng</a:t>
            </a:r>
            <a:r>
              <a:rPr lang="en-US" sz="3200" dirty="0"/>
              <a:t> </a:t>
            </a:r>
            <a:r>
              <a:rPr lang="en-US" sz="3200" dirty="0" err="1" smtClean="0"/>
              <a:t>lưới</a:t>
            </a:r>
            <a:r>
              <a:rPr lang="en-US" sz="3200" dirty="0" smtClean="0"/>
              <a:t> </a:t>
            </a:r>
            <a:r>
              <a:rPr lang="en-US" sz="3200" dirty="0" err="1" smtClean="0"/>
              <a:t>đường</a:t>
            </a:r>
            <a:r>
              <a:rPr lang="en-US" sz="3200" dirty="0" smtClean="0"/>
              <a:t> </a:t>
            </a:r>
            <a:r>
              <a:rPr lang="en-US" sz="3200" dirty="0" err="1" smtClean="0"/>
              <a:t>sông</a:t>
            </a:r>
            <a:endParaRPr lang="en-US" sz="3200" dirty="0"/>
          </a:p>
        </p:txBody>
      </p:sp>
      <p:pic>
        <p:nvPicPr>
          <p:cNvPr id="4" name="Picture 4"/>
          <p:cNvPicPr>
            <a:picLocks noChangeAspect="1" noChangeArrowheads="1"/>
          </p:cNvPicPr>
          <p:nvPr/>
        </p:nvPicPr>
        <p:blipFill>
          <a:blip r:embed="rId2"/>
          <a:srcRect/>
          <a:stretch>
            <a:fillRect/>
          </a:stretch>
        </p:blipFill>
        <p:spPr bwMode="auto">
          <a:xfrm>
            <a:off x="203200" y="558140"/>
            <a:ext cx="6838955" cy="3556660"/>
          </a:xfrm>
          <a:prstGeom prst="rect">
            <a:avLst/>
          </a:prstGeom>
          <a:noFill/>
          <a:ln w="9525">
            <a:noFill/>
            <a:miter lim="800000"/>
            <a:headEnd/>
            <a:tailEnd/>
          </a:ln>
        </p:spPr>
      </p:pic>
      <p:pic>
        <p:nvPicPr>
          <p:cNvPr id="5" name="Picture 5"/>
          <p:cNvPicPr>
            <a:picLocks noChangeAspect="1" noChangeArrowheads="1"/>
          </p:cNvPicPr>
          <p:nvPr/>
        </p:nvPicPr>
        <p:blipFill>
          <a:blip r:embed="rId3"/>
          <a:srcRect/>
          <a:stretch>
            <a:fillRect/>
          </a:stretch>
        </p:blipFill>
        <p:spPr>
          <a:xfrm>
            <a:off x="5254985" y="3429001"/>
            <a:ext cx="6937017" cy="3429001"/>
          </a:xfrm>
          <a:prstGeom prst="rect">
            <a:avLst/>
          </a:prstGeom>
        </p:spPr>
      </p:pic>
      <p:sp>
        <p:nvSpPr>
          <p:cNvPr id="6" name="Rectangle 5"/>
          <p:cNvSpPr/>
          <p:nvPr/>
        </p:nvSpPr>
        <p:spPr>
          <a:xfrm>
            <a:off x="914401" y="5117068"/>
            <a:ext cx="3038845" cy="523220"/>
          </a:xfrm>
          <a:prstGeom prst="rect">
            <a:avLst/>
          </a:prstGeom>
        </p:spPr>
        <p:txBody>
          <a:bodyPr wrap="none">
            <a:spAutoFit/>
          </a:bodyPr>
          <a:lstStyle/>
          <a:p>
            <a:r>
              <a:rPr lang="fr-FR" sz="2800" dirty="0" err="1">
                <a:effectLst>
                  <a:outerShdw blurRad="38100" dist="38100" dir="2700000" algn="tl">
                    <a:srgbClr val="C0C0C0"/>
                  </a:outerShdw>
                </a:effectLst>
              </a:rPr>
              <a:t>Mekong</a:t>
            </a:r>
            <a:r>
              <a:rPr lang="fr-FR" sz="2800" dirty="0">
                <a:effectLst>
                  <a:outerShdw blurRad="38100" dist="38100" dir="2700000" algn="tl">
                    <a:srgbClr val="C0C0C0"/>
                  </a:outerShdw>
                </a:effectLst>
              </a:rPr>
              <a:t> Delta River</a:t>
            </a:r>
            <a:endParaRPr lang="en-US" sz="2800" dirty="0"/>
          </a:p>
        </p:txBody>
      </p:sp>
      <p:sp>
        <p:nvSpPr>
          <p:cNvPr id="7" name="Rectangle 2"/>
          <p:cNvSpPr txBox="1">
            <a:spLocks noChangeArrowheads="1"/>
          </p:cNvSpPr>
          <p:nvPr/>
        </p:nvSpPr>
        <p:spPr>
          <a:xfrm>
            <a:off x="6299200" y="1447800"/>
            <a:ext cx="5181600" cy="609600"/>
          </a:xfrm>
          <a:prstGeom prst="rect">
            <a:avLst/>
          </a:prstGeom>
        </p:spPr>
        <p:txBody>
          <a:bodyPr vert="horz" lIns="91440" tIns="45720" rIns="91440" bIns="45720" rtlCol="0" anchor="b" anchorCtr="1">
            <a:normAutofit fontScale="97500"/>
          </a:bodyPr>
          <a:lstStyle/>
          <a:p>
            <a:pPr lvl="0" algn="ctr">
              <a:spcBef>
                <a:spcPct val="0"/>
              </a:spcBef>
              <a:defRPr/>
            </a:pPr>
            <a:r>
              <a:rPr kumimoji="0" lang="fr-FR" sz="2800" i="0" u="none" strike="noStrike" kern="1200" cap="none" spc="0" normalizeH="0" baseline="0" noProof="0" dirty="0" err="1">
                <a:ln>
                  <a:noFill/>
                </a:ln>
                <a:solidFill>
                  <a:schemeClr val="tx1"/>
                </a:solidFill>
                <a:effectLst>
                  <a:outerShdw blurRad="38100" dist="38100" dir="2700000" algn="tl">
                    <a:srgbClr val="C0C0C0"/>
                  </a:outerShdw>
                </a:effectLst>
                <a:uLnTx/>
                <a:uFillTx/>
                <a:latin typeface="+mj-lt"/>
                <a:ea typeface="+mj-ea"/>
                <a:cs typeface="+mj-cs"/>
              </a:rPr>
              <a:t>Red</a:t>
            </a:r>
            <a:r>
              <a:rPr kumimoji="0" lang="fr-FR" sz="2800" i="0" u="none" strike="noStrike" kern="1200" cap="none" spc="0" normalizeH="0" baseline="0" noProof="0" dirty="0">
                <a:ln>
                  <a:noFill/>
                </a:ln>
                <a:solidFill>
                  <a:schemeClr val="tx1"/>
                </a:solidFill>
                <a:effectLst>
                  <a:outerShdw blurRad="38100" dist="38100" dir="2700000" algn="tl">
                    <a:srgbClr val="C0C0C0"/>
                  </a:outerShdw>
                </a:effectLst>
                <a:uLnTx/>
                <a:uFillTx/>
                <a:latin typeface="+mj-lt"/>
                <a:ea typeface="+mj-ea"/>
                <a:cs typeface="+mj-cs"/>
              </a:rPr>
              <a:t> </a:t>
            </a:r>
            <a:r>
              <a:rPr lang="fr-FR" sz="2800" dirty="0">
                <a:effectLst>
                  <a:outerShdw blurRad="38100" dist="38100" dir="2700000" algn="tl">
                    <a:srgbClr val="C0C0C0"/>
                  </a:outerShdw>
                </a:effectLst>
              </a:rPr>
              <a:t>River Delta </a:t>
            </a:r>
            <a:endParaRPr kumimoji="0" lang="vi-VN" sz="2800" i="0" u="none" strike="noStrike" kern="1200" cap="none" spc="0" normalizeH="0" baseline="0" noProof="0" dirty="0">
              <a:ln>
                <a:noFill/>
              </a:ln>
              <a:solidFill>
                <a:schemeClr val="tx1"/>
              </a:solidFill>
              <a:effectLst>
                <a:outerShdw blurRad="38100" dist="38100" dir="2700000" algn="tl">
                  <a:srgbClr val="C0C0C0"/>
                </a:outerShdw>
              </a:effectLst>
              <a:uLnTx/>
              <a:uFillTx/>
              <a:latin typeface="+mj-lt"/>
              <a:ea typeface="+mj-ea"/>
              <a:cs typeface="+mj-cs"/>
            </a:endParaRPr>
          </a:p>
        </p:txBody>
      </p:sp>
      <p:sp>
        <p:nvSpPr>
          <p:cNvPr id="8" name="Rectangle 5"/>
          <p:cNvSpPr>
            <a:spLocks noChangeArrowheads="1"/>
          </p:cNvSpPr>
          <p:nvPr/>
        </p:nvSpPr>
        <p:spPr bwMode="auto">
          <a:xfrm>
            <a:off x="3856222" y="6539785"/>
            <a:ext cx="1394549" cy="338554"/>
          </a:xfrm>
          <a:prstGeom prst="rect">
            <a:avLst/>
          </a:prstGeom>
          <a:noFill/>
          <a:ln w="9525">
            <a:noFill/>
            <a:miter lim="800000"/>
            <a:headEnd/>
            <a:tailEnd/>
          </a:ln>
          <a:effectLst/>
        </p:spPr>
        <p:txBody>
          <a:bodyPr wrap="none">
            <a:spAutoFit/>
          </a:bodyPr>
          <a:lstStyle/>
          <a:p>
            <a:pPr>
              <a:defRPr/>
            </a:pPr>
            <a:r>
              <a:rPr lang="en-US" sz="1600" dirty="0"/>
              <a:t>Source: VIWA</a:t>
            </a:r>
            <a:endParaRPr lang="vi-VN" sz="1600" dirty="0"/>
          </a:p>
        </p:txBody>
      </p:sp>
    </p:spTree>
    <p:extLst>
      <p:ext uri="{BB962C8B-B14F-4D97-AF65-F5344CB8AC3E}">
        <p14:creationId xmlns:p14="http://schemas.microsoft.com/office/powerpoint/2010/main" val="181678687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par>
                                <p:cTn id="8" presetID="8"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additive="base">
                                        <p:cTn id="2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81799" y="2424755"/>
            <a:ext cx="10002039" cy="1320800"/>
          </a:xfrm>
        </p:spPr>
        <p:txBody>
          <a:bodyPr/>
          <a:lstStyle/>
          <a:p>
            <a:r>
              <a:rPr lang="en-US" dirty="0" err="1" smtClean="0">
                <a:solidFill>
                  <a:schemeClr val="tx1"/>
                </a:solidFill>
              </a:rPr>
              <a:t>Pháp</a:t>
            </a:r>
            <a:r>
              <a:rPr lang="en-US" dirty="0" smtClean="0">
                <a:solidFill>
                  <a:schemeClr val="tx1"/>
                </a:solidFill>
              </a:rPr>
              <a:t> </a:t>
            </a:r>
            <a:r>
              <a:rPr lang="en-US" dirty="0" err="1" smtClean="0">
                <a:solidFill>
                  <a:schemeClr val="tx1"/>
                </a:solidFill>
              </a:rPr>
              <a:t>luật</a:t>
            </a:r>
            <a:r>
              <a:rPr lang="en-US" dirty="0" smtClean="0">
                <a:solidFill>
                  <a:schemeClr val="tx1"/>
                </a:solidFill>
              </a:rPr>
              <a:t> </a:t>
            </a:r>
            <a:r>
              <a:rPr lang="en-US" dirty="0" err="1" smtClean="0">
                <a:solidFill>
                  <a:schemeClr val="tx1"/>
                </a:solidFill>
              </a:rPr>
              <a:t>và</a:t>
            </a:r>
            <a:r>
              <a:rPr lang="en-US" dirty="0" smtClean="0">
                <a:solidFill>
                  <a:schemeClr val="tx1"/>
                </a:solidFill>
              </a:rPr>
              <a:t> </a:t>
            </a:r>
            <a:r>
              <a:rPr lang="en-US" dirty="0" err="1" smtClean="0">
                <a:solidFill>
                  <a:schemeClr val="tx1"/>
                </a:solidFill>
              </a:rPr>
              <a:t>chính</a:t>
            </a:r>
            <a:r>
              <a:rPr lang="en-US" dirty="0" smtClean="0">
                <a:solidFill>
                  <a:schemeClr val="tx1"/>
                </a:solidFill>
              </a:rPr>
              <a:t> </a:t>
            </a:r>
            <a:r>
              <a:rPr lang="en-US" dirty="0" err="1" smtClean="0">
                <a:solidFill>
                  <a:schemeClr val="tx1"/>
                </a:solidFill>
              </a:rPr>
              <a:t>sách</a:t>
            </a:r>
            <a:r>
              <a:rPr lang="en-US" dirty="0" smtClean="0">
                <a:solidFill>
                  <a:schemeClr val="tx1"/>
                </a:solidFill>
              </a:rPr>
              <a:t> </a:t>
            </a:r>
            <a:r>
              <a:rPr lang="en-US" dirty="0" err="1" smtClean="0">
                <a:solidFill>
                  <a:schemeClr val="tx1"/>
                </a:solidFill>
              </a:rPr>
              <a:t>phát</a:t>
            </a:r>
            <a:r>
              <a:rPr lang="en-US" dirty="0" smtClean="0">
                <a:solidFill>
                  <a:schemeClr val="tx1"/>
                </a:solidFill>
              </a:rPr>
              <a:t> </a:t>
            </a:r>
            <a:r>
              <a:rPr lang="en-US" dirty="0" err="1" smtClean="0">
                <a:solidFill>
                  <a:schemeClr val="tx1"/>
                </a:solidFill>
              </a:rPr>
              <a:t>triển</a:t>
            </a:r>
            <a:r>
              <a:rPr lang="en-US" dirty="0" smtClean="0">
                <a:solidFill>
                  <a:schemeClr val="tx1"/>
                </a:solidFill>
              </a:rPr>
              <a:t> logistics</a:t>
            </a:r>
            <a:endParaRPr lang="en-US" dirty="0">
              <a:solidFill>
                <a:schemeClr val="tx1"/>
              </a:solidFill>
            </a:endParaRPr>
          </a:p>
        </p:txBody>
      </p:sp>
    </p:spTree>
    <p:extLst>
      <p:ext uri="{BB962C8B-B14F-4D97-AF65-F5344CB8AC3E}">
        <p14:creationId xmlns:p14="http://schemas.microsoft.com/office/powerpoint/2010/main" val="37410787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117600" y="79608"/>
            <a:ext cx="11074400" cy="3427863"/>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149600" y="457200"/>
            <a:ext cx="6908800" cy="523220"/>
          </a:xfrm>
          <a:prstGeom prst="rect">
            <a:avLst/>
          </a:prstGeom>
          <a:solidFill>
            <a:schemeClr val="bg1"/>
          </a:solidFill>
        </p:spPr>
        <p:txBody>
          <a:bodyPr wrap="square" rtlCol="0">
            <a:spAutoFit/>
          </a:bodyPr>
          <a:lstStyle/>
          <a:p>
            <a:pPr algn="ctr"/>
            <a:r>
              <a:rPr lang="en-US" sz="2800" dirty="0"/>
              <a:t>Transport Development  Strategy</a:t>
            </a:r>
          </a:p>
        </p:txBody>
      </p:sp>
      <p:sp>
        <p:nvSpPr>
          <p:cNvPr id="5" name="TextBox 4"/>
          <p:cNvSpPr txBox="1"/>
          <p:nvPr/>
        </p:nvSpPr>
        <p:spPr>
          <a:xfrm>
            <a:off x="2540000" y="1447801"/>
            <a:ext cx="4064000" cy="461665"/>
          </a:xfrm>
          <a:prstGeom prst="rect">
            <a:avLst/>
          </a:prstGeom>
          <a:solidFill>
            <a:schemeClr val="bg1"/>
          </a:solidFill>
        </p:spPr>
        <p:txBody>
          <a:bodyPr wrap="square" rtlCol="0">
            <a:spAutoFit/>
          </a:bodyPr>
          <a:lstStyle/>
          <a:p>
            <a:pPr algn="ctr"/>
            <a:r>
              <a:rPr lang="en-US" sz="2400" dirty="0"/>
              <a:t>MP of seaport system</a:t>
            </a:r>
          </a:p>
        </p:txBody>
      </p:sp>
      <p:sp>
        <p:nvSpPr>
          <p:cNvPr id="6" name="TextBox 5"/>
          <p:cNvSpPr txBox="1"/>
          <p:nvPr/>
        </p:nvSpPr>
        <p:spPr>
          <a:xfrm>
            <a:off x="7010400" y="1443336"/>
            <a:ext cx="3860800" cy="461665"/>
          </a:xfrm>
          <a:prstGeom prst="rect">
            <a:avLst/>
          </a:prstGeom>
          <a:solidFill>
            <a:schemeClr val="bg1"/>
          </a:solidFill>
        </p:spPr>
        <p:txBody>
          <a:bodyPr wrap="square" rtlCol="0">
            <a:spAutoFit/>
          </a:bodyPr>
          <a:lstStyle/>
          <a:p>
            <a:pPr algn="ctr"/>
            <a:r>
              <a:rPr lang="en-US" sz="2400" dirty="0"/>
              <a:t>MP of road transport</a:t>
            </a:r>
          </a:p>
        </p:txBody>
      </p:sp>
      <p:sp>
        <p:nvSpPr>
          <p:cNvPr id="7" name="TextBox 6"/>
          <p:cNvSpPr txBox="1"/>
          <p:nvPr/>
        </p:nvSpPr>
        <p:spPr>
          <a:xfrm>
            <a:off x="1219200" y="2205336"/>
            <a:ext cx="3759200" cy="461665"/>
          </a:xfrm>
          <a:prstGeom prst="rect">
            <a:avLst/>
          </a:prstGeom>
          <a:solidFill>
            <a:schemeClr val="bg1"/>
          </a:solidFill>
        </p:spPr>
        <p:txBody>
          <a:bodyPr wrap="square" rtlCol="0">
            <a:spAutoFit/>
          </a:bodyPr>
          <a:lstStyle/>
          <a:p>
            <a:pPr algn="ctr"/>
            <a:r>
              <a:rPr lang="en-US" sz="2400" dirty="0"/>
              <a:t>MP of rail transport</a:t>
            </a:r>
          </a:p>
        </p:txBody>
      </p:sp>
      <p:sp>
        <p:nvSpPr>
          <p:cNvPr id="8" name="TextBox 7"/>
          <p:cNvSpPr txBox="1"/>
          <p:nvPr/>
        </p:nvSpPr>
        <p:spPr>
          <a:xfrm>
            <a:off x="5181600" y="2205336"/>
            <a:ext cx="3454400" cy="461665"/>
          </a:xfrm>
          <a:prstGeom prst="rect">
            <a:avLst/>
          </a:prstGeom>
          <a:solidFill>
            <a:schemeClr val="bg1"/>
          </a:solidFill>
        </p:spPr>
        <p:txBody>
          <a:bodyPr wrap="square" rtlCol="0">
            <a:spAutoFit/>
          </a:bodyPr>
          <a:lstStyle/>
          <a:p>
            <a:pPr algn="ctr"/>
            <a:r>
              <a:rPr lang="en-US" sz="2400" dirty="0"/>
              <a:t>MP of </a:t>
            </a:r>
            <a:r>
              <a:rPr lang="en-US" sz="2400" dirty="0" err="1"/>
              <a:t>ICD</a:t>
            </a:r>
            <a:r>
              <a:rPr lang="en-US" sz="2400" dirty="0"/>
              <a:t> system</a:t>
            </a:r>
          </a:p>
        </p:txBody>
      </p:sp>
      <p:sp>
        <p:nvSpPr>
          <p:cNvPr id="9" name="TextBox 8"/>
          <p:cNvSpPr txBox="1"/>
          <p:nvPr/>
        </p:nvSpPr>
        <p:spPr>
          <a:xfrm>
            <a:off x="8737600" y="2096870"/>
            <a:ext cx="3251200" cy="646331"/>
          </a:xfrm>
          <a:prstGeom prst="rect">
            <a:avLst/>
          </a:prstGeom>
          <a:solidFill>
            <a:schemeClr val="bg1"/>
          </a:solidFill>
        </p:spPr>
        <p:txBody>
          <a:bodyPr wrap="square" rtlCol="0">
            <a:spAutoFit/>
          </a:bodyPr>
          <a:lstStyle/>
          <a:p>
            <a:pPr algn="ctr"/>
            <a:r>
              <a:rPr lang="en-US" dirty="0"/>
              <a:t>MP of </a:t>
            </a:r>
            <a:r>
              <a:rPr lang="en-US" dirty="0" err="1"/>
              <a:t>cabotage</a:t>
            </a:r>
            <a:r>
              <a:rPr lang="en-US" dirty="0"/>
              <a:t> and inland waterway</a:t>
            </a:r>
          </a:p>
        </p:txBody>
      </p:sp>
      <p:sp>
        <p:nvSpPr>
          <p:cNvPr id="10" name="TextBox 9"/>
          <p:cNvSpPr txBox="1"/>
          <p:nvPr/>
        </p:nvSpPr>
        <p:spPr>
          <a:xfrm>
            <a:off x="2946400" y="3008280"/>
            <a:ext cx="7213600" cy="461665"/>
          </a:xfrm>
          <a:prstGeom prst="rect">
            <a:avLst/>
          </a:prstGeom>
          <a:solidFill>
            <a:schemeClr val="bg1"/>
          </a:solidFill>
        </p:spPr>
        <p:txBody>
          <a:bodyPr wrap="square" rtlCol="0">
            <a:spAutoFit/>
          </a:bodyPr>
          <a:lstStyle/>
          <a:p>
            <a:pPr algn="ctr"/>
            <a:r>
              <a:rPr lang="en-US" sz="2400" dirty="0"/>
              <a:t>Transport services development strategy</a:t>
            </a:r>
          </a:p>
        </p:txBody>
      </p:sp>
      <p:sp>
        <p:nvSpPr>
          <p:cNvPr id="13" name="Rectangle 12"/>
          <p:cNvSpPr/>
          <p:nvPr/>
        </p:nvSpPr>
        <p:spPr>
          <a:xfrm>
            <a:off x="2032000" y="4361712"/>
            <a:ext cx="10160000" cy="13716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2456868" y="4381156"/>
            <a:ext cx="9245600" cy="461665"/>
          </a:xfrm>
          <a:prstGeom prst="rect">
            <a:avLst/>
          </a:prstGeom>
          <a:solidFill>
            <a:schemeClr val="bg1"/>
          </a:solidFill>
        </p:spPr>
        <p:txBody>
          <a:bodyPr wrap="square" rtlCol="0">
            <a:spAutoFit/>
          </a:bodyPr>
          <a:lstStyle/>
          <a:p>
            <a:pPr algn="ctr"/>
            <a:r>
              <a:rPr lang="en-US" sz="2400" dirty="0"/>
              <a:t>Action Plan for implementation of the Import-Export Strategy</a:t>
            </a:r>
          </a:p>
        </p:txBody>
      </p:sp>
      <p:sp>
        <p:nvSpPr>
          <p:cNvPr id="15" name="TextBox 14"/>
          <p:cNvSpPr txBox="1"/>
          <p:nvPr/>
        </p:nvSpPr>
        <p:spPr>
          <a:xfrm>
            <a:off x="0" y="1229380"/>
            <a:ext cx="1117600" cy="523220"/>
          </a:xfrm>
          <a:prstGeom prst="rect">
            <a:avLst/>
          </a:prstGeom>
          <a:solidFill>
            <a:schemeClr val="bg1"/>
          </a:solidFill>
        </p:spPr>
        <p:txBody>
          <a:bodyPr wrap="square" rtlCol="0">
            <a:spAutoFit/>
          </a:bodyPr>
          <a:lstStyle/>
          <a:p>
            <a:pPr algn="ctr"/>
            <a:r>
              <a:rPr lang="en-US" sz="2800" dirty="0"/>
              <a:t>MOT</a:t>
            </a:r>
          </a:p>
        </p:txBody>
      </p:sp>
      <p:sp>
        <p:nvSpPr>
          <p:cNvPr id="16" name="TextBox 15"/>
          <p:cNvSpPr txBox="1"/>
          <p:nvPr/>
        </p:nvSpPr>
        <p:spPr>
          <a:xfrm>
            <a:off x="711200" y="4801720"/>
            <a:ext cx="1320800" cy="523220"/>
          </a:xfrm>
          <a:prstGeom prst="rect">
            <a:avLst/>
          </a:prstGeom>
          <a:solidFill>
            <a:schemeClr val="bg1"/>
          </a:solidFill>
        </p:spPr>
        <p:txBody>
          <a:bodyPr wrap="square" rtlCol="0">
            <a:spAutoFit/>
          </a:bodyPr>
          <a:lstStyle/>
          <a:p>
            <a:pPr algn="ctr"/>
            <a:r>
              <a:rPr lang="en-US" sz="2800" dirty="0" err="1"/>
              <a:t>MOIT</a:t>
            </a:r>
            <a:endParaRPr lang="en-US" sz="2800" dirty="0"/>
          </a:p>
        </p:txBody>
      </p:sp>
      <p:sp>
        <p:nvSpPr>
          <p:cNvPr id="17" name="TextBox 16"/>
          <p:cNvSpPr txBox="1"/>
          <p:nvPr/>
        </p:nvSpPr>
        <p:spPr>
          <a:xfrm>
            <a:off x="2469150" y="4971554"/>
            <a:ext cx="9245600" cy="707886"/>
          </a:xfrm>
          <a:prstGeom prst="rect">
            <a:avLst/>
          </a:prstGeom>
          <a:solidFill>
            <a:schemeClr val="bg1"/>
          </a:solidFill>
        </p:spPr>
        <p:txBody>
          <a:bodyPr wrap="square" rtlCol="0">
            <a:spAutoFit/>
          </a:bodyPr>
          <a:lstStyle/>
          <a:p>
            <a:pPr algn="ctr"/>
            <a:r>
              <a:rPr lang="en-US" sz="2000" dirty="0"/>
              <a:t>Action Plan FOR ENHANCEMENT OF COMPETITIVENESS AND DEVELOPMENT OF VIETNAM’S LOGISTICS SERVICES BY 2025</a:t>
            </a:r>
          </a:p>
        </p:txBody>
      </p:sp>
      <p:sp>
        <p:nvSpPr>
          <p:cNvPr id="2" name="TextBox 1"/>
          <p:cNvSpPr txBox="1"/>
          <p:nvPr/>
        </p:nvSpPr>
        <p:spPr>
          <a:xfrm>
            <a:off x="4501294" y="6223379"/>
            <a:ext cx="4954138" cy="523220"/>
          </a:xfrm>
          <a:prstGeom prst="rect">
            <a:avLst/>
          </a:prstGeom>
          <a:noFill/>
        </p:spPr>
        <p:txBody>
          <a:bodyPr wrap="square" rtlCol="0">
            <a:spAutoFit/>
          </a:bodyPr>
          <a:lstStyle/>
          <a:p>
            <a:pPr algn="ctr"/>
            <a:r>
              <a:rPr lang="en-US" sz="2800" dirty="0" smtClean="0"/>
              <a:t>MPI </a:t>
            </a:r>
            <a:r>
              <a:rPr lang="en-US" sz="2800" dirty="0" smtClean="0">
                <a:sym typeface="Wingdings" panose="05000000000000000000" pitchFamily="2" charset="2"/>
              </a:rPr>
              <a:t> Decision 531</a:t>
            </a:r>
            <a:endParaRPr lang="en-US" sz="2800" dirty="0"/>
          </a:p>
        </p:txBody>
      </p:sp>
    </p:spTree>
    <p:extLst>
      <p:ext uri="{BB962C8B-B14F-4D97-AF65-F5344CB8AC3E}">
        <p14:creationId xmlns:p14="http://schemas.microsoft.com/office/powerpoint/2010/main" val="34681021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E9BF31CE-47DB-42C9-977B-E6D47FCB7094}"/>
              </a:ext>
            </a:extLst>
          </p:cNvPr>
          <p:cNvSpPr>
            <a:spLocks/>
          </p:cNvSpPr>
          <p:nvPr/>
        </p:nvSpPr>
        <p:spPr>
          <a:xfrm>
            <a:off x="2159777" y="3522352"/>
            <a:ext cx="10164634" cy="3206933"/>
          </a:xfrm>
          <a:prstGeom prst="rect">
            <a:avLst/>
          </a:prstGeom>
        </p:spPr>
        <p:txBody>
          <a:bodyPr wrap="none" lIns="122895" tIns="61448" rIns="122895" bIns="61448">
            <a:noAutofit/>
          </a:bodyPr>
          <a:lstStyle/>
          <a:p>
            <a:pPr>
              <a:spcBef>
                <a:spcPts val="403"/>
              </a:spcBef>
            </a:pPr>
            <a:endParaRPr lang="en-GB" sz="2200" b="1">
              <a:latin typeface="Swis721 BT"/>
            </a:endParaRPr>
          </a:p>
        </p:txBody>
      </p:sp>
      <p:sp>
        <p:nvSpPr>
          <p:cNvPr id="7" name="Title 1">
            <a:extLst>
              <a:ext uri="{FF2B5EF4-FFF2-40B4-BE49-F238E27FC236}">
                <a16:creationId xmlns="" xmlns:a16="http://schemas.microsoft.com/office/drawing/2014/main" id="{3F04F0DF-0D1A-421E-AA1A-25A1A3D62970}"/>
              </a:ext>
            </a:extLst>
          </p:cNvPr>
          <p:cNvSpPr txBox="1">
            <a:spLocks/>
          </p:cNvSpPr>
          <p:nvPr/>
        </p:nvSpPr>
        <p:spPr>
          <a:xfrm>
            <a:off x="-34319" y="-45019"/>
            <a:ext cx="12192000" cy="904827"/>
          </a:xfrm>
          <a:prstGeom prst="rect">
            <a:avLst/>
          </a:prstGeom>
        </p:spPr>
        <p:txBody>
          <a:bodyPr lIns="122895" tIns="61448" rIns="122895" bIns="61448">
            <a:noAutofit/>
          </a:bodyPr>
          <a:lstStyle>
            <a:lvl1pPr algn="ctr" defTabSz="432100" rtl="0" eaLnBrk="1" latinLnBrk="0" hangingPunct="1">
              <a:spcBef>
                <a:spcPct val="0"/>
              </a:spcBef>
              <a:buNone/>
              <a:defRPr sz="4200" kern="1200">
                <a:solidFill>
                  <a:schemeClr val="tx1"/>
                </a:solidFill>
                <a:latin typeface="+mj-lt"/>
                <a:ea typeface="+mj-ea"/>
                <a:cs typeface="+mj-cs"/>
              </a:defRPr>
            </a:lvl1pPr>
          </a:lstStyle>
          <a:p>
            <a:r>
              <a:rPr lang="en-US" sz="2400" dirty="0" err="1">
                <a:latin typeface="Times New Roman" panose="02020603050405020304" pitchFamily="18" charset="0"/>
                <a:cs typeface="Times New Roman" panose="02020603050405020304" pitchFamily="18" charset="0"/>
              </a:rPr>
              <a:t>Tổng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hợp</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văn</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ước</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tập</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quốc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tế</a:t>
            </a:r>
            <a:r>
              <a:rPr lang="en-US" sz="2400" dirty="0">
                <a:latin typeface="Times New Roman" panose="02020603050405020304" pitchFamily="18" charset="0"/>
                <a:cs typeface="Times New Roman" panose="02020603050405020304" pitchFamily="18" charset="0"/>
              </a:rPr>
              <a:t>, </a:t>
            </a:r>
          </a:p>
          <a:p>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thỏa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lĩnh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logistics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Việt</a:t>
            </a:r>
            <a:r>
              <a:rPr lang="en-US" sz="2400" dirty="0">
                <a:latin typeface="Times New Roman" panose="02020603050405020304" pitchFamily="18" charset="0"/>
                <a:cs typeface="Times New Roman" panose="02020603050405020304" pitchFamily="18" charset="0"/>
              </a:rPr>
              <a:t> Nam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2/2022</a:t>
            </a:r>
            <a:endParaRPr lang="en-US" sz="2400" dirty="0"/>
          </a:p>
        </p:txBody>
      </p:sp>
      <p:graphicFrame>
        <p:nvGraphicFramePr>
          <p:cNvPr id="8" name="Table 4">
            <a:extLst>
              <a:ext uri="{FF2B5EF4-FFF2-40B4-BE49-F238E27FC236}">
                <a16:creationId xmlns="" xmlns:a16="http://schemas.microsoft.com/office/drawing/2014/main" id="{008D30F6-2DFD-48E0-AE9C-1DA8420B3B43}"/>
              </a:ext>
            </a:extLst>
          </p:cNvPr>
          <p:cNvGraphicFramePr>
            <a:graphicFrameLocks noGrp="1"/>
          </p:cNvGraphicFramePr>
          <p:nvPr>
            <p:extLst>
              <p:ext uri="{D42A27DB-BD31-4B8C-83A1-F6EECF244321}">
                <p14:modId xmlns:p14="http://schemas.microsoft.com/office/powerpoint/2010/main" val="594515621"/>
              </p:ext>
            </p:extLst>
          </p:nvPr>
        </p:nvGraphicFramePr>
        <p:xfrm>
          <a:off x="245974" y="961785"/>
          <a:ext cx="11844441" cy="5716806"/>
        </p:xfrm>
        <a:graphic>
          <a:graphicData uri="http://schemas.openxmlformats.org/drawingml/2006/table">
            <a:tbl>
              <a:tblPr firstRow="1" bandRow="1">
                <a:tableStyleId>{5940675A-B579-460E-94D1-54222C63F5DA}</a:tableStyleId>
              </a:tblPr>
              <a:tblGrid>
                <a:gridCol w="5853789">
                  <a:extLst>
                    <a:ext uri="{9D8B030D-6E8A-4147-A177-3AD203B41FA5}">
                      <a16:colId xmlns="" xmlns:a16="http://schemas.microsoft.com/office/drawing/2014/main" val="3703354066"/>
                    </a:ext>
                  </a:extLst>
                </a:gridCol>
                <a:gridCol w="3056248">
                  <a:extLst>
                    <a:ext uri="{9D8B030D-6E8A-4147-A177-3AD203B41FA5}">
                      <a16:colId xmlns="" xmlns:a16="http://schemas.microsoft.com/office/drawing/2014/main" val="2414744693"/>
                    </a:ext>
                  </a:extLst>
                </a:gridCol>
                <a:gridCol w="2934404">
                  <a:extLst>
                    <a:ext uri="{9D8B030D-6E8A-4147-A177-3AD203B41FA5}">
                      <a16:colId xmlns="" xmlns:a16="http://schemas.microsoft.com/office/drawing/2014/main" val="20002"/>
                    </a:ext>
                  </a:extLst>
                </a:gridCol>
              </a:tblGrid>
              <a:tr h="413502">
                <a:tc rowSpan="2">
                  <a:txBody>
                    <a:bodyPr/>
                    <a:lstStyle/>
                    <a:p>
                      <a:pPr algn="ctr"/>
                      <a:r>
                        <a:rPr lang="en-GB" sz="2000" b="1" dirty="0" err="1">
                          <a:latin typeface="Times New Roman" panose="02020603050405020304" pitchFamily="18" charset="0"/>
                          <a:cs typeface="Times New Roman" panose="02020603050405020304" pitchFamily="18" charset="0"/>
                        </a:rPr>
                        <a:t>Lĩnh</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vực</a:t>
                      </a:r>
                      <a:endParaRPr lang="en-GB" sz="2000" b="1" dirty="0">
                        <a:latin typeface="Times New Roman" panose="02020603050405020304" pitchFamily="18" charset="0"/>
                        <a:cs typeface="Times New Roman" panose="02020603050405020304" pitchFamily="18" charset="0"/>
                      </a:endParaRPr>
                    </a:p>
                  </a:txBody>
                  <a:tcPr marL="128337" marR="128337" marT="57150" marB="57150" anchor="ctr">
                    <a:solidFill>
                      <a:schemeClr val="bg1"/>
                    </a:solidFill>
                  </a:tcPr>
                </a:tc>
                <a:tc gridSpan="2">
                  <a:txBody>
                    <a:bodyPr/>
                    <a:lstStyle/>
                    <a:p>
                      <a:pPr algn="ctr"/>
                      <a:r>
                        <a:rPr lang="en-GB" sz="2000" b="1" dirty="0" err="1">
                          <a:latin typeface="Times New Roman" panose="02020603050405020304" pitchFamily="18" charset="0"/>
                          <a:cs typeface="Times New Roman" panose="02020603050405020304" pitchFamily="18" charset="0"/>
                        </a:rPr>
                        <a:t>Số</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lượng</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văn</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bản</a:t>
                      </a:r>
                      <a:endParaRPr lang="en-GB" sz="2000" b="1" dirty="0">
                        <a:latin typeface="Times New Roman" panose="02020603050405020304" pitchFamily="18" charset="0"/>
                        <a:cs typeface="Times New Roman" panose="02020603050405020304" pitchFamily="18" charset="0"/>
                      </a:endParaRPr>
                    </a:p>
                  </a:txBody>
                  <a:tcPr marL="128337" marR="128337" marT="57150" marB="57150">
                    <a:solidFill>
                      <a:schemeClr val="bg1"/>
                    </a:solidFill>
                  </a:tcPr>
                </a:tc>
                <a:tc hMerge="1">
                  <a:txBody>
                    <a:bodyPr/>
                    <a:lstStyle/>
                    <a:p>
                      <a:endParaRPr lang="en-US"/>
                    </a:p>
                  </a:txBody>
                  <a:tcPr/>
                </a:tc>
                <a:extLst>
                  <a:ext uri="{0D108BD9-81ED-4DB2-BD59-A6C34878D82A}">
                    <a16:rowId xmlns="" xmlns:a16="http://schemas.microsoft.com/office/drawing/2014/main" val="974191956"/>
                  </a:ext>
                </a:extLst>
              </a:tr>
              <a:tr h="419100">
                <a:tc vMerge="1">
                  <a:txBody>
                    <a:bodyPr/>
                    <a:lstStyle/>
                    <a:p>
                      <a:endParaRPr lang="en-GB"/>
                    </a:p>
                  </a:txBody>
                  <a:tcPr/>
                </a:tc>
                <a:tc>
                  <a:txBody>
                    <a:bodyPr/>
                    <a:lstStyle/>
                    <a:p>
                      <a:pPr algn="ctr"/>
                      <a:r>
                        <a:rPr lang="en-GB" sz="2000" b="1" dirty="0" err="1">
                          <a:latin typeface="Times New Roman" panose="02020603050405020304" pitchFamily="18" charset="0"/>
                          <a:cs typeface="Times New Roman" panose="02020603050405020304" pitchFamily="18" charset="0"/>
                        </a:rPr>
                        <a:t>Luật</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Nghị</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định</a:t>
                      </a:r>
                      <a:endParaRPr lang="en-GB" sz="2000" b="1" dirty="0">
                        <a:latin typeface="Times New Roman" panose="02020603050405020304" pitchFamily="18" charset="0"/>
                        <a:cs typeface="Times New Roman" panose="02020603050405020304" pitchFamily="18" charset="0"/>
                      </a:endParaRPr>
                    </a:p>
                  </a:txBody>
                  <a:tcPr marL="128337" marR="128337" marT="57150" marB="57150">
                    <a:solidFill>
                      <a:schemeClr val="bg1"/>
                    </a:solidFill>
                  </a:tcPr>
                </a:tc>
                <a:tc>
                  <a:txBody>
                    <a:bodyPr/>
                    <a:lstStyle/>
                    <a:p>
                      <a:pPr algn="ctr"/>
                      <a:r>
                        <a:rPr lang="en-GB" sz="2000" b="1" dirty="0" err="1">
                          <a:latin typeface="Times New Roman" panose="02020603050405020304" pitchFamily="18" charset="0"/>
                          <a:cs typeface="Times New Roman" panose="02020603050405020304" pitchFamily="18" charset="0"/>
                        </a:rPr>
                        <a:t>Quyết</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định</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thông</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tư</a:t>
                      </a:r>
                      <a:endParaRPr lang="en-GB" sz="2000" b="1" dirty="0">
                        <a:latin typeface="Times New Roman" panose="02020603050405020304" pitchFamily="18" charset="0"/>
                        <a:cs typeface="Times New Roman" panose="02020603050405020304" pitchFamily="18" charset="0"/>
                      </a:endParaRPr>
                    </a:p>
                  </a:txBody>
                  <a:tcPr marL="128337" marR="128337" marT="57150" marB="57150">
                    <a:solidFill>
                      <a:schemeClr val="bg1"/>
                    </a:solidFill>
                  </a:tcPr>
                </a:tc>
                <a:extLst>
                  <a:ext uri="{0D108BD9-81ED-4DB2-BD59-A6C34878D82A}">
                    <a16:rowId xmlns="" xmlns:a16="http://schemas.microsoft.com/office/drawing/2014/main" val="400287079"/>
                  </a:ext>
                </a:extLst>
              </a:tr>
              <a:tr h="419100">
                <a:tc gridSpan="3">
                  <a:txBody>
                    <a:bodyPr/>
                    <a:lstStyle/>
                    <a:p>
                      <a:pPr algn="l"/>
                      <a:r>
                        <a:rPr lang="en-GB" sz="2000" b="1" dirty="0">
                          <a:solidFill>
                            <a:srgbClr val="FF0000"/>
                          </a:solidFill>
                          <a:latin typeface="Times New Roman" panose="02020603050405020304" pitchFamily="18" charset="0"/>
                          <a:cs typeface="Times New Roman" panose="02020603050405020304" pitchFamily="18" charset="0"/>
                        </a:rPr>
                        <a:t>1. </a:t>
                      </a:r>
                      <a:r>
                        <a:rPr lang="en-GB" sz="2000" b="1" dirty="0" err="1">
                          <a:solidFill>
                            <a:srgbClr val="FF0000"/>
                          </a:solidFill>
                          <a:latin typeface="Times New Roman" panose="02020603050405020304" pitchFamily="18" charset="0"/>
                          <a:cs typeface="Times New Roman" panose="02020603050405020304" pitchFamily="18" charset="0"/>
                        </a:rPr>
                        <a:t>Văn</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bản</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pháp</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lý</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về</a:t>
                      </a:r>
                      <a:r>
                        <a:rPr lang="en-GB" sz="2000" b="1" dirty="0">
                          <a:solidFill>
                            <a:srgbClr val="FF0000"/>
                          </a:solidFill>
                          <a:latin typeface="Times New Roman" panose="02020603050405020304" pitchFamily="18" charset="0"/>
                          <a:cs typeface="Times New Roman" panose="02020603050405020304" pitchFamily="18" charset="0"/>
                        </a:rPr>
                        <a:t> logistics</a:t>
                      </a:r>
                    </a:p>
                  </a:txBody>
                  <a:tcPr marL="128337" marR="128337" marT="57150" marB="57150"/>
                </a:tc>
                <a:tc hMerge="1">
                  <a:txBody>
                    <a:bodyPr/>
                    <a:lstStyle/>
                    <a:p>
                      <a:pPr algn="ctr"/>
                      <a:endParaRPr lang="en-GB" sz="1600" b="1">
                        <a:latin typeface="Times New Roman" panose="02020603050405020304" pitchFamily="18" charset="0"/>
                        <a:cs typeface="Times New Roman" panose="02020603050405020304" pitchFamily="18" charset="0"/>
                      </a:endParaRPr>
                    </a:p>
                  </a:txBody>
                  <a:tcPr/>
                </a:tc>
                <a:tc hMerge="1">
                  <a:txBody>
                    <a:bodyPr/>
                    <a:lstStyle/>
                    <a:p>
                      <a:endParaRPr lang="en-US"/>
                    </a:p>
                  </a:txBody>
                  <a:tcPr/>
                </a:tc>
                <a:extLst>
                  <a:ext uri="{0D108BD9-81ED-4DB2-BD59-A6C34878D82A}">
                    <a16:rowId xmlns="" xmlns:a16="http://schemas.microsoft.com/office/drawing/2014/main" val="2947604766"/>
                  </a:ext>
                </a:extLst>
              </a:tr>
              <a:tr h="448934">
                <a:tc>
                  <a:txBody>
                    <a:bodyPr/>
                    <a:lstStyle/>
                    <a:p>
                      <a:pPr algn="l"/>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Khu</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vực</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dịch</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vụ</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nói</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chung</a:t>
                      </a:r>
                      <a:endParaRPr lang="en-GB" sz="2000" b="1" dirty="0">
                        <a:latin typeface="Times New Roman" panose="02020603050405020304" pitchFamily="18" charset="0"/>
                        <a:cs typeface="Times New Roman" panose="02020603050405020304" pitchFamily="18" charset="0"/>
                      </a:endParaRPr>
                    </a:p>
                  </a:txBody>
                  <a:tcPr marL="128337" marR="128337" marT="57150" marB="57150"/>
                </a:tc>
                <a:tc>
                  <a:txBody>
                    <a:bodyPr/>
                    <a:lstStyle/>
                    <a:p>
                      <a:pPr algn="ctr"/>
                      <a:r>
                        <a:rPr lang="en-GB" sz="2000" b="1" dirty="0">
                          <a:latin typeface="Times New Roman" panose="02020603050405020304" pitchFamily="18" charset="0"/>
                          <a:cs typeface="Times New Roman" panose="02020603050405020304" pitchFamily="18" charset="0"/>
                        </a:rPr>
                        <a:t>21</a:t>
                      </a:r>
                    </a:p>
                  </a:txBody>
                  <a:tcPr marL="128337" marR="128337" marT="57150" marB="57150"/>
                </a:tc>
                <a:tc>
                  <a:txBody>
                    <a:bodyPr/>
                    <a:lstStyle/>
                    <a:p>
                      <a:pPr algn="ctr"/>
                      <a:r>
                        <a:rPr lang="en-GB" sz="2000" b="1">
                          <a:latin typeface="Times New Roman" panose="02020603050405020304" pitchFamily="18" charset="0"/>
                          <a:cs typeface="Times New Roman" panose="02020603050405020304" pitchFamily="18" charset="0"/>
                        </a:rPr>
                        <a:t>6</a:t>
                      </a:r>
                    </a:p>
                  </a:txBody>
                  <a:tcPr marL="128337" marR="128337" marT="57150" marB="57150"/>
                </a:tc>
                <a:extLst>
                  <a:ext uri="{0D108BD9-81ED-4DB2-BD59-A6C34878D82A}">
                    <a16:rowId xmlns="" xmlns:a16="http://schemas.microsoft.com/office/drawing/2014/main" val="436913375"/>
                  </a:ext>
                </a:extLst>
              </a:tr>
              <a:tr h="448934">
                <a:tc>
                  <a:txBody>
                    <a:bodyPr/>
                    <a:lstStyle/>
                    <a:p>
                      <a:pPr algn="l"/>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Dịch</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vụ</a:t>
                      </a:r>
                      <a:r>
                        <a:rPr lang="en-GB" sz="2000" b="1" dirty="0">
                          <a:latin typeface="Times New Roman" panose="02020603050405020304" pitchFamily="18" charset="0"/>
                          <a:cs typeface="Times New Roman" panose="02020603050405020304" pitchFamily="18" charset="0"/>
                        </a:rPr>
                        <a:t> logistics </a:t>
                      </a:r>
                      <a:r>
                        <a:rPr lang="en-GB" sz="2000" b="1" dirty="0" err="1">
                          <a:latin typeface="Times New Roman" panose="02020603050405020304" pitchFamily="18" charset="0"/>
                          <a:cs typeface="Times New Roman" panose="02020603050405020304" pitchFamily="18" charset="0"/>
                        </a:rPr>
                        <a:t>và</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dịch</a:t>
                      </a:r>
                      <a:r>
                        <a:rPr lang="en-GB" sz="2000" b="1" baseline="0" dirty="0">
                          <a:latin typeface="Times New Roman" panose="02020603050405020304" pitchFamily="18" charset="0"/>
                          <a:cs typeface="Times New Roman" panose="02020603050405020304" pitchFamily="18" charset="0"/>
                        </a:rPr>
                        <a:t> </a:t>
                      </a:r>
                      <a:r>
                        <a:rPr lang="en-GB" sz="2000" b="1" baseline="0" dirty="0" err="1">
                          <a:latin typeface="Times New Roman" panose="02020603050405020304" pitchFamily="18" charset="0"/>
                          <a:cs typeface="Times New Roman" panose="02020603050405020304" pitchFamily="18" charset="0"/>
                        </a:rPr>
                        <a:t>vụ</a:t>
                      </a:r>
                      <a:r>
                        <a:rPr lang="en-GB" sz="2000" b="1" baseline="0"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vận</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tải</a:t>
                      </a:r>
                      <a:endParaRPr lang="en-GB" sz="2000" b="1" dirty="0">
                        <a:latin typeface="Times New Roman" panose="02020603050405020304" pitchFamily="18" charset="0"/>
                        <a:cs typeface="Times New Roman" panose="02020603050405020304" pitchFamily="18" charset="0"/>
                      </a:endParaRPr>
                    </a:p>
                  </a:txBody>
                  <a:tcPr marL="128337" marR="128337" marT="57150" marB="57150"/>
                </a:tc>
                <a:tc>
                  <a:txBody>
                    <a:bodyPr/>
                    <a:lstStyle/>
                    <a:p>
                      <a:pPr algn="ctr"/>
                      <a:r>
                        <a:rPr lang="en-GB" sz="2000" b="1">
                          <a:latin typeface="Times New Roman" panose="02020603050405020304" pitchFamily="18" charset="0"/>
                          <a:cs typeface="Times New Roman" panose="02020603050405020304" pitchFamily="18" charset="0"/>
                        </a:rPr>
                        <a:t>15</a:t>
                      </a:r>
                    </a:p>
                  </a:txBody>
                  <a:tcPr marL="128337" marR="128337" marT="57150" marB="57150"/>
                </a:tc>
                <a:tc>
                  <a:txBody>
                    <a:bodyPr/>
                    <a:lstStyle/>
                    <a:p>
                      <a:pPr algn="ctr"/>
                      <a:r>
                        <a:rPr lang="en-GB" sz="2000" b="1">
                          <a:latin typeface="Times New Roman" panose="02020603050405020304" pitchFamily="18" charset="0"/>
                          <a:cs typeface="Times New Roman" panose="02020603050405020304" pitchFamily="18" charset="0"/>
                        </a:rPr>
                        <a:t>50</a:t>
                      </a:r>
                    </a:p>
                  </a:txBody>
                  <a:tcPr marL="128337" marR="128337" marT="57150" marB="57150"/>
                </a:tc>
                <a:extLst>
                  <a:ext uri="{0D108BD9-81ED-4DB2-BD59-A6C34878D82A}">
                    <a16:rowId xmlns="" xmlns:a16="http://schemas.microsoft.com/office/drawing/2014/main" val="3501589029"/>
                  </a:ext>
                </a:extLst>
              </a:tr>
              <a:tr h="448934">
                <a:tc>
                  <a:txBody>
                    <a:bodyPr/>
                    <a:lstStyle/>
                    <a:p>
                      <a:pPr algn="l"/>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Hải</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quan</a:t>
                      </a:r>
                      <a:endParaRPr lang="en-GB" sz="2000" b="1" dirty="0">
                        <a:latin typeface="Times New Roman" panose="02020603050405020304" pitchFamily="18" charset="0"/>
                        <a:cs typeface="Times New Roman" panose="02020603050405020304" pitchFamily="18" charset="0"/>
                      </a:endParaRPr>
                    </a:p>
                  </a:txBody>
                  <a:tcPr marL="128337" marR="128337" marT="57150" marB="57150"/>
                </a:tc>
                <a:tc>
                  <a:txBody>
                    <a:bodyPr/>
                    <a:lstStyle/>
                    <a:p>
                      <a:pPr algn="ctr"/>
                      <a:r>
                        <a:rPr lang="en-GB" sz="2000" b="1">
                          <a:latin typeface="Times New Roman" panose="02020603050405020304" pitchFamily="18" charset="0"/>
                          <a:cs typeface="Times New Roman" panose="02020603050405020304" pitchFamily="18" charset="0"/>
                        </a:rPr>
                        <a:t>5</a:t>
                      </a:r>
                    </a:p>
                  </a:txBody>
                  <a:tcPr marL="128337" marR="128337" marT="57150" marB="57150"/>
                </a:tc>
                <a:tc>
                  <a:txBody>
                    <a:bodyPr/>
                    <a:lstStyle/>
                    <a:p>
                      <a:pPr algn="ctr"/>
                      <a:r>
                        <a:rPr lang="en-GB" sz="2000" b="1">
                          <a:latin typeface="Times New Roman" panose="02020603050405020304" pitchFamily="18" charset="0"/>
                          <a:cs typeface="Times New Roman" panose="02020603050405020304" pitchFamily="18" charset="0"/>
                        </a:rPr>
                        <a:t>10</a:t>
                      </a:r>
                    </a:p>
                  </a:txBody>
                  <a:tcPr marL="128337" marR="128337" marT="57150" marB="57150"/>
                </a:tc>
                <a:extLst>
                  <a:ext uri="{0D108BD9-81ED-4DB2-BD59-A6C34878D82A}">
                    <a16:rowId xmlns="" xmlns:a16="http://schemas.microsoft.com/office/drawing/2014/main" val="546847406"/>
                  </a:ext>
                </a:extLst>
              </a:tr>
              <a:tr h="448934">
                <a:tc>
                  <a:txBody>
                    <a:bodyPr/>
                    <a:lstStyle/>
                    <a:p>
                      <a:pPr algn="l"/>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Thương</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mại</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điện</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tử</a:t>
                      </a:r>
                      <a:endParaRPr lang="en-GB" sz="2000" b="1" dirty="0">
                        <a:latin typeface="Times New Roman" panose="02020603050405020304" pitchFamily="18" charset="0"/>
                        <a:cs typeface="Times New Roman" panose="02020603050405020304" pitchFamily="18" charset="0"/>
                      </a:endParaRPr>
                    </a:p>
                  </a:txBody>
                  <a:tcPr marL="128337" marR="128337" marT="57150" marB="57150"/>
                </a:tc>
                <a:tc>
                  <a:txBody>
                    <a:bodyPr/>
                    <a:lstStyle/>
                    <a:p>
                      <a:pPr algn="ctr"/>
                      <a:r>
                        <a:rPr lang="en-GB" sz="2000" b="1">
                          <a:latin typeface="Times New Roman" panose="02020603050405020304" pitchFamily="18" charset="0"/>
                          <a:cs typeface="Times New Roman" panose="02020603050405020304" pitchFamily="18" charset="0"/>
                        </a:rPr>
                        <a:t>3</a:t>
                      </a:r>
                    </a:p>
                  </a:txBody>
                  <a:tcPr marL="128337" marR="128337" marT="57150" marB="57150"/>
                </a:tc>
                <a:tc>
                  <a:txBody>
                    <a:bodyPr/>
                    <a:lstStyle/>
                    <a:p>
                      <a:pPr algn="ctr"/>
                      <a:r>
                        <a:rPr lang="en-GB" sz="2000" b="1">
                          <a:latin typeface="Times New Roman" panose="02020603050405020304" pitchFamily="18" charset="0"/>
                          <a:cs typeface="Times New Roman" panose="02020603050405020304" pitchFamily="18" charset="0"/>
                        </a:rPr>
                        <a:t>2</a:t>
                      </a:r>
                    </a:p>
                  </a:txBody>
                  <a:tcPr marL="128337" marR="128337" marT="57150" marB="57150"/>
                </a:tc>
                <a:extLst>
                  <a:ext uri="{0D108BD9-81ED-4DB2-BD59-A6C34878D82A}">
                    <a16:rowId xmlns="" xmlns:a16="http://schemas.microsoft.com/office/drawing/2014/main" val="1931564300"/>
                  </a:ext>
                </a:extLst>
              </a:tr>
              <a:tr h="448934">
                <a:tc>
                  <a:txBody>
                    <a:bodyPr/>
                    <a:lstStyle/>
                    <a:p>
                      <a:pPr algn="l"/>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Cải</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cách</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thủ</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tục</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hành</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chính</a:t>
                      </a:r>
                      <a:endParaRPr lang="en-GB" sz="2000" b="1" dirty="0">
                        <a:latin typeface="Times New Roman" panose="02020603050405020304" pitchFamily="18" charset="0"/>
                        <a:cs typeface="Times New Roman" panose="02020603050405020304" pitchFamily="18" charset="0"/>
                      </a:endParaRPr>
                    </a:p>
                  </a:txBody>
                  <a:tcPr marL="128337" marR="128337" marT="57150" marB="57150"/>
                </a:tc>
                <a:tc>
                  <a:txBody>
                    <a:bodyPr/>
                    <a:lstStyle/>
                    <a:p>
                      <a:pPr algn="ctr"/>
                      <a:r>
                        <a:rPr lang="en-GB" sz="2000" b="1">
                          <a:latin typeface="Times New Roman" panose="02020603050405020304" pitchFamily="18" charset="0"/>
                          <a:cs typeface="Times New Roman" panose="02020603050405020304" pitchFamily="18" charset="0"/>
                        </a:rPr>
                        <a:t>2</a:t>
                      </a:r>
                    </a:p>
                  </a:txBody>
                  <a:tcPr marL="128337" marR="128337" marT="57150" marB="57150"/>
                </a:tc>
                <a:tc>
                  <a:txBody>
                    <a:bodyPr/>
                    <a:lstStyle/>
                    <a:p>
                      <a:pPr algn="ctr"/>
                      <a:r>
                        <a:rPr lang="en-GB" sz="2000" b="1">
                          <a:latin typeface="Times New Roman" panose="02020603050405020304" pitchFamily="18" charset="0"/>
                          <a:cs typeface="Times New Roman" panose="02020603050405020304" pitchFamily="18" charset="0"/>
                        </a:rPr>
                        <a:t>18</a:t>
                      </a:r>
                    </a:p>
                  </a:txBody>
                  <a:tcPr marL="128337" marR="128337" marT="57150" marB="57150"/>
                </a:tc>
                <a:extLst>
                  <a:ext uri="{0D108BD9-81ED-4DB2-BD59-A6C34878D82A}">
                    <a16:rowId xmlns="" xmlns:a16="http://schemas.microsoft.com/office/drawing/2014/main" val="301332749"/>
                  </a:ext>
                </a:extLst>
              </a:tr>
              <a:tr h="419100">
                <a:tc gridSpan="3">
                  <a:txBody>
                    <a:bodyPr/>
                    <a:lstStyle/>
                    <a:p>
                      <a:pPr algn="l"/>
                      <a:r>
                        <a:rPr lang="en-GB" sz="2000" b="1" dirty="0">
                          <a:solidFill>
                            <a:srgbClr val="FF0000"/>
                          </a:solidFill>
                          <a:latin typeface="Times New Roman" panose="02020603050405020304" pitchFamily="18" charset="0"/>
                          <a:cs typeface="Times New Roman" panose="02020603050405020304" pitchFamily="18" charset="0"/>
                        </a:rPr>
                        <a:t>2. </a:t>
                      </a:r>
                      <a:r>
                        <a:rPr lang="en-GB" sz="2000" b="1" dirty="0" err="1">
                          <a:solidFill>
                            <a:srgbClr val="FF0000"/>
                          </a:solidFill>
                          <a:latin typeface="Times New Roman" panose="02020603050405020304" pitchFamily="18" charset="0"/>
                          <a:cs typeface="Times New Roman" panose="02020603050405020304" pitchFamily="18" charset="0"/>
                        </a:rPr>
                        <a:t>Điều</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ước</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quốc</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tế</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trong</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lĩnh</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vực</a:t>
                      </a:r>
                      <a:r>
                        <a:rPr lang="en-GB" sz="2000" b="1" dirty="0">
                          <a:solidFill>
                            <a:srgbClr val="FF0000"/>
                          </a:solidFill>
                          <a:latin typeface="Times New Roman" panose="02020603050405020304" pitchFamily="18" charset="0"/>
                          <a:cs typeface="Times New Roman" panose="02020603050405020304" pitchFamily="18" charset="0"/>
                        </a:rPr>
                        <a:t> logistics</a:t>
                      </a:r>
                    </a:p>
                  </a:txBody>
                  <a:tcPr marL="128337" marR="128337" marT="57150" marB="57150"/>
                </a:tc>
                <a:tc hMerge="1">
                  <a:txBody>
                    <a:bodyPr/>
                    <a:lstStyle/>
                    <a:p>
                      <a:pPr algn="ctr"/>
                      <a:endParaRPr lang="en-GB" sz="1600" b="1">
                        <a:solidFill>
                          <a:srgbClr val="FF0000"/>
                        </a:solidFill>
                        <a:latin typeface="Times New Roman" panose="02020603050405020304" pitchFamily="18" charset="0"/>
                        <a:cs typeface="Times New Roman" panose="02020603050405020304" pitchFamily="18" charset="0"/>
                      </a:endParaRPr>
                    </a:p>
                  </a:txBody>
                  <a:tcPr/>
                </a:tc>
                <a:tc hMerge="1">
                  <a:txBody>
                    <a:bodyPr/>
                    <a:lstStyle/>
                    <a:p>
                      <a:endParaRPr lang="en-US"/>
                    </a:p>
                  </a:txBody>
                  <a:tcPr/>
                </a:tc>
                <a:extLst>
                  <a:ext uri="{0D108BD9-81ED-4DB2-BD59-A6C34878D82A}">
                    <a16:rowId xmlns="" xmlns:a16="http://schemas.microsoft.com/office/drawing/2014/main" val="2932337760"/>
                  </a:ext>
                </a:extLst>
              </a:tr>
              <a:tr h="448934">
                <a:tc>
                  <a:txBody>
                    <a:bodyPr/>
                    <a:lstStyle/>
                    <a:p>
                      <a:pPr algn="l"/>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Công</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ước</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quốc</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tế</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về</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vác</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loại</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hình</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vận</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tải</a:t>
                      </a:r>
                      <a:endParaRPr lang="en-GB" sz="2000" b="1" dirty="0">
                        <a:latin typeface="Times New Roman" panose="02020603050405020304" pitchFamily="18" charset="0"/>
                        <a:cs typeface="Times New Roman" panose="02020603050405020304" pitchFamily="18" charset="0"/>
                      </a:endParaRPr>
                    </a:p>
                  </a:txBody>
                  <a:tcPr marL="128337" marR="128337" marT="57150" marB="57150"/>
                </a:tc>
                <a:tc gridSpan="2">
                  <a:txBody>
                    <a:bodyPr/>
                    <a:lstStyle/>
                    <a:p>
                      <a:pPr algn="ctr"/>
                      <a:r>
                        <a:rPr lang="en-GB" sz="2000" b="1">
                          <a:latin typeface="Times New Roman" panose="02020603050405020304" pitchFamily="18" charset="0"/>
                          <a:cs typeface="Times New Roman" panose="02020603050405020304" pitchFamily="18" charset="0"/>
                        </a:rPr>
                        <a:t>20</a:t>
                      </a:r>
                    </a:p>
                  </a:txBody>
                  <a:tcPr marL="128337" marR="128337" marT="57150" marB="57150"/>
                </a:tc>
                <a:tc hMerge="1">
                  <a:txBody>
                    <a:bodyPr/>
                    <a:lstStyle/>
                    <a:p>
                      <a:endParaRPr lang="en-US"/>
                    </a:p>
                  </a:txBody>
                  <a:tcPr/>
                </a:tc>
                <a:extLst>
                  <a:ext uri="{0D108BD9-81ED-4DB2-BD59-A6C34878D82A}">
                    <a16:rowId xmlns="" xmlns:a16="http://schemas.microsoft.com/office/drawing/2014/main" val="3906553823"/>
                  </a:ext>
                </a:extLst>
              </a:tr>
              <a:tr h="448934">
                <a:tc>
                  <a:txBody>
                    <a:bodyPr/>
                    <a:lstStyle/>
                    <a:p>
                      <a:pPr marL="0" marR="0" lvl="0" indent="0" algn="l" defTabSz="432100" rtl="0" eaLnBrk="1" fontAlgn="auto" latinLnBrk="0" hangingPunct="1">
                        <a:lnSpc>
                          <a:spcPct val="100000"/>
                        </a:lnSpc>
                        <a:spcBef>
                          <a:spcPts val="0"/>
                        </a:spcBef>
                        <a:spcAft>
                          <a:spcPts val="0"/>
                        </a:spcAft>
                        <a:buClrTx/>
                        <a:buSzTx/>
                        <a:buFontTx/>
                        <a:buNone/>
                        <a:tabLst/>
                        <a:defRPr/>
                      </a:pP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Tập</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quán</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quốc</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tế</a:t>
                      </a:r>
                      <a:endParaRPr lang="en-GB" sz="2000" b="1" dirty="0">
                        <a:latin typeface="Times New Roman" panose="02020603050405020304" pitchFamily="18" charset="0"/>
                        <a:cs typeface="Times New Roman" panose="02020603050405020304" pitchFamily="18" charset="0"/>
                      </a:endParaRPr>
                    </a:p>
                  </a:txBody>
                  <a:tcPr marL="128337" marR="128337" marT="57150" marB="57150"/>
                </a:tc>
                <a:tc gridSpan="2">
                  <a:txBody>
                    <a:bodyPr/>
                    <a:lstStyle/>
                    <a:p>
                      <a:pPr algn="ctr"/>
                      <a:r>
                        <a:rPr lang="en-GB" sz="2000" b="1">
                          <a:latin typeface="Times New Roman" panose="02020603050405020304" pitchFamily="18" charset="0"/>
                          <a:cs typeface="Times New Roman" panose="02020603050405020304" pitchFamily="18" charset="0"/>
                        </a:rPr>
                        <a:t>5</a:t>
                      </a:r>
                    </a:p>
                  </a:txBody>
                  <a:tcPr marL="128337" marR="128337" marT="57150" marB="57150"/>
                </a:tc>
                <a:tc hMerge="1">
                  <a:txBody>
                    <a:bodyPr/>
                    <a:lstStyle/>
                    <a:p>
                      <a:endParaRPr lang="en-US"/>
                    </a:p>
                  </a:txBody>
                  <a:tcPr/>
                </a:tc>
                <a:extLst>
                  <a:ext uri="{0D108BD9-81ED-4DB2-BD59-A6C34878D82A}">
                    <a16:rowId xmlns="" xmlns:a16="http://schemas.microsoft.com/office/drawing/2014/main" val="2397415368"/>
                  </a:ext>
                </a:extLst>
              </a:tr>
              <a:tr h="448934">
                <a:tc>
                  <a:txBody>
                    <a:bodyPr/>
                    <a:lstStyle/>
                    <a:p>
                      <a:pPr algn="l"/>
                      <a:r>
                        <a:rPr lang="en-GB" sz="2000" b="1" dirty="0">
                          <a:latin typeface="Times New Roman" panose="02020603050405020304" pitchFamily="18" charset="0"/>
                          <a:cs typeface="Times New Roman" panose="02020603050405020304" pitchFamily="18" charset="0"/>
                        </a:rPr>
                        <a:t>- Cam </a:t>
                      </a:r>
                      <a:r>
                        <a:rPr lang="en-GB" sz="2000" b="1" dirty="0" err="1">
                          <a:latin typeface="Times New Roman" panose="02020603050405020304" pitchFamily="18" charset="0"/>
                          <a:cs typeface="Times New Roman" panose="02020603050405020304" pitchFamily="18" charset="0"/>
                        </a:rPr>
                        <a:t>kết</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của</a:t>
                      </a:r>
                      <a:r>
                        <a:rPr lang="en-GB" sz="2000" b="1" dirty="0">
                          <a:latin typeface="Times New Roman" panose="02020603050405020304" pitchFamily="18" charset="0"/>
                          <a:cs typeface="Times New Roman" panose="02020603050405020304" pitchFamily="18" charset="0"/>
                        </a:rPr>
                        <a:t> </a:t>
                      </a:r>
                      <a:r>
                        <a:rPr lang="en-GB" sz="2000" b="1" dirty="0" err="1">
                          <a:latin typeface="Times New Roman" panose="02020603050405020304" pitchFamily="18" charset="0"/>
                          <a:cs typeface="Times New Roman" panose="02020603050405020304" pitchFamily="18" charset="0"/>
                        </a:rPr>
                        <a:t>Việt</a:t>
                      </a:r>
                      <a:r>
                        <a:rPr lang="en-GB" sz="2000" b="1" dirty="0">
                          <a:latin typeface="Times New Roman" panose="02020603050405020304" pitchFamily="18" charset="0"/>
                          <a:cs typeface="Times New Roman" panose="02020603050405020304" pitchFamily="18" charset="0"/>
                        </a:rPr>
                        <a:t> Nam </a:t>
                      </a:r>
                      <a:r>
                        <a:rPr lang="en-GB" sz="2000" b="1" dirty="0" err="1">
                          <a:latin typeface="Times New Roman" panose="02020603050405020304" pitchFamily="18" charset="0"/>
                          <a:cs typeface="Times New Roman" panose="02020603050405020304" pitchFamily="18" charset="0"/>
                        </a:rPr>
                        <a:t>trong</a:t>
                      </a:r>
                      <a:r>
                        <a:rPr lang="en-GB" sz="2000" b="1" dirty="0">
                          <a:latin typeface="Times New Roman" panose="02020603050405020304" pitchFamily="18" charset="0"/>
                          <a:cs typeface="Times New Roman" panose="02020603050405020304" pitchFamily="18" charset="0"/>
                        </a:rPr>
                        <a:t> WTO</a:t>
                      </a:r>
                    </a:p>
                  </a:txBody>
                  <a:tcPr marL="128337" marR="128337" marT="57150" marB="57150"/>
                </a:tc>
                <a:tc gridSpan="2">
                  <a:txBody>
                    <a:bodyPr/>
                    <a:lstStyle/>
                    <a:p>
                      <a:pPr algn="ctr"/>
                      <a:r>
                        <a:rPr lang="en-GB" sz="2000" b="1" dirty="0">
                          <a:latin typeface="Times New Roman" panose="02020603050405020304" pitchFamily="18" charset="0"/>
                          <a:cs typeface="Times New Roman" panose="02020603050405020304" pitchFamily="18" charset="0"/>
                        </a:rPr>
                        <a:t>14</a:t>
                      </a:r>
                    </a:p>
                  </a:txBody>
                  <a:tcPr marL="128337" marR="128337" marT="57150" marB="57150"/>
                </a:tc>
                <a:tc hMerge="1">
                  <a:txBody>
                    <a:bodyPr/>
                    <a:lstStyle/>
                    <a:p>
                      <a:endParaRPr lang="en-US"/>
                    </a:p>
                  </a:txBody>
                  <a:tcPr/>
                </a:tc>
                <a:extLst>
                  <a:ext uri="{0D108BD9-81ED-4DB2-BD59-A6C34878D82A}">
                    <a16:rowId xmlns="" xmlns:a16="http://schemas.microsoft.com/office/drawing/2014/main" val="3488202573"/>
                  </a:ext>
                </a:extLst>
              </a:tr>
              <a:tr h="448934">
                <a:tc>
                  <a:txBody>
                    <a:bodyPr/>
                    <a:lstStyle/>
                    <a:p>
                      <a:pPr algn="l"/>
                      <a:r>
                        <a:rPr lang="en-GB" sz="2000" b="1" dirty="0">
                          <a:solidFill>
                            <a:srgbClr val="FF0000"/>
                          </a:solidFill>
                          <a:latin typeface="Times New Roman" panose="02020603050405020304" pitchFamily="18" charset="0"/>
                          <a:cs typeface="Times New Roman" panose="02020603050405020304" pitchFamily="18" charset="0"/>
                        </a:rPr>
                        <a:t>3. </a:t>
                      </a:r>
                      <a:r>
                        <a:rPr lang="en-GB" sz="2000" b="1" dirty="0" err="1">
                          <a:solidFill>
                            <a:srgbClr val="FF0000"/>
                          </a:solidFill>
                          <a:latin typeface="Times New Roman" panose="02020603050405020304" pitchFamily="18" charset="0"/>
                          <a:cs typeface="Times New Roman" panose="02020603050405020304" pitchFamily="18" charset="0"/>
                        </a:rPr>
                        <a:t>Quy</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định</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về</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thỏa</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thuận</a:t>
                      </a:r>
                      <a:r>
                        <a:rPr lang="en-GB" sz="2000" b="1" dirty="0">
                          <a:solidFill>
                            <a:srgbClr val="FF0000"/>
                          </a:solidFill>
                          <a:latin typeface="Times New Roman" panose="02020603050405020304" pitchFamily="18" charset="0"/>
                          <a:cs typeface="Times New Roman" panose="02020603050405020304" pitchFamily="18" charset="0"/>
                        </a:rPr>
                        <a:t> </a:t>
                      </a:r>
                      <a:r>
                        <a:rPr lang="en-GB" sz="2000" b="1" dirty="0" err="1">
                          <a:solidFill>
                            <a:srgbClr val="FF0000"/>
                          </a:solidFill>
                          <a:latin typeface="Times New Roman" panose="02020603050405020304" pitchFamily="18" charset="0"/>
                          <a:cs typeface="Times New Roman" panose="02020603050405020304" pitchFamily="18" charset="0"/>
                        </a:rPr>
                        <a:t>trong</a:t>
                      </a:r>
                      <a:r>
                        <a:rPr lang="en-GB" sz="2000" b="1" dirty="0">
                          <a:solidFill>
                            <a:srgbClr val="FF0000"/>
                          </a:solidFill>
                          <a:latin typeface="Times New Roman" panose="02020603050405020304" pitchFamily="18" charset="0"/>
                          <a:cs typeface="Times New Roman" panose="02020603050405020304" pitchFamily="18" charset="0"/>
                        </a:rPr>
                        <a:t> ASEAN</a:t>
                      </a:r>
                    </a:p>
                  </a:txBody>
                  <a:tcPr marL="128337" marR="128337" marT="57150" marB="57150"/>
                </a:tc>
                <a:tc gridSpan="2">
                  <a:txBody>
                    <a:bodyPr/>
                    <a:lstStyle/>
                    <a:p>
                      <a:pPr algn="ctr"/>
                      <a:r>
                        <a:rPr lang="en-GB" sz="2000" b="1" dirty="0">
                          <a:latin typeface="Times New Roman" panose="02020603050405020304" pitchFamily="18" charset="0"/>
                          <a:cs typeface="Times New Roman" panose="02020603050405020304" pitchFamily="18" charset="0"/>
                        </a:rPr>
                        <a:t>11</a:t>
                      </a:r>
                    </a:p>
                  </a:txBody>
                  <a:tcPr marL="128337" marR="128337" marT="57150" marB="57150"/>
                </a:tc>
                <a:tc hMerge="1">
                  <a:txBody>
                    <a:bodyPr/>
                    <a:lstStyle/>
                    <a:p>
                      <a:endParaRPr lang="en-US"/>
                    </a:p>
                  </a:txBody>
                  <a:tcPr/>
                </a:tc>
                <a:extLst>
                  <a:ext uri="{0D108BD9-81ED-4DB2-BD59-A6C34878D82A}">
                    <a16:rowId xmlns="" xmlns:a16="http://schemas.microsoft.com/office/drawing/2014/main" val="3807121578"/>
                  </a:ext>
                </a:extLst>
              </a:tr>
            </a:tbl>
          </a:graphicData>
        </a:graphic>
      </p:graphicFrame>
      <p:sp>
        <p:nvSpPr>
          <p:cNvPr id="3" name="TextBox 2"/>
          <p:cNvSpPr txBox="1"/>
          <p:nvPr/>
        </p:nvSpPr>
        <p:spPr>
          <a:xfrm>
            <a:off x="9813050" y="6254600"/>
            <a:ext cx="2382592" cy="369332"/>
          </a:xfrm>
          <a:prstGeom prst="rect">
            <a:avLst/>
          </a:prstGeom>
          <a:noFill/>
        </p:spPr>
        <p:txBody>
          <a:bodyPr wrap="square" rtlCol="0">
            <a:spAutoFit/>
          </a:bodyPr>
          <a:lstStyle/>
          <a:p>
            <a:r>
              <a:rPr lang="en-US" i="1" dirty="0">
                <a:sym typeface="Wingdings" panose="05000000000000000000" pitchFamily="2" charset="2"/>
              </a:rPr>
              <a:t> 182 </a:t>
            </a:r>
            <a:r>
              <a:rPr lang="en-US" i="1" dirty="0" err="1">
                <a:sym typeface="Wingdings" panose="05000000000000000000" pitchFamily="2" charset="2"/>
              </a:rPr>
              <a:t>văn</a:t>
            </a:r>
            <a:r>
              <a:rPr lang="en-US" i="1" dirty="0">
                <a:sym typeface="Wingdings" panose="05000000000000000000" pitchFamily="2" charset="2"/>
              </a:rPr>
              <a:t> </a:t>
            </a:r>
            <a:r>
              <a:rPr lang="en-US" i="1" dirty="0" err="1">
                <a:sym typeface="Wingdings" panose="05000000000000000000" pitchFamily="2" charset="2"/>
              </a:rPr>
              <a:t>bản</a:t>
            </a:r>
            <a:endParaRPr lang="en-US" i="1" dirty="0"/>
          </a:p>
        </p:txBody>
      </p:sp>
    </p:spTree>
    <p:extLst>
      <p:ext uri="{BB962C8B-B14F-4D97-AF65-F5344CB8AC3E}">
        <p14:creationId xmlns:p14="http://schemas.microsoft.com/office/powerpoint/2010/main" val="353309947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77333" y="2160589"/>
            <a:ext cx="10227227" cy="3880773"/>
          </a:xfrm>
        </p:spPr>
        <p:txBody>
          <a:bodyPr>
            <a:normAutofit/>
          </a:bodyPr>
          <a:lstStyle/>
          <a:p>
            <a:pPr marL="0" indent="0" algn="ctr">
              <a:buNone/>
            </a:pPr>
            <a:r>
              <a:rPr lang="en-US" sz="4000" dirty="0" err="1" smtClean="0"/>
              <a:t>Hơn</a:t>
            </a:r>
            <a:r>
              <a:rPr lang="en-US" sz="4000" dirty="0" smtClean="0"/>
              <a:t> 40 </a:t>
            </a:r>
            <a:r>
              <a:rPr lang="en-US" sz="4000" dirty="0" err="1" smtClean="0"/>
              <a:t>tỉnh</a:t>
            </a:r>
            <a:r>
              <a:rPr lang="en-US" sz="4000" dirty="0" smtClean="0"/>
              <a:t> </a:t>
            </a:r>
            <a:r>
              <a:rPr lang="en-US" sz="4000" dirty="0" err="1" smtClean="0"/>
              <a:t>thành</a:t>
            </a:r>
            <a:r>
              <a:rPr lang="en-US" sz="4000" dirty="0" smtClean="0"/>
              <a:t> </a:t>
            </a:r>
            <a:r>
              <a:rPr lang="en-US" sz="4000" dirty="0" err="1" smtClean="0"/>
              <a:t>có</a:t>
            </a:r>
            <a:r>
              <a:rPr lang="en-US" sz="4000" dirty="0" smtClean="0"/>
              <a:t> </a:t>
            </a:r>
            <a:r>
              <a:rPr lang="en-US" sz="4000" dirty="0" err="1" smtClean="0"/>
              <a:t>Quy</a:t>
            </a:r>
            <a:r>
              <a:rPr lang="en-US" sz="4000" dirty="0" smtClean="0"/>
              <a:t> </a:t>
            </a:r>
            <a:r>
              <a:rPr lang="en-US" sz="4000" dirty="0" err="1" smtClean="0"/>
              <a:t>hoạch</a:t>
            </a:r>
            <a:r>
              <a:rPr lang="en-US" sz="4000" dirty="0" smtClean="0"/>
              <a:t> / </a:t>
            </a:r>
            <a:r>
              <a:rPr lang="en-US" sz="4000" dirty="0" err="1" smtClean="0"/>
              <a:t>Chiến</a:t>
            </a:r>
            <a:r>
              <a:rPr lang="en-US" sz="4000" dirty="0" smtClean="0"/>
              <a:t> </a:t>
            </a:r>
            <a:r>
              <a:rPr lang="en-US" sz="4000" dirty="0" err="1" smtClean="0"/>
              <a:t>lược</a:t>
            </a:r>
            <a:r>
              <a:rPr lang="en-US" sz="4000" dirty="0" smtClean="0"/>
              <a:t> </a:t>
            </a:r>
            <a:r>
              <a:rPr lang="en-US" sz="4000" dirty="0" err="1" smtClean="0"/>
              <a:t>phát</a:t>
            </a:r>
            <a:r>
              <a:rPr lang="en-US" sz="4000" dirty="0" smtClean="0"/>
              <a:t> </a:t>
            </a:r>
            <a:r>
              <a:rPr lang="en-US" sz="4000" dirty="0" err="1" smtClean="0"/>
              <a:t>triển</a:t>
            </a:r>
            <a:r>
              <a:rPr lang="en-US" sz="4000" dirty="0" smtClean="0"/>
              <a:t> </a:t>
            </a:r>
            <a:r>
              <a:rPr lang="en-US" sz="4000" dirty="0" err="1" smtClean="0"/>
              <a:t>ngành</a:t>
            </a:r>
            <a:r>
              <a:rPr lang="en-US" sz="4000" dirty="0" smtClean="0"/>
              <a:t> </a:t>
            </a:r>
            <a:r>
              <a:rPr lang="en-US" sz="4000" dirty="0" err="1" smtClean="0"/>
              <a:t>dịch</a:t>
            </a:r>
            <a:r>
              <a:rPr lang="en-US" sz="4000" dirty="0" smtClean="0"/>
              <a:t> </a:t>
            </a:r>
            <a:r>
              <a:rPr lang="en-US" sz="4000" dirty="0" err="1" smtClean="0"/>
              <a:t>vụ</a:t>
            </a:r>
            <a:r>
              <a:rPr lang="en-US" sz="4000" dirty="0" smtClean="0"/>
              <a:t> logistics</a:t>
            </a:r>
            <a:endParaRPr lang="en-US" sz="4000" dirty="0"/>
          </a:p>
        </p:txBody>
      </p:sp>
    </p:spTree>
    <p:extLst>
      <p:ext uri="{BB962C8B-B14F-4D97-AF65-F5344CB8AC3E}">
        <p14:creationId xmlns:p14="http://schemas.microsoft.com/office/powerpoint/2010/main" val="12978083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079796312"/>
              </p:ext>
            </p:extLst>
          </p:nvPr>
        </p:nvGraphicFramePr>
        <p:xfrm>
          <a:off x="249375" y="600065"/>
          <a:ext cx="11768447" cy="60916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txBox="1">
            <a:spLocks/>
          </p:cNvSpPr>
          <p:nvPr/>
        </p:nvSpPr>
        <p:spPr>
          <a:xfrm>
            <a:off x="990600" y="32320"/>
            <a:ext cx="10515600" cy="6564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smtClean="0"/>
              <a:t>NỘI DUNG CHI TIẾT</a:t>
            </a:r>
            <a:endParaRPr lang="en-US" sz="3200" b="1" dirty="0"/>
          </a:p>
        </p:txBody>
      </p:sp>
    </p:spTree>
    <p:extLst>
      <p:ext uri="{BB962C8B-B14F-4D97-AF65-F5344CB8AC3E}">
        <p14:creationId xmlns:p14="http://schemas.microsoft.com/office/powerpoint/2010/main" val="18396479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txBox="1">
            <a:spLocks/>
          </p:cNvSpPr>
          <p:nvPr/>
        </p:nvSpPr>
        <p:spPr>
          <a:xfrm>
            <a:off x="-511791" y="45186"/>
            <a:ext cx="12992669" cy="680835"/>
          </a:xfrm>
          <a:prstGeom prst="rect">
            <a:avLst/>
          </a:prstGeom>
        </p:spPr>
        <p:txBody>
          <a:bodyPr lIns="122895" tIns="61448" rIns="122895" bIns="61448">
            <a:noAutofit/>
          </a:bodyPr>
          <a:lstStyle>
            <a:lvl1pPr algn="ctr" defTabSz="432100" rtl="0" eaLnBrk="1" latinLnBrk="0" hangingPunct="1">
              <a:spcBef>
                <a:spcPct val="0"/>
              </a:spcBef>
              <a:buNone/>
              <a:defRPr sz="4200" kern="1200">
                <a:solidFill>
                  <a:schemeClr val="tx1"/>
                </a:solidFill>
                <a:latin typeface="+mj-lt"/>
                <a:ea typeface="+mj-ea"/>
                <a:cs typeface="+mj-cs"/>
              </a:defRPr>
            </a:lvl1pPr>
          </a:lstStyle>
          <a:p>
            <a:pPr>
              <a:lnSpc>
                <a:spcPct val="107000"/>
              </a:lnSpc>
              <a:spcAft>
                <a:spcPts val="1075"/>
              </a:spcAft>
            </a:pPr>
            <a:r>
              <a:rPr lang="en-GB" sz="3200" b="1" dirty="0">
                <a:latin typeface="Times New Roman" panose="02020603050405020304" pitchFamily="18" charset="0"/>
                <a:ea typeface="Calibri" panose="020F0502020204030204" pitchFamily="34" charset="0"/>
                <a:cs typeface="Times New Roman" panose="02020603050405020304" pitchFamily="18" charset="0"/>
              </a:rPr>
              <a:t>NỘI DUNG PHÁT TRIỂN DỊCH VỤ LOGISTICS </a:t>
            </a:r>
            <a:r>
              <a:rPr lang="en-GB" sz="3200" b="1" dirty="0" smtClean="0">
                <a:latin typeface="Times New Roman" panose="02020603050405020304" pitchFamily="18" charset="0"/>
                <a:ea typeface="Calibri" panose="020F0502020204030204" pitchFamily="34" charset="0"/>
                <a:cs typeface="Times New Roman" panose="02020603050405020304" pitchFamily="18" charset="0"/>
              </a:rPr>
              <a:t>THEO QĐ 531</a:t>
            </a:r>
            <a:endParaRPr lang="en-GB" sz="3200" b="1"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Pentagon 10">
            <a:extLst>
              <a:ext uri="{FF2B5EF4-FFF2-40B4-BE49-F238E27FC236}">
                <a16:creationId xmlns="" xmlns:a16="http://schemas.microsoft.com/office/drawing/2014/main" id="{5B2F21D5-F237-42AB-992F-7762811011B7}"/>
              </a:ext>
            </a:extLst>
          </p:cNvPr>
          <p:cNvSpPr/>
          <p:nvPr/>
        </p:nvSpPr>
        <p:spPr>
          <a:xfrm>
            <a:off x="29809" y="2582001"/>
            <a:ext cx="2792978" cy="2067693"/>
          </a:xfrm>
          <a:prstGeom prst="homePlate">
            <a:avLst>
              <a:gd name="adj" fmla="val 337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2895" tIns="61448" rIns="122895" bIns="61448" numCol="1" spcCol="0" rtlCol="0" fromWordArt="0" anchor="ctr" anchorCtr="0" forceAA="0" compatLnSpc="1">
            <a:prstTxWarp prst="textNoShape">
              <a:avLst/>
            </a:prstTxWarp>
            <a:noAutofit/>
          </a:bodyPr>
          <a:lstStyle/>
          <a:p>
            <a:r>
              <a:rPr lang="en-GB" sz="3200" dirty="0" err="1">
                <a:solidFill>
                  <a:schemeClr val="tx1"/>
                </a:solidFill>
                <a:latin typeface="Times New Roman" panose="02020603050405020304" pitchFamily="18" charset="0"/>
                <a:cs typeface="Times New Roman" panose="02020603050405020304" pitchFamily="18" charset="0"/>
              </a:rPr>
              <a:t>Dịch</a:t>
            </a:r>
            <a:r>
              <a:rPr lang="en-GB" sz="3200" dirty="0">
                <a:solidFill>
                  <a:schemeClr val="tx1"/>
                </a:solidFill>
                <a:latin typeface="Times New Roman" panose="02020603050405020304" pitchFamily="18" charset="0"/>
                <a:cs typeface="Times New Roman" panose="02020603050405020304" pitchFamily="18" charset="0"/>
              </a:rPr>
              <a:t> </a:t>
            </a:r>
            <a:r>
              <a:rPr lang="en-GB" sz="3200" dirty="0" err="1">
                <a:solidFill>
                  <a:schemeClr val="tx1"/>
                </a:solidFill>
                <a:latin typeface="Times New Roman" panose="02020603050405020304" pitchFamily="18" charset="0"/>
                <a:cs typeface="Times New Roman" panose="02020603050405020304" pitchFamily="18" charset="0"/>
              </a:rPr>
              <a:t>vụ</a:t>
            </a:r>
            <a:r>
              <a:rPr lang="en-GB" sz="3200" dirty="0">
                <a:solidFill>
                  <a:schemeClr val="tx1"/>
                </a:solidFill>
                <a:latin typeface="Times New Roman" panose="02020603050405020304" pitchFamily="18" charset="0"/>
                <a:cs typeface="Times New Roman" panose="02020603050405020304" pitchFamily="18" charset="0"/>
              </a:rPr>
              <a:t> </a:t>
            </a:r>
            <a:r>
              <a:rPr lang="en-GB" sz="3200" dirty="0" smtClean="0">
                <a:solidFill>
                  <a:schemeClr val="tx1"/>
                </a:solidFill>
                <a:latin typeface="Times New Roman" panose="02020603050405020304" pitchFamily="18" charset="0"/>
                <a:cs typeface="Times New Roman" panose="02020603050405020304" pitchFamily="18" charset="0"/>
              </a:rPr>
              <a:t>logistics </a:t>
            </a:r>
            <a:r>
              <a:rPr lang="en-GB" sz="3200" dirty="0" err="1" smtClean="0">
                <a:solidFill>
                  <a:schemeClr val="tx1"/>
                </a:solidFill>
                <a:latin typeface="Times New Roman" panose="02020603050405020304" pitchFamily="18" charset="0"/>
                <a:cs typeface="Times New Roman" panose="02020603050405020304" pitchFamily="18" charset="0"/>
              </a:rPr>
              <a:t>và</a:t>
            </a:r>
            <a:r>
              <a:rPr lang="en-GB" sz="3200" dirty="0" smtClean="0">
                <a:solidFill>
                  <a:schemeClr val="tx1"/>
                </a:solidFill>
                <a:latin typeface="Times New Roman" panose="02020603050405020304" pitchFamily="18" charset="0"/>
                <a:cs typeface="Times New Roman" panose="02020603050405020304" pitchFamily="18" charset="0"/>
              </a:rPr>
              <a:t> </a:t>
            </a:r>
            <a:r>
              <a:rPr lang="en-GB" sz="3200" dirty="0" err="1" smtClean="0">
                <a:solidFill>
                  <a:schemeClr val="tx1"/>
                </a:solidFill>
                <a:latin typeface="Times New Roman" panose="02020603050405020304" pitchFamily="18" charset="0"/>
                <a:cs typeface="Times New Roman" panose="02020603050405020304" pitchFamily="18" charset="0"/>
              </a:rPr>
              <a:t>vận</a:t>
            </a:r>
            <a:r>
              <a:rPr lang="en-GB" sz="3200" dirty="0" smtClean="0">
                <a:solidFill>
                  <a:schemeClr val="tx1"/>
                </a:solidFill>
                <a:latin typeface="Times New Roman" panose="02020603050405020304" pitchFamily="18" charset="0"/>
                <a:cs typeface="Times New Roman" panose="02020603050405020304" pitchFamily="18" charset="0"/>
              </a:rPr>
              <a:t> </a:t>
            </a:r>
            <a:r>
              <a:rPr lang="en-GB" sz="3200" dirty="0" err="1" smtClean="0">
                <a:solidFill>
                  <a:schemeClr val="tx1"/>
                </a:solidFill>
                <a:latin typeface="Times New Roman" panose="02020603050405020304" pitchFamily="18" charset="0"/>
                <a:cs typeface="Times New Roman" panose="02020603050405020304" pitchFamily="18" charset="0"/>
              </a:rPr>
              <a:t>tải</a:t>
            </a:r>
            <a:r>
              <a:rPr lang="en-GB" sz="3200" dirty="0" smtClean="0">
                <a:solidFill>
                  <a:schemeClr val="tx1"/>
                </a:solidFill>
                <a:latin typeface="Times New Roman" panose="02020603050405020304" pitchFamily="18" charset="0"/>
                <a:cs typeface="Times New Roman" panose="02020603050405020304" pitchFamily="18" charset="0"/>
              </a:rPr>
              <a:t> </a:t>
            </a:r>
            <a:endParaRPr lang="en-GB" sz="3200" dirty="0">
              <a:solidFill>
                <a:schemeClr val="tx1"/>
              </a:solidFill>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 xmlns:a16="http://schemas.microsoft.com/office/drawing/2014/main" id="{D7BD9475-8377-40F2-89AF-1B933B4DDB5A}"/>
              </a:ext>
            </a:extLst>
          </p:cNvPr>
          <p:cNvSpPr/>
          <p:nvPr/>
        </p:nvSpPr>
        <p:spPr>
          <a:xfrm>
            <a:off x="2388358" y="750152"/>
            <a:ext cx="9803643" cy="6197362"/>
          </a:xfrm>
          <a:prstGeom prst="rect">
            <a:avLst/>
          </a:prstGeom>
        </p:spPr>
        <p:txBody>
          <a:bodyPr wrap="square" lIns="122895" tIns="61448" rIns="122895" bIns="61448">
            <a:spAutoFit/>
          </a:bodyPr>
          <a:lstStyle/>
          <a:p>
            <a:pPr marL="342900" indent="-342900">
              <a:lnSpc>
                <a:spcPts val="2800"/>
              </a:lnSpc>
              <a:buFont typeface="Wingdings" panose="05000000000000000000" pitchFamily="2" charset="2"/>
              <a:buChar char="ü"/>
            </a:pPr>
            <a:r>
              <a:rPr lang="vi-VN" sz="2000" dirty="0" smtClean="0"/>
              <a:t>Tăng </a:t>
            </a:r>
            <a:r>
              <a:rPr lang="vi-VN" sz="2000" dirty="0"/>
              <a:t>cường vai trò quản lý Nhà nước theo hướng tích cực tháo </a:t>
            </a:r>
            <a:r>
              <a:rPr lang="en-US" sz="2000" dirty="0" err="1"/>
              <a:t>gơ</a:t>
            </a:r>
            <a:r>
              <a:rPr lang="en-US" sz="2000" dirty="0"/>
              <a:t>̃ </a:t>
            </a:r>
            <a:r>
              <a:rPr lang="vi-VN" sz="2000" dirty="0"/>
              <a:t>các khó khăn, rào cản, tạo môi trường cạnh tranh lành mạnh làm động lực </a:t>
            </a:r>
            <a:r>
              <a:rPr lang="en-US" sz="2000" dirty="0" err="1"/>
              <a:t>khuyến</a:t>
            </a:r>
            <a:r>
              <a:rPr lang="en-US" sz="2000" dirty="0"/>
              <a:t> </a:t>
            </a:r>
            <a:r>
              <a:rPr lang="vi-VN" sz="2000" dirty="0"/>
              <a:t>khích mọi thành phần kinh tế tham gia thị trường vận tải.</a:t>
            </a:r>
            <a:endParaRPr lang="en-US" sz="2000" dirty="0"/>
          </a:p>
          <a:p>
            <a:pPr marL="342900" indent="-342900">
              <a:lnSpc>
                <a:spcPts val="2800"/>
              </a:lnSpc>
              <a:buFont typeface="Wingdings" panose="05000000000000000000" pitchFamily="2" charset="2"/>
              <a:buChar char="ü"/>
            </a:pPr>
            <a:r>
              <a:rPr lang="vi-VN" sz="2000" dirty="0" smtClean="0"/>
              <a:t>Phát </a:t>
            </a:r>
            <a:r>
              <a:rPr lang="vi-VN" sz="2000" dirty="0"/>
              <a:t>triển thị trường vận tải gắn liền với nâng cao năng lực hoạt động, hiệu </a:t>
            </a:r>
            <a:r>
              <a:rPr lang="en-US" sz="2000" dirty="0"/>
              <a:t>quả </a:t>
            </a:r>
            <a:r>
              <a:rPr lang="en-US" sz="2000" dirty="0" smtClean="0"/>
              <a:t>SXKD</a:t>
            </a:r>
            <a:r>
              <a:rPr lang="vi-VN" sz="2000" dirty="0" smtClean="0"/>
              <a:t>, </a:t>
            </a:r>
            <a:r>
              <a:rPr lang="vi-VN" sz="2000" dirty="0"/>
              <a:t>năng lực cạnh tranh của </a:t>
            </a:r>
            <a:r>
              <a:rPr lang="en-US" sz="2000" dirty="0" smtClean="0"/>
              <a:t>DN</a:t>
            </a:r>
            <a:r>
              <a:rPr lang="en-US" sz="2000" dirty="0"/>
              <a:t> </a:t>
            </a:r>
            <a:r>
              <a:rPr lang="vi-VN" sz="2000" dirty="0"/>
              <a:t>Việt Nam theo cơ chế thị trường bảo </a:t>
            </a:r>
            <a:r>
              <a:rPr lang="en-US" sz="2000" dirty="0" err="1"/>
              <a:t>đảm</a:t>
            </a:r>
            <a:r>
              <a:rPr lang="en-US" sz="2000" dirty="0"/>
              <a:t> </a:t>
            </a:r>
            <a:r>
              <a:rPr lang="en-US" sz="2000" dirty="0" err="1"/>
              <a:t>đáp</a:t>
            </a:r>
            <a:r>
              <a:rPr lang="en-US" sz="2000" dirty="0"/>
              <a:t> </a:t>
            </a:r>
            <a:r>
              <a:rPr lang="vi-VN" sz="2000" dirty="0"/>
              <a:t>ứng yêu cầu phát triển nền kinh </a:t>
            </a:r>
            <a:r>
              <a:rPr lang="en-US" sz="2000" dirty="0" err="1"/>
              <a:t>tê</a:t>
            </a:r>
            <a:r>
              <a:rPr lang="en-US" sz="2000" dirty="0"/>
              <a:t>́</a:t>
            </a:r>
            <a:r>
              <a:rPr lang="vi-VN" sz="2000" dirty="0"/>
              <a:t>, </a:t>
            </a:r>
            <a:r>
              <a:rPr lang="en-US" sz="2000" dirty="0" err="1"/>
              <a:t>tăng</a:t>
            </a:r>
            <a:r>
              <a:rPr lang="en-US" sz="2000" dirty="0"/>
              <a:t> </a:t>
            </a:r>
            <a:r>
              <a:rPr lang="vi-VN" sz="2000" dirty="0"/>
              <a:t>cường khả năng cạnh tranh và hợp tác quốc tế. Chủ động khai thác những cơ hội và hạn chế những tác động không mong muốn do cuộc Cách mạng công nghiệp 4.0 mang lại nhầm phát triển dịch vụ vận tải, vận tải đa phương thức đáp ứng yêu cầu của nền kinh tế và nhu cầu của người dân.</a:t>
            </a:r>
            <a:endParaRPr lang="en-US" sz="2000" dirty="0"/>
          </a:p>
          <a:p>
            <a:pPr marL="342900" indent="-342900">
              <a:lnSpc>
                <a:spcPts val="2800"/>
              </a:lnSpc>
              <a:buFont typeface="Wingdings" panose="05000000000000000000" pitchFamily="2" charset="2"/>
              <a:buChar char="ü"/>
            </a:pPr>
            <a:r>
              <a:rPr lang="vi-VN" sz="2000" dirty="0" smtClean="0"/>
              <a:t>Sử </a:t>
            </a:r>
            <a:r>
              <a:rPr lang="vi-VN" sz="2000" dirty="0"/>
              <a:t>dụng, đầu tư hiệu quả phát triển kết cấu hạ tầng giao thông và tổ chức tuyên truyền khuyến khích các </a:t>
            </a:r>
            <a:r>
              <a:rPr lang="en-US" sz="2000" dirty="0" smtClean="0"/>
              <a:t>DN</a:t>
            </a:r>
            <a:r>
              <a:rPr lang="vi-VN" sz="2000" dirty="0" smtClean="0"/>
              <a:t> </a:t>
            </a:r>
            <a:r>
              <a:rPr lang="vi-VN" sz="2000" dirty="0"/>
              <a:t>nâng cao năng lực, chất lượng dịch vụ logistics. </a:t>
            </a:r>
            <a:r>
              <a:rPr lang="vi-VN" sz="2000" dirty="0">
                <a:solidFill>
                  <a:srgbClr val="FF0000"/>
                </a:solidFill>
              </a:rPr>
              <a:t>Thiết lập mạng lưới trung tâm phân phối nhiều cấp (cảng cạn, kho, bãi hàng hóa) và các tuyến vận tải thu, gom hàng hóa trong các đô thị lớn và các vùng kinh tế trọng điểm</a:t>
            </a:r>
            <a:r>
              <a:rPr lang="vi-VN" sz="2000" dirty="0"/>
              <a:t>.</a:t>
            </a:r>
            <a:endParaRPr lang="en-US" sz="2000" dirty="0"/>
          </a:p>
          <a:p>
            <a:pPr marL="342900" indent="-342900">
              <a:lnSpc>
                <a:spcPts val="2800"/>
              </a:lnSpc>
              <a:buFont typeface="Wingdings" panose="05000000000000000000" pitchFamily="2" charset="2"/>
              <a:buChar char="ü"/>
            </a:pPr>
            <a:r>
              <a:rPr lang="vi-VN" sz="2000" dirty="0" smtClean="0"/>
              <a:t>Chú </a:t>
            </a:r>
            <a:r>
              <a:rPr lang="vi-VN" sz="2000" dirty="0"/>
              <a:t>trọng phát triển nguồn nhân lực có chất lượng cao phục vụ dịch vụ vận tải, logistics đáp ứng được nhu cầu trong nước và quốc </a:t>
            </a:r>
            <a:r>
              <a:rPr lang="vi-VN" sz="2000" dirty="0" smtClean="0"/>
              <a:t>tế</a:t>
            </a:r>
            <a:r>
              <a:rPr lang="en-US" sz="2000" dirty="0" smtClean="0"/>
              <a:t>.</a:t>
            </a:r>
            <a:endParaRPr lang="en-US" sz="2000" dirty="0"/>
          </a:p>
        </p:txBody>
      </p:sp>
    </p:spTree>
    <p:extLst>
      <p:ext uri="{BB962C8B-B14F-4D97-AF65-F5344CB8AC3E}">
        <p14:creationId xmlns:p14="http://schemas.microsoft.com/office/powerpoint/2010/main" val="20679683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circle(in)">
                                      <p:cBhvr>
                                        <p:cTn id="13" dur="2000"/>
                                        <p:tgtEl>
                                          <p:spTgt spid="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animEffect transition="in" filter="circle(in)">
                                      <p:cBhvr>
                                        <p:cTn id="18" dur="2000"/>
                                        <p:tgtEl>
                                          <p:spTgt spid="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circle(in)">
                                      <p:cBhvr>
                                        <p:cTn id="23" dur="2000"/>
                                        <p:tgtEl>
                                          <p:spTgt spid="9">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9">
                                            <p:txEl>
                                              <p:pRg st="3" end="3"/>
                                            </p:txEl>
                                          </p:spTgt>
                                        </p:tgtEl>
                                        <p:attrNameLst>
                                          <p:attrName>style.visibility</p:attrName>
                                        </p:attrNameLst>
                                      </p:cBhvr>
                                      <p:to>
                                        <p:strVal val="visible"/>
                                      </p:to>
                                    </p:set>
                                    <p:animEffect transition="in" filter="circle(in)">
                                      <p:cBhvr>
                                        <p:cTn id="28" dur="20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269"/>
            <a:ext cx="8596668" cy="768824"/>
          </a:xfrm>
        </p:spPr>
        <p:txBody>
          <a:bodyPr/>
          <a:lstStyle/>
          <a:p>
            <a:r>
              <a:rPr lang="en-US" dirty="0" err="1" smtClean="0"/>
              <a:t>Doanh</a:t>
            </a:r>
            <a:r>
              <a:rPr lang="en-US" dirty="0" smtClean="0"/>
              <a:t> </a:t>
            </a:r>
            <a:r>
              <a:rPr lang="en-US" dirty="0" err="1" smtClean="0"/>
              <a:t>nghiệp</a:t>
            </a:r>
            <a:r>
              <a:rPr lang="en-US" dirty="0" smtClean="0"/>
              <a:t> </a:t>
            </a:r>
            <a:r>
              <a:rPr lang="en-US" dirty="0" err="1" smtClean="0"/>
              <a:t>dịch</a:t>
            </a:r>
            <a:r>
              <a:rPr lang="en-US" dirty="0" smtClean="0"/>
              <a:t> </a:t>
            </a:r>
            <a:r>
              <a:rPr lang="en-US" dirty="0" err="1" smtClean="0"/>
              <a:t>vụ</a:t>
            </a:r>
            <a:r>
              <a:rPr lang="en-US" dirty="0" smtClean="0"/>
              <a:t> logistics </a:t>
            </a:r>
            <a:endParaRPr lang="en-US" dirty="0"/>
          </a:p>
        </p:txBody>
      </p:sp>
      <p:sp>
        <p:nvSpPr>
          <p:cNvPr id="3" name="Content Placeholder 2"/>
          <p:cNvSpPr>
            <a:spLocks noGrp="1"/>
          </p:cNvSpPr>
          <p:nvPr>
            <p:ph idx="1"/>
          </p:nvPr>
        </p:nvSpPr>
        <p:spPr>
          <a:xfrm>
            <a:off x="279779" y="975820"/>
            <a:ext cx="11912221" cy="6148317"/>
          </a:xfrm>
        </p:spPr>
        <p:txBody>
          <a:bodyPr>
            <a:noAutofit/>
          </a:bodyPr>
          <a:lstStyle/>
          <a:p>
            <a:pPr>
              <a:lnSpc>
                <a:spcPts val="3200"/>
              </a:lnSpc>
            </a:pPr>
            <a:r>
              <a:rPr lang="en-US" sz="2400" dirty="0" err="1" smtClean="0"/>
              <a:t>Cả</a:t>
            </a:r>
            <a:r>
              <a:rPr lang="en-US" sz="2400" dirty="0" smtClean="0"/>
              <a:t> </a:t>
            </a:r>
            <a:r>
              <a:rPr lang="en-US" sz="2400" dirty="0" err="1"/>
              <a:t>nước</a:t>
            </a:r>
            <a:r>
              <a:rPr lang="en-US" sz="2400" dirty="0"/>
              <a:t> </a:t>
            </a:r>
            <a:r>
              <a:rPr lang="en-US" sz="2400" dirty="0" err="1"/>
              <a:t>có</a:t>
            </a:r>
            <a:r>
              <a:rPr lang="en-US" sz="2400" dirty="0"/>
              <a:t> </a:t>
            </a:r>
            <a:r>
              <a:rPr lang="vi-VN" sz="2400" dirty="0"/>
              <a:t>tổng </a:t>
            </a:r>
            <a:r>
              <a:rPr lang="en-US" sz="2400" dirty="0" err="1"/>
              <a:t>số</a:t>
            </a:r>
            <a:r>
              <a:rPr lang="en-US" sz="2400" dirty="0"/>
              <a:t> </a:t>
            </a:r>
            <a:r>
              <a:rPr lang="vi-VN" sz="2400" b="1" dirty="0">
                <a:solidFill>
                  <a:srgbClr val="FF0000"/>
                </a:solidFill>
              </a:rPr>
              <a:t>39</a:t>
            </a:r>
            <a:r>
              <a:rPr lang="en-US" sz="2400" b="1" dirty="0">
                <a:solidFill>
                  <a:srgbClr val="FF0000"/>
                </a:solidFill>
              </a:rPr>
              <a:t>.</a:t>
            </a:r>
            <a:r>
              <a:rPr lang="vi-VN" sz="2400" b="1" dirty="0">
                <a:solidFill>
                  <a:srgbClr val="FF0000"/>
                </a:solidFill>
              </a:rPr>
              <a:t>771 </a:t>
            </a:r>
            <a:r>
              <a:rPr lang="vi-VN" sz="2400" dirty="0"/>
              <a:t>doanh nghiệp</a:t>
            </a:r>
            <a:r>
              <a:rPr lang="en-US" sz="2400" dirty="0"/>
              <a:t> </a:t>
            </a:r>
            <a:r>
              <a:rPr lang="en-US" sz="2400" dirty="0" err="1"/>
              <a:t>hoạt</a:t>
            </a:r>
            <a:r>
              <a:rPr lang="en-US" sz="2400" dirty="0"/>
              <a:t> </a:t>
            </a:r>
            <a:r>
              <a:rPr lang="en-US" sz="2400" dirty="0" err="1"/>
              <a:t>động</a:t>
            </a:r>
            <a:r>
              <a:rPr lang="en-US" sz="2400" dirty="0"/>
              <a:t> </a:t>
            </a:r>
            <a:r>
              <a:rPr lang="en-US" sz="2400" dirty="0" err="1"/>
              <a:t>trong</a:t>
            </a:r>
            <a:r>
              <a:rPr lang="en-US" sz="2400" dirty="0"/>
              <a:t> </a:t>
            </a:r>
            <a:r>
              <a:rPr lang="en-US" sz="2400" dirty="0" err="1"/>
              <a:t>lĩnh</a:t>
            </a:r>
            <a:r>
              <a:rPr lang="en-US" sz="2400" dirty="0"/>
              <a:t> </a:t>
            </a:r>
            <a:r>
              <a:rPr lang="en-US" sz="2400" dirty="0" err="1"/>
              <a:t>vực</a:t>
            </a:r>
            <a:r>
              <a:rPr lang="en-US" sz="2400" dirty="0"/>
              <a:t> </a:t>
            </a:r>
            <a:r>
              <a:rPr lang="en-US" sz="2400" dirty="0" err="1"/>
              <a:t>vận</a:t>
            </a:r>
            <a:r>
              <a:rPr lang="en-US" sz="2400" dirty="0"/>
              <a:t> </a:t>
            </a:r>
            <a:r>
              <a:rPr lang="en-US" sz="2400" dirty="0" err="1"/>
              <a:t>tải</a:t>
            </a:r>
            <a:r>
              <a:rPr lang="en-US" sz="2400" dirty="0"/>
              <a:t> </a:t>
            </a:r>
            <a:r>
              <a:rPr lang="en-US" sz="2400" dirty="0" err="1"/>
              <a:t>và</a:t>
            </a:r>
            <a:r>
              <a:rPr lang="en-US" sz="2400" dirty="0"/>
              <a:t> </a:t>
            </a:r>
            <a:r>
              <a:rPr lang="en-US" sz="2400" dirty="0" err="1"/>
              <a:t>kho</a:t>
            </a:r>
            <a:r>
              <a:rPr lang="en-US" sz="2400" dirty="0"/>
              <a:t> </a:t>
            </a:r>
            <a:r>
              <a:rPr lang="en-US" sz="2400" dirty="0" err="1"/>
              <a:t>bãi</a:t>
            </a:r>
            <a:r>
              <a:rPr lang="en-US" sz="2400" dirty="0"/>
              <a:t>, </a:t>
            </a:r>
            <a:r>
              <a:rPr lang="en-US" sz="2400" dirty="0" err="1"/>
              <a:t>đến</a:t>
            </a:r>
            <a:r>
              <a:rPr lang="en-US" sz="2400" dirty="0"/>
              <a:t> n</a:t>
            </a:r>
            <a:r>
              <a:rPr lang="vi-VN" sz="2400" dirty="0"/>
              <a:t>ăm </a:t>
            </a:r>
            <a:r>
              <a:rPr lang="vi-VN" sz="2400" dirty="0" smtClean="0"/>
              <a:t>2020</a:t>
            </a:r>
            <a:r>
              <a:rPr lang="en-US" sz="2400" dirty="0" smtClean="0"/>
              <a:t>. T</a:t>
            </a:r>
            <a:r>
              <a:rPr lang="vi-VN" sz="2400" dirty="0" smtClean="0"/>
              <a:t>hành </a:t>
            </a:r>
            <a:r>
              <a:rPr lang="vi-VN" sz="2400" dirty="0"/>
              <a:t>lập mới thêm 5</a:t>
            </a:r>
            <a:r>
              <a:rPr lang="en-US" sz="2400" dirty="0"/>
              <a:t>.</a:t>
            </a:r>
            <a:r>
              <a:rPr lang="vi-VN" sz="2400" dirty="0"/>
              <a:t>566 doanh nghiệp</a:t>
            </a:r>
            <a:r>
              <a:rPr lang="vi-VN" sz="2400" dirty="0" smtClean="0"/>
              <a:t>, </a:t>
            </a:r>
            <a:r>
              <a:rPr lang="vi-VN" sz="2400" dirty="0"/>
              <a:t>2</a:t>
            </a:r>
            <a:r>
              <a:rPr lang="en-US" sz="2400" dirty="0"/>
              <a:t>.</a:t>
            </a:r>
            <a:r>
              <a:rPr lang="vi-VN" sz="2400" dirty="0"/>
              <a:t>455 doanh nghiệp quay trở lại hoạt động sau thời gian tạm ngừng, 2</a:t>
            </a:r>
            <a:r>
              <a:rPr lang="en-US" sz="2400" dirty="0"/>
              <a:t>.</a:t>
            </a:r>
            <a:r>
              <a:rPr lang="vi-VN" sz="2400" dirty="0"/>
              <a:t>647 doanh nghiệp ngừng kinh doanh có thời hạn và 698 doanh nghiệp giải </a:t>
            </a:r>
            <a:r>
              <a:rPr lang="vi-VN" sz="2400" dirty="0" smtClean="0"/>
              <a:t>thể</a:t>
            </a:r>
            <a:r>
              <a:rPr lang="en-US" sz="2400" dirty="0" smtClean="0"/>
              <a:t>.</a:t>
            </a:r>
          </a:p>
          <a:p>
            <a:pPr>
              <a:lnSpc>
                <a:spcPts val="3200"/>
              </a:lnSpc>
            </a:pPr>
            <a:r>
              <a:rPr lang="vi-VN" sz="2400" dirty="0"/>
              <a:t>Số lượng doanh nghiệp mới thành lập trong lĩnh vực logistics tăng trưởng mạnh trong 6 tháng năm 2021 bên cạnh một số LSP nhỏ và siêu nhỏ phải tạm ngừng hoạt động do thị trường sôi động hơn và cũng cạnh tranh gay gắt hơn. </a:t>
            </a:r>
            <a:endParaRPr lang="en-US" sz="2400" dirty="0" smtClean="0"/>
          </a:p>
          <a:p>
            <a:pPr>
              <a:lnSpc>
                <a:spcPts val="3200"/>
              </a:lnSpc>
            </a:pPr>
            <a:r>
              <a:rPr lang="en-US" sz="2400" dirty="0" smtClean="0"/>
              <a:t>C</a:t>
            </a:r>
            <a:r>
              <a:rPr lang="vi-VN" sz="2400" dirty="0" smtClean="0"/>
              <a:t>ó </a:t>
            </a:r>
            <a:r>
              <a:rPr lang="vi-VN" sz="2400" dirty="0"/>
              <a:t>hơn </a:t>
            </a:r>
            <a:r>
              <a:rPr lang="vi-VN" sz="2400" b="1" dirty="0">
                <a:solidFill>
                  <a:srgbClr val="FF0000"/>
                </a:solidFill>
              </a:rPr>
              <a:t>4.000</a:t>
            </a:r>
            <a:r>
              <a:rPr lang="vi-VN" sz="2400" dirty="0"/>
              <a:t> LSP </a:t>
            </a:r>
            <a:r>
              <a:rPr lang="vi-VN" sz="2400" dirty="0" smtClean="0"/>
              <a:t>cung </a:t>
            </a:r>
            <a:r>
              <a:rPr lang="vi-VN" sz="2400" dirty="0"/>
              <a:t>cấp dịch vụ logistics quốc tế và nội địa với chất lượng các dịch vụ gia tăng tốt hơn năm 2020 nhờ mạnh </a:t>
            </a:r>
            <a:r>
              <a:rPr lang="vi-VN" sz="2400" dirty="0" smtClean="0"/>
              <a:t>dạn </a:t>
            </a:r>
            <a:r>
              <a:rPr lang="vi-VN" sz="2400" dirty="0"/>
              <a:t>chuyển đổi số, cải tiến quy trình công tác phục vụ kịp thời cho thương mại điện tử, nhất là các LSP cung cấp dịch vụ với Châu </a:t>
            </a:r>
            <a:r>
              <a:rPr lang="vi-VN" sz="2400" dirty="0" smtClean="0"/>
              <a:t>Âu</a:t>
            </a:r>
            <a:r>
              <a:rPr lang="en-US" sz="2400" dirty="0" smtClean="0"/>
              <a:t>, </a:t>
            </a:r>
            <a:r>
              <a:rPr lang="vi-VN" sz="2400" dirty="0" smtClean="0"/>
              <a:t>Mỹ</a:t>
            </a:r>
            <a:r>
              <a:rPr lang="vi-VN" sz="2400" dirty="0"/>
              <a:t>, Trung </a:t>
            </a:r>
            <a:r>
              <a:rPr lang="vi-VN" sz="2400" dirty="0" smtClean="0"/>
              <a:t>Quốc.</a:t>
            </a:r>
            <a:endParaRPr lang="en-US" sz="2400" dirty="0" smtClean="0"/>
          </a:p>
          <a:p>
            <a:pPr marL="0" indent="0" algn="r">
              <a:lnSpc>
                <a:spcPts val="3200"/>
              </a:lnSpc>
              <a:buNone/>
            </a:pPr>
            <a:r>
              <a:rPr lang="en-US" sz="2400" dirty="0"/>
              <a:t>	</a:t>
            </a:r>
            <a:r>
              <a:rPr lang="en-US" sz="2400" dirty="0" smtClean="0"/>
              <a:t>											(</a:t>
            </a:r>
            <a:r>
              <a:rPr lang="en-US" sz="2400" dirty="0" err="1" smtClean="0"/>
              <a:t>Báo</a:t>
            </a:r>
            <a:r>
              <a:rPr lang="en-US" sz="2400" dirty="0" smtClean="0"/>
              <a:t> </a:t>
            </a:r>
            <a:r>
              <a:rPr lang="en-US" sz="2400" dirty="0" err="1" smtClean="0"/>
              <a:t>cáo</a:t>
            </a:r>
            <a:r>
              <a:rPr lang="en-US" sz="2400" dirty="0" smtClean="0"/>
              <a:t> logistics </a:t>
            </a:r>
            <a:r>
              <a:rPr lang="en-US" sz="2400" dirty="0" err="1" smtClean="0"/>
              <a:t>Việt</a:t>
            </a:r>
            <a:r>
              <a:rPr lang="en-US" sz="2400" dirty="0" smtClean="0"/>
              <a:t> Nam, </a:t>
            </a:r>
            <a:r>
              <a:rPr lang="vi-VN" sz="2400" dirty="0" smtClean="0"/>
              <a:t>20</a:t>
            </a:r>
            <a:r>
              <a:rPr lang="en-US" sz="2400" dirty="0" smtClean="0"/>
              <a:t>21)</a:t>
            </a:r>
            <a:endParaRPr lang="en-US" sz="2400" dirty="0"/>
          </a:p>
        </p:txBody>
      </p:sp>
    </p:spTree>
    <p:extLst>
      <p:ext uri="{BB962C8B-B14F-4D97-AF65-F5344CB8AC3E}">
        <p14:creationId xmlns:p14="http://schemas.microsoft.com/office/powerpoint/2010/main" val="34262951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Shape 1283"/>
        <p:cNvGrpSpPr/>
        <p:nvPr/>
      </p:nvGrpSpPr>
      <p:grpSpPr>
        <a:xfrm>
          <a:off x="0" y="0"/>
          <a:ext cx="0" cy="0"/>
          <a:chOff x="0" y="0"/>
          <a:chExt cx="0" cy="0"/>
        </a:xfrm>
      </p:grpSpPr>
      <p:sp>
        <p:nvSpPr>
          <p:cNvPr id="1284" name="Google Shape;1284;p65"/>
          <p:cNvSpPr txBox="1">
            <a:spLocks noGrp="1"/>
          </p:cNvSpPr>
          <p:nvPr>
            <p:ph type="title"/>
          </p:nvPr>
        </p:nvSpPr>
        <p:spPr>
          <a:xfrm>
            <a:off x="1019000" y="189067"/>
            <a:ext cx="10501600" cy="763600"/>
          </a:xfrm>
          <a:prstGeom prst="rect">
            <a:avLst/>
          </a:prstGeom>
        </p:spPr>
        <p:txBody>
          <a:bodyPr spcFirstLastPara="1" wrap="square" lIns="121897" tIns="121897" rIns="121897" bIns="121897" anchor="t" anchorCtr="0">
            <a:noAutofit/>
          </a:bodyPr>
          <a:lstStyle/>
          <a:p>
            <a:pPr>
              <a:spcBef>
                <a:spcPts val="0"/>
              </a:spcBef>
            </a:pPr>
            <a:r>
              <a:rPr lang="en" sz="3200" b="1" dirty="0" smtClean="0">
                <a:latin typeface="Times New Roman"/>
                <a:ea typeface="Times New Roman"/>
                <a:cs typeface="Times New Roman"/>
                <a:sym typeface="Times New Roman"/>
              </a:rPr>
              <a:t>Xu </a:t>
            </a:r>
            <a:r>
              <a:rPr lang="en" sz="3200" b="1" dirty="0">
                <a:latin typeface="Times New Roman"/>
                <a:ea typeface="Times New Roman"/>
                <a:cs typeface="Times New Roman"/>
                <a:sym typeface="Times New Roman"/>
              </a:rPr>
              <a:t>hướng thuê ngoài</a:t>
            </a:r>
            <a:endParaRPr sz="2800" b="1" dirty="0">
              <a:latin typeface="Times New Roman"/>
              <a:ea typeface="Times New Roman"/>
              <a:cs typeface="Times New Roman"/>
              <a:sym typeface="Times New Roman"/>
            </a:endParaRPr>
          </a:p>
          <a:p>
            <a:pPr>
              <a:lnSpc>
                <a:spcPct val="115000"/>
              </a:lnSpc>
              <a:spcBef>
                <a:spcPts val="0"/>
              </a:spcBef>
            </a:pPr>
            <a:endParaRPr sz="3100" b="1" dirty="0">
              <a:latin typeface="Times New Roman"/>
              <a:ea typeface="Times New Roman"/>
              <a:cs typeface="Times New Roman"/>
              <a:sym typeface="Times New Roman"/>
            </a:endParaRPr>
          </a:p>
        </p:txBody>
      </p:sp>
      <p:sp>
        <p:nvSpPr>
          <p:cNvPr id="1285" name="Google Shape;1285;p65"/>
          <p:cNvSpPr txBox="1">
            <a:spLocks noGrp="1"/>
          </p:cNvSpPr>
          <p:nvPr>
            <p:ph type="title"/>
          </p:nvPr>
        </p:nvSpPr>
        <p:spPr>
          <a:xfrm>
            <a:off x="6509333" y="5903167"/>
            <a:ext cx="4148400" cy="763600"/>
          </a:xfrm>
          <a:prstGeom prst="rect">
            <a:avLst/>
          </a:prstGeom>
        </p:spPr>
        <p:txBody>
          <a:bodyPr spcFirstLastPara="1" wrap="square" lIns="121897" tIns="121897" rIns="121897" bIns="121897" anchor="t" anchorCtr="0">
            <a:noAutofit/>
          </a:bodyPr>
          <a:lstStyle/>
          <a:p>
            <a:pPr algn="ctr">
              <a:lnSpc>
                <a:spcPct val="115000"/>
              </a:lnSpc>
              <a:spcBef>
                <a:spcPts val="0"/>
              </a:spcBef>
            </a:pPr>
            <a:r>
              <a:rPr lang="en" sz="2000" b="1" i="1" dirty="0">
                <a:latin typeface="Times New Roman"/>
                <a:ea typeface="Times New Roman"/>
                <a:cs typeface="Times New Roman"/>
                <a:sym typeface="Times New Roman"/>
              </a:rPr>
              <a:t>(Nguồn: Bộ Công </a:t>
            </a:r>
            <a:r>
              <a:rPr lang="en" sz="2000" b="1" i="1" dirty="0" smtClean="0">
                <a:latin typeface="Times New Roman"/>
                <a:ea typeface="Times New Roman"/>
                <a:cs typeface="Times New Roman"/>
                <a:sym typeface="Times New Roman"/>
              </a:rPr>
              <a:t>Thương</a:t>
            </a:r>
            <a:r>
              <a:rPr lang="en" sz="2000" b="1" i="1" dirty="0">
                <a:latin typeface="Times New Roman"/>
                <a:ea typeface="Times New Roman"/>
                <a:cs typeface="Times New Roman"/>
                <a:sym typeface="Times New Roman"/>
              </a:rPr>
              <a:t>, 2019)</a:t>
            </a:r>
            <a:endParaRPr sz="2000" b="1" i="1" dirty="0">
              <a:latin typeface="Times New Roman"/>
              <a:ea typeface="Times New Roman"/>
              <a:cs typeface="Times New Roman"/>
              <a:sym typeface="Times New Roman"/>
            </a:endParaRPr>
          </a:p>
        </p:txBody>
      </p:sp>
      <p:sp>
        <p:nvSpPr>
          <p:cNvPr id="1286" name="Google Shape;1286;p65"/>
          <p:cNvSpPr txBox="1"/>
          <p:nvPr/>
        </p:nvSpPr>
        <p:spPr>
          <a:xfrm>
            <a:off x="772700" y="1368467"/>
            <a:ext cx="10501600" cy="656800"/>
          </a:xfrm>
          <a:prstGeom prst="rect">
            <a:avLst/>
          </a:prstGeom>
          <a:noFill/>
          <a:ln>
            <a:noFill/>
          </a:ln>
        </p:spPr>
        <p:txBody>
          <a:bodyPr spcFirstLastPara="1" wrap="square" lIns="121897" tIns="121897" rIns="121897" bIns="121897" anchor="t" anchorCtr="0">
            <a:spAutoFit/>
          </a:bodyPr>
          <a:lstStyle/>
          <a:p>
            <a:pPr algn="ctr"/>
            <a:r>
              <a:rPr lang="en" sz="2700" b="1">
                <a:solidFill>
                  <a:srgbClr val="B45F06"/>
                </a:solidFill>
                <a:latin typeface="Times New Roman"/>
                <a:ea typeface="Times New Roman"/>
                <a:cs typeface="Times New Roman"/>
                <a:sym typeface="Times New Roman"/>
              </a:rPr>
              <a:t>Tỷ trọng thuê ngoài dịch vụ của doanh nghiệp (60-70%)</a:t>
            </a:r>
            <a:endParaRPr sz="2700" b="1">
              <a:solidFill>
                <a:srgbClr val="B45F06"/>
              </a:solidFill>
              <a:latin typeface="Times New Roman"/>
              <a:ea typeface="Times New Roman"/>
              <a:cs typeface="Times New Roman"/>
              <a:sym typeface="Times New Roman"/>
            </a:endParaRPr>
          </a:p>
        </p:txBody>
      </p:sp>
      <p:pic>
        <p:nvPicPr>
          <p:cNvPr id="1287" name="Google Shape;1287;p65"/>
          <p:cNvPicPr preferRelativeResize="0"/>
          <p:nvPr/>
        </p:nvPicPr>
        <p:blipFill>
          <a:blip r:embed="rId3">
            <a:alphaModFix/>
          </a:blip>
          <a:stretch>
            <a:fillRect/>
          </a:stretch>
        </p:blipFill>
        <p:spPr>
          <a:xfrm>
            <a:off x="63233" y="2210353"/>
            <a:ext cx="12192003" cy="3692831"/>
          </a:xfrm>
          <a:prstGeom prst="rect">
            <a:avLst/>
          </a:prstGeom>
          <a:solidFill>
            <a:schemeClr val="bg1"/>
          </a:solidFill>
          <a:ln>
            <a:noFill/>
          </a:ln>
        </p:spPr>
      </p:pic>
    </p:spTree>
    <p:extLst>
      <p:ext uri="{BB962C8B-B14F-4D97-AF65-F5344CB8AC3E}">
        <p14:creationId xmlns:p14="http://schemas.microsoft.com/office/powerpoint/2010/main" val="26860455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txBox="1">
            <a:spLocks/>
          </p:cNvSpPr>
          <p:nvPr/>
        </p:nvSpPr>
        <p:spPr>
          <a:xfrm>
            <a:off x="-220271" y="540952"/>
            <a:ext cx="12790327" cy="680835"/>
          </a:xfrm>
          <a:prstGeom prst="rect">
            <a:avLst/>
          </a:prstGeom>
        </p:spPr>
        <p:txBody>
          <a:bodyPr lIns="122895" tIns="61448" rIns="122895" bIns="61448">
            <a:noAutofit/>
          </a:bodyPr>
          <a:lstStyle>
            <a:lvl1pPr algn="ctr" defTabSz="432100" rtl="0" eaLnBrk="1" latinLnBrk="0" hangingPunct="1">
              <a:spcBef>
                <a:spcPct val="0"/>
              </a:spcBef>
              <a:buNone/>
              <a:defRPr sz="4200" kern="1200">
                <a:solidFill>
                  <a:schemeClr val="tx1"/>
                </a:solidFill>
                <a:latin typeface="+mj-lt"/>
                <a:ea typeface="+mj-ea"/>
                <a:cs typeface="+mj-cs"/>
              </a:defRPr>
            </a:lvl1pPr>
          </a:lstStyle>
          <a:p>
            <a:pPr>
              <a:lnSpc>
                <a:spcPct val="107000"/>
              </a:lnSpc>
              <a:spcAft>
                <a:spcPts val="1075"/>
              </a:spcAft>
            </a:pPr>
            <a:r>
              <a:rPr lang="en-GB" sz="3000" b="1" dirty="0">
                <a:latin typeface="Times New Roman" panose="02020603050405020304" pitchFamily="18" charset="0"/>
                <a:ea typeface="Calibri" panose="020F0502020204030204" pitchFamily="34" charset="0"/>
                <a:cs typeface="Times New Roman" panose="02020603050405020304" pitchFamily="18" charset="0"/>
              </a:rPr>
              <a:t>NHÂN LỰC VÀ ĐÀO TẠO NGUỒN NHÂN LỰC LOGISTICS</a:t>
            </a:r>
          </a:p>
        </p:txBody>
      </p:sp>
      <p:sp>
        <p:nvSpPr>
          <p:cNvPr id="8" name="Content Placeholder 2">
            <a:extLst>
              <a:ext uri="{FF2B5EF4-FFF2-40B4-BE49-F238E27FC236}">
                <a16:creationId xmlns="" xmlns:a16="http://schemas.microsoft.com/office/drawing/2014/main" id="{5A15382C-FF6B-4CAF-B141-6BE17B0C9676}"/>
              </a:ext>
            </a:extLst>
          </p:cNvPr>
          <p:cNvSpPr txBox="1">
            <a:spLocks/>
          </p:cNvSpPr>
          <p:nvPr/>
        </p:nvSpPr>
        <p:spPr>
          <a:xfrm>
            <a:off x="609600" y="1982626"/>
            <a:ext cx="10972800" cy="4525963"/>
          </a:xfrm>
          <a:prstGeom prst="rect">
            <a:avLst/>
          </a:prstGeom>
        </p:spPr>
        <p:txBody>
          <a:bodyPr lIns="122895" tIns="61448" rIns="122895" bIns="61448">
            <a:normAutofit/>
          </a:bodyPr>
          <a:lstStyle>
            <a:lvl1pPr marL="324075" indent="-324075" algn="l" defTabSz="432100" rtl="0" eaLnBrk="1" latinLnBrk="0" hangingPunct="1">
              <a:spcBef>
                <a:spcPct val="20000"/>
              </a:spcBef>
              <a:buFont typeface="Arial"/>
              <a:buChar char="•"/>
              <a:defRPr sz="3000" kern="1200">
                <a:solidFill>
                  <a:schemeClr val="tx1"/>
                </a:solidFill>
                <a:latin typeface="+mn-lt"/>
                <a:ea typeface="+mn-ea"/>
                <a:cs typeface="+mn-cs"/>
              </a:defRPr>
            </a:lvl1pPr>
            <a:lvl2pPr marL="702162" indent="-270062" algn="l" defTabSz="432100" rtl="0" eaLnBrk="1" latinLnBrk="0" hangingPunct="1">
              <a:spcBef>
                <a:spcPct val="20000"/>
              </a:spcBef>
              <a:buFont typeface="Arial"/>
              <a:buChar char="–"/>
              <a:defRPr sz="2600" kern="1200">
                <a:solidFill>
                  <a:schemeClr val="tx1"/>
                </a:solidFill>
                <a:latin typeface="+mn-lt"/>
                <a:ea typeface="+mn-ea"/>
                <a:cs typeface="+mn-cs"/>
              </a:defRPr>
            </a:lvl2pPr>
            <a:lvl3pPr marL="1080249" indent="-216050" algn="l" defTabSz="432100" rtl="0" eaLnBrk="1" latinLnBrk="0" hangingPunct="1">
              <a:spcBef>
                <a:spcPct val="20000"/>
              </a:spcBef>
              <a:buFont typeface="Arial"/>
              <a:buChar char="•"/>
              <a:defRPr sz="2300" kern="1200">
                <a:solidFill>
                  <a:schemeClr val="tx1"/>
                </a:solidFill>
                <a:latin typeface="+mn-lt"/>
                <a:ea typeface="+mn-ea"/>
                <a:cs typeface="+mn-cs"/>
              </a:defRPr>
            </a:lvl3pPr>
            <a:lvl4pPr marL="1512349" indent="-216050" algn="l" defTabSz="432100" rtl="0" eaLnBrk="1" latinLnBrk="0" hangingPunct="1">
              <a:spcBef>
                <a:spcPct val="20000"/>
              </a:spcBef>
              <a:buFont typeface="Arial"/>
              <a:buChar char="–"/>
              <a:defRPr sz="1900" kern="1200">
                <a:solidFill>
                  <a:schemeClr val="tx1"/>
                </a:solidFill>
                <a:latin typeface="+mn-lt"/>
                <a:ea typeface="+mn-ea"/>
                <a:cs typeface="+mn-cs"/>
              </a:defRPr>
            </a:lvl4pPr>
            <a:lvl5pPr marL="1944449" indent="-216050" algn="l" defTabSz="432100" rtl="0" eaLnBrk="1" latinLnBrk="0" hangingPunct="1">
              <a:spcBef>
                <a:spcPct val="20000"/>
              </a:spcBef>
              <a:buFont typeface="Arial"/>
              <a:buChar char="»"/>
              <a:defRPr sz="1900" kern="1200">
                <a:solidFill>
                  <a:schemeClr val="tx1"/>
                </a:solidFill>
                <a:latin typeface="+mn-lt"/>
                <a:ea typeface="+mn-ea"/>
                <a:cs typeface="+mn-cs"/>
              </a:defRPr>
            </a:lvl5pPr>
            <a:lvl6pPr marL="2376548" indent="-216050" algn="l" defTabSz="432100" rtl="0" eaLnBrk="1" latinLnBrk="0" hangingPunct="1">
              <a:spcBef>
                <a:spcPct val="20000"/>
              </a:spcBef>
              <a:buFont typeface="Arial"/>
              <a:buChar char="•"/>
              <a:defRPr sz="1900" kern="1200">
                <a:solidFill>
                  <a:schemeClr val="tx1"/>
                </a:solidFill>
                <a:latin typeface="+mn-lt"/>
                <a:ea typeface="+mn-ea"/>
                <a:cs typeface="+mn-cs"/>
              </a:defRPr>
            </a:lvl6pPr>
            <a:lvl7pPr marL="2808648" indent="-216050" algn="l" defTabSz="432100" rtl="0" eaLnBrk="1" latinLnBrk="0" hangingPunct="1">
              <a:spcBef>
                <a:spcPct val="20000"/>
              </a:spcBef>
              <a:buFont typeface="Arial"/>
              <a:buChar char="•"/>
              <a:defRPr sz="1900" kern="1200">
                <a:solidFill>
                  <a:schemeClr val="tx1"/>
                </a:solidFill>
                <a:latin typeface="+mn-lt"/>
                <a:ea typeface="+mn-ea"/>
                <a:cs typeface="+mn-cs"/>
              </a:defRPr>
            </a:lvl7pPr>
            <a:lvl8pPr marL="3240748" indent="-216050" algn="l" defTabSz="432100" rtl="0" eaLnBrk="1" latinLnBrk="0" hangingPunct="1">
              <a:spcBef>
                <a:spcPct val="20000"/>
              </a:spcBef>
              <a:buFont typeface="Arial"/>
              <a:buChar char="•"/>
              <a:defRPr sz="1900" kern="1200">
                <a:solidFill>
                  <a:schemeClr val="tx1"/>
                </a:solidFill>
                <a:latin typeface="+mn-lt"/>
                <a:ea typeface="+mn-ea"/>
                <a:cs typeface="+mn-cs"/>
              </a:defRPr>
            </a:lvl8pPr>
            <a:lvl9pPr marL="3672848" indent="-216050" algn="l" defTabSz="432100" rtl="0" eaLnBrk="1" latinLnBrk="0" hangingPunct="1">
              <a:spcBef>
                <a:spcPct val="20000"/>
              </a:spcBef>
              <a:buFont typeface="Arial"/>
              <a:buChar char="•"/>
              <a:defRPr sz="1900" kern="1200">
                <a:solidFill>
                  <a:schemeClr val="tx1"/>
                </a:solidFill>
                <a:latin typeface="+mn-lt"/>
                <a:ea typeface="+mn-ea"/>
                <a:cs typeface="+mn-cs"/>
              </a:defRPr>
            </a:lvl9pPr>
          </a:lstStyle>
          <a:p>
            <a:pPr>
              <a:buFont typeface="Wingdings" panose="05000000000000000000" pitchFamily="2" charset="2"/>
              <a:buChar char="§"/>
            </a:pPr>
            <a:r>
              <a:rPr lang="en-US" sz="3200" dirty="0" err="1">
                <a:latin typeface="Times New Roman" panose="02020603050405020304" pitchFamily="18" charset="0"/>
                <a:cs typeface="Times New Roman" panose="02020603050405020304" pitchFamily="18" charset="0"/>
              </a:rPr>
              <a:t>Nguồn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lực</a:t>
            </a:r>
            <a:r>
              <a:rPr lang="en-US" sz="3200" dirty="0">
                <a:latin typeface="Times New Roman" panose="02020603050405020304" pitchFamily="18" charset="0"/>
                <a:cs typeface="Times New Roman" panose="02020603050405020304" pitchFamily="18" charset="0"/>
              </a:rPr>
              <a:t> logistics </a:t>
            </a:r>
            <a:r>
              <a:rPr lang="en-US" sz="3200" dirty="0" err="1">
                <a:latin typeface="Times New Roman" panose="02020603050405020304" pitchFamily="18" charset="0"/>
                <a:cs typeface="Times New Roman" panose="02020603050405020304" pitchFamily="18" charset="0"/>
              </a:rPr>
              <a:t>đã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tâm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tư</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đáp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ứng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yêu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triển</a:t>
            </a:r>
            <a:r>
              <a:rPr lang="en-US" sz="3200" dirty="0">
                <a:latin typeface="Times New Roman" panose="02020603050405020304" pitchFamily="18" charset="0"/>
                <a:cs typeface="Times New Roman" panose="02020603050405020304" pitchFamily="18" charset="0"/>
              </a:rPr>
              <a:t>. </a:t>
            </a:r>
          </a:p>
          <a:p>
            <a:pPr>
              <a:buFont typeface="Wingdings" panose="05000000000000000000" pitchFamily="2" charset="2"/>
              <a:buChar char="§"/>
            </a:pPr>
            <a:r>
              <a:rPr lang="en-US" sz="3200" dirty="0" err="1">
                <a:latin typeface="Times New Roman" panose="02020603050405020304" pitchFamily="18" charset="0"/>
                <a:cs typeface="Times New Roman" panose="02020603050405020304" pitchFamily="18" charset="0"/>
              </a:rPr>
              <a:t>Nhân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công</a:t>
            </a:r>
            <a:r>
              <a:rPr lang="en-US" sz="3200" dirty="0">
                <a:latin typeface="Times New Roman" panose="02020603050405020304" pitchFamily="18" charset="0"/>
                <a:cs typeface="Times New Roman" panose="02020603050405020304" pitchFamily="18" charset="0"/>
              </a:rPr>
              <a:t> ty logistics </a:t>
            </a:r>
            <a:r>
              <a:rPr lang="en-US" sz="3200" dirty="0" err="1">
                <a:latin typeface="Times New Roman" panose="02020603050405020304" pitchFamily="18" charset="0"/>
                <a:cs typeface="Times New Roman" panose="02020603050405020304" pitchFamily="18" charset="0"/>
              </a:rPr>
              <a:t>chủ</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yếu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vẫn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tạo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thông</a:t>
            </a:r>
            <a:r>
              <a:rPr lang="en-US" sz="3200" dirty="0">
                <a:latin typeface="Times New Roman" panose="02020603050405020304" pitchFamily="18" charset="0"/>
                <a:cs typeface="Times New Roman" panose="02020603050405020304" pitchFamily="18" charset="0"/>
              </a:rPr>
              <a:t> qua </a:t>
            </a:r>
            <a:r>
              <a:rPr lang="en-US" sz="3200" dirty="0" err="1">
                <a:latin typeface="Times New Roman" panose="02020603050405020304" pitchFamily="18" charset="0"/>
                <a:cs typeface="Times New Roman" panose="02020603050405020304" pitchFamily="18" charset="0"/>
              </a:rPr>
              <a:t>công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việc</a:t>
            </a:r>
            <a:r>
              <a:rPr lang="en-US" sz="3200" dirty="0">
                <a:latin typeface="Times New Roman" panose="02020603050405020304" pitchFamily="18" charset="0"/>
                <a:cs typeface="Times New Roman" panose="02020603050405020304" pitchFamily="18" charset="0"/>
              </a:rPr>
              <a:t>.</a:t>
            </a:r>
          </a:p>
          <a:p>
            <a:pPr>
              <a:buFont typeface="Wingdings" panose="05000000000000000000" pitchFamily="2" charset="2"/>
              <a:buChar char="§"/>
            </a:pPr>
            <a:r>
              <a:rPr lang="en-US" sz="3200" dirty="0" err="1">
                <a:latin typeface="Times New Roman" panose="02020603050405020304" pitchFamily="18" charset="0"/>
                <a:cs typeface="Times New Roman" panose="02020603050405020304" pitchFamily="18" charset="0"/>
              </a:rPr>
              <a:t>Cả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nước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59 </a:t>
            </a:r>
            <a:r>
              <a:rPr lang="en-US" sz="3200" dirty="0" err="1">
                <a:latin typeface="Times New Roman" panose="02020603050405020304" pitchFamily="18" charset="0"/>
                <a:cs typeface="Times New Roman" panose="02020603050405020304" pitchFamily="18" charset="0"/>
              </a:rPr>
              <a:t>cơ</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sở</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tạo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về</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ngành</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chuyên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ngành</a:t>
            </a:r>
            <a:r>
              <a:rPr lang="en-US" sz="3200" dirty="0">
                <a:latin typeface="Times New Roman" panose="02020603050405020304" pitchFamily="18" charset="0"/>
                <a:cs typeface="Times New Roman" panose="02020603050405020304" pitchFamily="18" charset="0"/>
              </a:rPr>
              <a:t> logistics </a:t>
            </a:r>
            <a:r>
              <a:rPr lang="en-US" sz="3200" dirty="0" err="1">
                <a:latin typeface="Times New Roman" panose="02020603050405020304" pitchFamily="18" charset="0"/>
                <a:cs typeface="Times New Roman" panose="02020603050405020304" pitchFamily="18" charset="0"/>
              </a:rPr>
              <a:t>hoặc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gần</a:t>
            </a:r>
            <a:r>
              <a:rPr lang="en-US" sz="3200" dirty="0">
                <a:latin typeface="Times New Roman" panose="02020603050405020304" pitchFamily="18" charset="0"/>
                <a:cs typeface="Times New Roman" panose="02020603050405020304" pitchFamily="18" charset="0"/>
              </a:rPr>
              <a:t> ở </a:t>
            </a:r>
            <a:r>
              <a:rPr lang="en-US" sz="3200" dirty="0" err="1">
                <a:latin typeface="Times New Roman" panose="02020603050405020304" pitchFamily="18" charset="0"/>
                <a:cs typeface="Times New Roman" panose="02020603050405020304" pitchFamily="18" charset="0"/>
              </a:rPr>
              <a:t>cấp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học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sau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học</a:t>
            </a:r>
            <a:r>
              <a:rPr lang="en-US" sz="3200" dirty="0">
                <a:latin typeface="Times New Roman" panose="02020603050405020304" pitchFamily="18" charset="0"/>
                <a:cs typeface="Times New Roman" panose="02020603050405020304" pitchFamily="18" charset="0"/>
              </a:rPr>
              <a:t>, 65 </a:t>
            </a:r>
            <a:r>
              <a:rPr lang="en-US" sz="3200" dirty="0" err="1">
                <a:latin typeface="Times New Roman" panose="02020603050405020304" pitchFamily="18" charset="0"/>
                <a:cs typeface="Times New Roman" panose="02020603050405020304" pitchFamily="18" charset="0"/>
              </a:rPr>
              <a:t>trường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cao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cấp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nghề</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tạo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nghề</a:t>
            </a:r>
            <a:r>
              <a:rPr lang="en-US" sz="3200" dirty="0">
                <a:latin typeface="Times New Roman" panose="02020603050405020304" pitchFamily="18" charset="0"/>
                <a:cs typeface="Times New Roman" panose="02020603050405020304" pitchFamily="18" charset="0"/>
              </a:rPr>
              <a:t> logistics.</a:t>
            </a:r>
            <a:endParaRPr lang="en-US"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93011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plus(in)">
                                      <p:cBhvr>
                                        <p:cTn id="7" dur="2000"/>
                                        <p:tgtEl>
                                          <p:spTgt spid="8">
                                            <p:txEl>
                                              <p:pRg st="0" end="0"/>
                                            </p:txEl>
                                          </p:spTgt>
                                        </p:tgtEl>
                                      </p:cBhvr>
                                    </p:animEffect>
                                  </p:childTnLst>
                                </p:cTn>
                              </p:par>
                              <p:par>
                                <p:cTn id="8" presetID="13" presetClass="entr" presetSubtype="16"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plus(in)">
                                      <p:cBhvr>
                                        <p:cTn id="10" dur="2000"/>
                                        <p:tgtEl>
                                          <p:spTgt spid="8">
                                            <p:txEl>
                                              <p:pRg st="1" end="1"/>
                                            </p:txEl>
                                          </p:spTgt>
                                        </p:tgtEl>
                                      </p:cBhvr>
                                    </p:animEffect>
                                  </p:childTnLst>
                                </p:cTn>
                              </p:par>
                              <p:par>
                                <p:cTn id="11" presetID="13" presetClass="entr" presetSubtype="16"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plus(in)">
                                      <p:cBhvr>
                                        <p:cTn id="13" dur="2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6056"/>
            <a:ext cx="10515600" cy="549251"/>
          </a:xfrm>
        </p:spPr>
        <p:txBody>
          <a:bodyPr>
            <a:normAutofit fontScale="90000"/>
          </a:bodyPr>
          <a:lstStyle/>
          <a:p>
            <a:pPr algn="ctr"/>
            <a:r>
              <a:rPr lang="en-US" sz="3600" b="1" dirty="0" err="1">
                <a:solidFill>
                  <a:srgbClr val="3333FF"/>
                </a:solidFill>
              </a:rPr>
              <a:t>Điểm</a:t>
            </a:r>
            <a:r>
              <a:rPr lang="en-US" sz="3600" b="1" dirty="0">
                <a:solidFill>
                  <a:srgbClr val="3333FF"/>
                </a:solidFill>
              </a:rPr>
              <a:t> </a:t>
            </a:r>
            <a:r>
              <a:rPr lang="en-US" sz="3600" b="1" dirty="0" err="1">
                <a:solidFill>
                  <a:srgbClr val="3333FF"/>
                </a:solidFill>
              </a:rPr>
              <a:t>nổi</a:t>
            </a:r>
            <a:r>
              <a:rPr lang="en-US" sz="3600" b="1" dirty="0">
                <a:solidFill>
                  <a:srgbClr val="3333FF"/>
                </a:solidFill>
              </a:rPr>
              <a:t> </a:t>
            </a:r>
            <a:r>
              <a:rPr lang="en-US" sz="3600" b="1" dirty="0" err="1">
                <a:solidFill>
                  <a:srgbClr val="3333FF"/>
                </a:solidFill>
              </a:rPr>
              <a:t>bật</a:t>
            </a:r>
            <a:r>
              <a:rPr lang="en-US" sz="3600" b="1" dirty="0">
                <a:solidFill>
                  <a:srgbClr val="3333FF"/>
                </a:solidFill>
              </a:rPr>
              <a:t> </a:t>
            </a:r>
            <a:r>
              <a:rPr lang="en-US" sz="3600" b="1" dirty="0" err="1">
                <a:solidFill>
                  <a:srgbClr val="3333FF"/>
                </a:solidFill>
              </a:rPr>
              <a:t>của</a:t>
            </a:r>
            <a:r>
              <a:rPr lang="en-US" sz="3600" b="1" dirty="0">
                <a:solidFill>
                  <a:srgbClr val="3333FF"/>
                </a:solidFill>
              </a:rPr>
              <a:t> </a:t>
            </a:r>
            <a:r>
              <a:rPr lang="en-US" sz="3600" b="1" dirty="0" err="1">
                <a:solidFill>
                  <a:srgbClr val="3333FF"/>
                </a:solidFill>
              </a:rPr>
              <a:t>hệ</a:t>
            </a:r>
            <a:r>
              <a:rPr lang="en-US" sz="3600" b="1" dirty="0">
                <a:solidFill>
                  <a:srgbClr val="3333FF"/>
                </a:solidFill>
              </a:rPr>
              <a:t> </a:t>
            </a:r>
            <a:r>
              <a:rPr lang="en-US" sz="3600" b="1" dirty="0" err="1">
                <a:solidFill>
                  <a:srgbClr val="3333FF"/>
                </a:solidFill>
              </a:rPr>
              <a:t>thống</a:t>
            </a:r>
            <a:r>
              <a:rPr lang="en-US" sz="3600" b="1" dirty="0">
                <a:solidFill>
                  <a:srgbClr val="3333FF"/>
                </a:solidFill>
              </a:rPr>
              <a:t> logistics VN</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70813805"/>
              </p:ext>
            </p:extLst>
          </p:nvPr>
        </p:nvGraphicFramePr>
        <p:xfrm>
          <a:off x="1005048" y="1039090"/>
          <a:ext cx="10430890" cy="51679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999558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67206" y="739222"/>
            <a:ext cx="1305296" cy="810530"/>
          </a:xfrm>
        </p:spPr>
        <p:txBody>
          <a:bodyPr>
            <a:normAutofit/>
          </a:bodyPr>
          <a:lstStyle/>
          <a:p>
            <a:pPr eaLnBrk="1" hangingPunct="1"/>
            <a:r>
              <a:rPr lang="en-US" altLang="en-US" sz="3200" dirty="0"/>
              <a:t>FTA</a:t>
            </a:r>
          </a:p>
        </p:txBody>
      </p:sp>
      <p:sp>
        <p:nvSpPr>
          <p:cNvPr id="209923" name="AutoShape 3"/>
          <p:cNvSpPr>
            <a:spLocks noChangeArrowheads="1"/>
          </p:cNvSpPr>
          <p:nvPr/>
        </p:nvSpPr>
        <p:spPr bwMode="gray">
          <a:xfrm rot="5400000">
            <a:off x="304800" y="2717800"/>
            <a:ext cx="4267200" cy="3251200"/>
          </a:xfrm>
          <a:prstGeom prst="roundRect">
            <a:avLst>
              <a:gd name="adj" fmla="val 19894"/>
            </a:avLst>
          </a:prstGeom>
          <a:solidFill>
            <a:schemeClr val="bg1"/>
          </a:solidFill>
          <a:ln w="38100" algn="ctr">
            <a:solidFill>
              <a:srgbClr val="DDDDDD"/>
            </a:solidFill>
            <a:round/>
            <a:headEnd/>
            <a:tailEnd/>
          </a:ln>
          <a:effectLst/>
        </p:spPr>
        <p:txBody>
          <a:bodyPr wrap="none" anchor="ctr"/>
          <a:lstStyle/>
          <a:p>
            <a:pPr algn="r">
              <a:defRPr/>
            </a:pPr>
            <a:endParaRPr lang="en-US">
              <a:latin typeface="Arial" charset="0"/>
              <a:cs typeface="Arial" charset="0"/>
            </a:endParaRPr>
          </a:p>
        </p:txBody>
      </p:sp>
      <p:grpSp>
        <p:nvGrpSpPr>
          <p:cNvPr id="51204" name="Group 14"/>
          <p:cNvGrpSpPr>
            <a:grpSpLocks/>
          </p:cNvGrpSpPr>
          <p:nvPr/>
        </p:nvGrpSpPr>
        <p:grpSpPr bwMode="auto">
          <a:xfrm>
            <a:off x="4533538" y="1676400"/>
            <a:ext cx="3177117" cy="538163"/>
            <a:chOff x="2251" y="1126"/>
            <a:chExt cx="1501" cy="339"/>
          </a:xfrm>
          <a:solidFill>
            <a:schemeClr val="bg1"/>
          </a:solidFill>
        </p:grpSpPr>
        <p:sp>
          <p:nvSpPr>
            <p:cNvPr id="51219" name="AutoShape 15"/>
            <p:cNvSpPr>
              <a:spLocks noChangeArrowheads="1"/>
            </p:cNvSpPr>
            <p:nvPr/>
          </p:nvSpPr>
          <p:spPr bwMode="gray">
            <a:xfrm>
              <a:off x="2251" y="1126"/>
              <a:ext cx="1501" cy="339"/>
            </a:xfrm>
            <a:prstGeom prst="roundRect">
              <a:avLst>
                <a:gd name="adj" fmla="val 50000"/>
              </a:avLst>
            </a:prstGeom>
            <a:grpFill/>
            <a:ln>
              <a:noFill/>
            </a:ln>
            <a:effectLst>
              <a:outerShdw dist="40161" dir="4293903" algn="ctr" rotWithShape="0">
                <a:srgbClr val="FFFFCC">
                  <a:alpha val="50000"/>
                </a:srgbClr>
              </a:outerShdw>
            </a:effectLst>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r">
                <a:spcBef>
                  <a:spcPct val="0"/>
                </a:spcBef>
                <a:buClrTx/>
                <a:buFontTx/>
                <a:buNone/>
              </a:pPr>
              <a:endParaRPr lang="en-US" altLang="en-US" sz="1800">
                <a:cs typeface="Arial" pitchFamily="34" charset="0"/>
              </a:endParaRPr>
            </a:p>
          </p:txBody>
        </p:sp>
        <p:sp>
          <p:nvSpPr>
            <p:cNvPr id="209936" name="AutoShape 16"/>
            <p:cNvSpPr>
              <a:spLocks noChangeArrowheads="1"/>
            </p:cNvSpPr>
            <p:nvPr/>
          </p:nvSpPr>
          <p:spPr bwMode="gray">
            <a:xfrm>
              <a:off x="2269" y="1145"/>
              <a:ext cx="1465" cy="303"/>
            </a:xfrm>
            <a:prstGeom prst="roundRect">
              <a:avLst>
                <a:gd name="adj" fmla="val 50000"/>
              </a:avLst>
            </a:prstGeom>
            <a:grpFill/>
            <a:ln w="9525" algn="ctr">
              <a:noFill/>
              <a:round/>
              <a:headEnd/>
              <a:tailEnd/>
            </a:ln>
            <a:effectLst/>
          </p:spPr>
          <p:txBody>
            <a:bodyPr wrap="none" anchor="ctr"/>
            <a:lstStyle/>
            <a:p>
              <a:pPr algn="r">
                <a:defRPr/>
              </a:pPr>
              <a:endParaRPr lang="en-US">
                <a:latin typeface="Arial" charset="0"/>
                <a:cs typeface="Arial" charset="0"/>
              </a:endParaRPr>
            </a:p>
          </p:txBody>
        </p:sp>
      </p:grpSp>
      <p:sp>
        <p:nvSpPr>
          <p:cNvPr id="51205" name="Rectangle 17"/>
          <p:cNvSpPr>
            <a:spLocks noChangeArrowheads="1"/>
          </p:cNvSpPr>
          <p:nvPr/>
        </p:nvSpPr>
        <p:spPr bwMode="gray">
          <a:xfrm>
            <a:off x="5338187" y="1746250"/>
            <a:ext cx="14542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ClrTx/>
              <a:buFontTx/>
              <a:buNone/>
            </a:pPr>
            <a:r>
              <a:rPr lang="en-US" altLang="en-US" sz="1800" b="1" dirty="0">
                <a:solidFill>
                  <a:srgbClr val="1C1C1C"/>
                </a:solidFill>
                <a:cs typeface="Arial" pitchFamily="34" charset="0"/>
              </a:rPr>
              <a:t>Negotiating</a:t>
            </a:r>
          </a:p>
        </p:txBody>
      </p:sp>
      <p:grpSp>
        <p:nvGrpSpPr>
          <p:cNvPr id="51206" name="Group 18"/>
          <p:cNvGrpSpPr>
            <a:grpSpLocks/>
          </p:cNvGrpSpPr>
          <p:nvPr/>
        </p:nvGrpSpPr>
        <p:grpSpPr bwMode="auto">
          <a:xfrm>
            <a:off x="8247084" y="1676400"/>
            <a:ext cx="3179233" cy="538163"/>
            <a:chOff x="3969" y="1126"/>
            <a:chExt cx="1502" cy="339"/>
          </a:xfrm>
          <a:solidFill>
            <a:schemeClr val="bg1"/>
          </a:solidFill>
        </p:grpSpPr>
        <p:sp>
          <p:nvSpPr>
            <p:cNvPr id="51217" name="AutoShape 19"/>
            <p:cNvSpPr>
              <a:spLocks noChangeArrowheads="1"/>
            </p:cNvSpPr>
            <p:nvPr/>
          </p:nvSpPr>
          <p:spPr bwMode="gray">
            <a:xfrm>
              <a:off x="3969" y="1126"/>
              <a:ext cx="1502" cy="339"/>
            </a:xfrm>
            <a:prstGeom prst="roundRect">
              <a:avLst>
                <a:gd name="adj" fmla="val 50000"/>
              </a:avLst>
            </a:prstGeom>
            <a:grpFill/>
            <a:ln>
              <a:noFill/>
            </a:ln>
            <a:effectLst>
              <a:outerShdw dist="40161" dir="4293903" algn="ctr" rotWithShape="0">
                <a:srgbClr val="FFFFCC">
                  <a:alpha val="50000"/>
                </a:srgbClr>
              </a:outerShdw>
            </a:effectLst>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r">
                <a:spcBef>
                  <a:spcPct val="0"/>
                </a:spcBef>
                <a:buClrTx/>
                <a:buFontTx/>
                <a:buNone/>
              </a:pPr>
              <a:endParaRPr lang="en-US" altLang="en-US" sz="1800">
                <a:cs typeface="Arial" pitchFamily="34" charset="0"/>
              </a:endParaRPr>
            </a:p>
          </p:txBody>
        </p:sp>
        <p:sp>
          <p:nvSpPr>
            <p:cNvPr id="209940" name="AutoShape 20"/>
            <p:cNvSpPr>
              <a:spLocks noChangeArrowheads="1"/>
            </p:cNvSpPr>
            <p:nvPr/>
          </p:nvSpPr>
          <p:spPr bwMode="gray">
            <a:xfrm>
              <a:off x="3988" y="1145"/>
              <a:ext cx="1464" cy="303"/>
            </a:xfrm>
            <a:prstGeom prst="roundRect">
              <a:avLst>
                <a:gd name="adj" fmla="val 50000"/>
              </a:avLst>
            </a:prstGeom>
            <a:grpFill/>
            <a:ln w="9525" algn="ctr">
              <a:noFill/>
              <a:round/>
              <a:headEnd/>
              <a:tailEnd/>
            </a:ln>
            <a:effectLst/>
          </p:spPr>
          <p:txBody>
            <a:bodyPr wrap="none" anchor="ctr"/>
            <a:lstStyle/>
            <a:p>
              <a:pPr algn="r">
                <a:defRPr/>
              </a:pPr>
              <a:endParaRPr lang="en-US">
                <a:latin typeface="Arial" charset="0"/>
                <a:cs typeface="Arial" charset="0"/>
              </a:endParaRPr>
            </a:p>
          </p:txBody>
        </p:sp>
      </p:grpSp>
      <p:sp>
        <p:nvSpPr>
          <p:cNvPr id="51207" name="Rectangle 21"/>
          <p:cNvSpPr>
            <a:spLocks noChangeArrowheads="1"/>
          </p:cNvSpPr>
          <p:nvPr/>
        </p:nvSpPr>
        <p:spPr bwMode="gray">
          <a:xfrm>
            <a:off x="8939323" y="1746250"/>
            <a:ext cx="1531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ClrTx/>
              <a:buFontTx/>
              <a:buNone/>
            </a:pPr>
            <a:r>
              <a:rPr lang="en-US" altLang="en-US" sz="1800" b="1" dirty="0">
                <a:solidFill>
                  <a:srgbClr val="1C1C1C"/>
                </a:solidFill>
                <a:cs typeface="Arial" pitchFamily="34" charset="0"/>
              </a:rPr>
              <a:t>Considering</a:t>
            </a:r>
          </a:p>
        </p:txBody>
      </p:sp>
      <p:grpSp>
        <p:nvGrpSpPr>
          <p:cNvPr id="51208" name="Group 22"/>
          <p:cNvGrpSpPr>
            <a:grpSpLocks/>
          </p:cNvGrpSpPr>
          <p:nvPr/>
        </p:nvGrpSpPr>
        <p:grpSpPr bwMode="auto">
          <a:xfrm>
            <a:off x="877576" y="1676400"/>
            <a:ext cx="3179233" cy="538163"/>
            <a:chOff x="555" y="1126"/>
            <a:chExt cx="1502" cy="339"/>
          </a:xfrm>
          <a:solidFill>
            <a:schemeClr val="bg1"/>
          </a:solidFill>
        </p:grpSpPr>
        <p:sp>
          <p:nvSpPr>
            <p:cNvPr id="209943" name="AutoShape 23"/>
            <p:cNvSpPr>
              <a:spLocks noChangeArrowheads="1"/>
            </p:cNvSpPr>
            <p:nvPr/>
          </p:nvSpPr>
          <p:spPr bwMode="gray">
            <a:xfrm>
              <a:off x="555" y="1126"/>
              <a:ext cx="1502" cy="339"/>
            </a:xfrm>
            <a:prstGeom prst="roundRect">
              <a:avLst>
                <a:gd name="adj" fmla="val 50000"/>
              </a:avLst>
            </a:prstGeom>
            <a:grpFill/>
            <a:ln w="9525" algn="ctr">
              <a:noFill/>
              <a:round/>
              <a:headEnd/>
              <a:tailEnd/>
            </a:ln>
            <a:effectLst>
              <a:outerShdw dist="40161" dir="4293903" algn="ctr" rotWithShape="0">
                <a:srgbClr val="FFFFCC">
                  <a:alpha val="50000"/>
                </a:srgbClr>
              </a:outerShdw>
            </a:effectLst>
          </p:spPr>
          <p:txBody>
            <a:bodyPr wrap="none" anchor="ctr"/>
            <a:lstStyle/>
            <a:p>
              <a:pPr algn="r">
                <a:defRPr/>
              </a:pPr>
              <a:endParaRPr lang="en-US">
                <a:latin typeface="Arial" charset="0"/>
                <a:cs typeface="Arial" charset="0"/>
              </a:endParaRPr>
            </a:p>
          </p:txBody>
        </p:sp>
        <p:sp>
          <p:nvSpPr>
            <p:cNvPr id="209944" name="AutoShape 24"/>
            <p:cNvSpPr>
              <a:spLocks noChangeArrowheads="1"/>
            </p:cNvSpPr>
            <p:nvPr/>
          </p:nvSpPr>
          <p:spPr bwMode="gray">
            <a:xfrm>
              <a:off x="574" y="1145"/>
              <a:ext cx="1464" cy="303"/>
            </a:xfrm>
            <a:prstGeom prst="roundRect">
              <a:avLst>
                <a:gd name="adj" fmla="val 50000"/>
              </a:avLst>
            </a:prstGeom>
            <a:grpFill/>
            <a:ln w="9525" algn="ctr">
              <a:noFill/>
              <a:round/>
              <a:headEnd/>
              <a:tailEnd/>
            </a:ln>
            <a:effectLst/>
          </p:spPr>
          <p:txBody>
            <a:bodyPr wrap="none" anchor="ctr"/>
            <a:lstStyle/>
            <a:p>
              <a:pPr algn="r">
                <a:defRPr/>
              </a:pPr>
              <a:endParaRPr lang="en-US">
                <a:latin typeface="Arial" charset="0"/>
                <a:cs typeface="Arial" charset="0"/>
              </a:endParaRPr>
            </a:p>
          </p:txBody>
        </p:sp>
      </p:grpSp>
      <p:sp>
        <p:nvSpPr>
          <p:cNvPr id="51209" name="Rectangle 25"/>
          <p:cNvSpPr>
            <a:spLocks noChangeArrowheads="1"/>
          </p:cNvSpPr>
          <p:nvPr/>
        </p:nvSpPr>
        <p:spPr bwMode="gray">
          <a:xfrm>
            <a:off x="1789967" y="1746250"/>
            <a:ext cx="1377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ClrTx/>
              <a:buFontTx/>
              <a:buNone/>
            </a:pPr>
            <a:r>
              <a:rPr lang="en-US" altLang="en-US" sz="1800" b="1" dirty="0">
                <a:solidFill>
                  <a:srgbClr val="1C1C1C"/>
                </a:solidFill>
                <a:cs typeface="Arial" pitchFamily="34" charset="0"/>
              </a:rPr>
              <a:t>Concluded</a:t>
            </a:r>
          </a:p>
        </p:txBody>
      </p:sp>
      <p:sp>
        <p:nvSpPr>
          <p:cNvPr id="30" name="AutoShape 3"/>
          <p:cNvSpPr>
            <a:spLocks noChangeArrowheads="1"/>
          </p:cNvSpPr>
          <p:nvPr/>
        </p:nvSpPr>
        <p:spPr bwMode="gray">
          <a:xfrm rot="5400000">
            <a:off x="3962400" y="2717800"/>
            <a:ext cx="4267200" cy="3251200"/>
          </a:xfrm>
          <a:prstGeom prst="roundRect">
            <a:avLst>
              <a:gd name="adj" fmla="val 19894"/>
            </a:avLst>
          </a:prstGeom>
          <a:solidFill>
            <a:schemeClr val="bg1"/>
          </a:solidFill>
          <a:ln w="38100" algn="ctr">
            <a:solidFill>
              <a:srgbClr val="DDDDDD"/>
            </a:solidFill>
            <a:round/>
            <a:headEnd/>
            <a:tailEnd/>
          </a:ln>
          <a:effectLst/>
        </p:spPr>
        <p:txBody>
          <a:bodyPr wrap="none" anchor="ctr"/>
          <a:lstStyle/>
          <a:p>
            <a:pPr algn="r">
              <a:defRPr/>
            </a:pPr>
            <a:endParaRPr lang="en-US">
              <a:latin typeface="Arial" charset="0"/>
              <a:cs typeface="Arial" charset="0"/>
            </a:endParaRPr>
          </a:p>
        </p:txBody>
      </p:sp>
      <p:sp>
        <p:nvSpPr>
          <p:cNvPr id="31" name="AutoShape 3"/>
          <p:cNvSpPr>
            <a:spLocks noChangeArrowheads="1"/>
          </p:cNvSpPr>
          <p:nvPr/>
        </p:nvSpPr>
        <p:spPr bwMode="gray">
          <a:xfrm rot="5400000">
            <a:off x="7721600" y="2717800"/>
            <a:ext cx="4267200" cy="3251200"/>
          </a:xfrm>
          <a:prstGeom prst="roundRect">
            <a:avLst>
              <a:gd name="adj" fmla="val 19894"/>
            </a:avLst>
          </a:prstGeom>
          <a:solidFill>
            <a:schemeClr val="bg1"/>
          </a:solidFill>
          <a:ln w="38100" algn="ctr">
            <a:solidFill>
              <a:srgbClr val="DDDDDD"/>
            </a:solidFill>
            <a:round/>
            <a:headEnd/>
            <a:tailEnd/>
          </a:ln>
          <a:effectLst/>
        </p:spPr>
        <p:txBody>
          <a:bodyPr wrap="none" anchor="ctr"/>
          <a:lstStyle/>
          <a:p>
            <a:pPr algn="r">
              <a:defRPr/>
            </a:pPr>
            <a:endParaRPr lang="en-US">
              <a:latin typeface="Arial" charset="0"/>
              <a:cs typeface="Arial" charset="0"/>
            </a:endParaRPr>
          </a:p>
        </p:txBody>
      </p:sp>
      <p:sp>
        <p:nvSpPr>
          <p:cNvPr id="51212" name="Rectangle 25"/>
          <p:cNvSpPr>
            <a:spLocks noChangeArrowheads="1"/>
          </p:cNvSpPr>
          <p:nvPr/>
        </p:nvSpPr>
        <p:spPr bwMode="gray">
          <a:xfrm>
            <a:off x="711200" y="2590801"/>
            <a:ext cx="3454400" cy="28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US" altLang="en-US" sz="1600" dirty="0">
                <a:cs typeface="Arial" pitchFamily="34" charset="0"/>
              </a:rPr>
              <a:t>1 WTO</a:t>
            </a:r>
          </a:p>
          <a:p>
            <a:pPr eaLnBrk="1" hangingPunct="1">
              <a:spcBef>
                <a:spcPct val="0"/>
              </a:spcBef>
              <a:buClrTx/>
              <a:buFontTx/>
              <a:buNone/>
            </a:pPr>
            <a:r>
              <a:rPr lang="en-US" altLang="en-US" sz="1600" dirty="0">
                <a:cs typeface="Arial" pitchFamily="34" charset="0"/>
              </a:rPr>
              <a:t>2 ASEAN</a:t>
            </a:r>
          </a:p>
          <a:p>
            <a:pPr eaLnBrk="1" hangingPunct="1">
              <a:spcBef>
                <a:spcPct val="0"/>
              </a:spcBef>
              <a:buClrTx/>
              <a:buFontTx/>
              <a:buNone/>
            </a:pPr>
            <a:r>
              <a:rPr lang="en-US" altLang="en-US" sz="1600" dirty="0">
                <a:cs typeface="Arial" pitchFamily="34" charset="0"/>
              </a:rPr>
              <a:t>3 ASEAN - India</a:t>
            </a:r>
          </a:p>
          <a:p>
            <a:pPr eaLnBrk="1" hangingPunct="1">
              <a:spcBef>
                <a:spcPct val="0"/>
              </a:spcBef>
              <a:buClrTx/>
              <a:buFontTx/>
              <a:buNone/>
            </a:pPr>
            <a:r>
              <a:rPr lang="en-US" altLang="en-US" sz="1600" dirty="0">
                <a:cs typeface="Arial" pitchFamily="34" charset="0"/>
              </a:rPr>
              <a:t>4 ASEAN – Australia/New Zealand</a:t>
            </a:r>
          </a:p>
          <a:p>
            <a:pPr eaLnBrk="1" hangingPunct="1">
              <a:spcBef>
                <a:spcPct val="0"/>
              </a:spcBef>
              <a:buClrTx/>
              <a:buFontTx/>
              <a:buNone/>
            </a:pPr>
            <a:r>
              <a:rPr lang="en-US" altLang="en-US" sz="1600" dirty="0">
                <a:cs typeface="Arial" pitchFamily="34" charset="0"/>
              </a:rPr>
              <a:t>5 ASEAN – South Korea</a:t>
            </a:r>
          </a:p>
          <a:p>
            <a:pPr eaLnBrk="1" hangingPunct="1">
              <a:spcBef>
                <a:spcPct val="0"/>
              </a:spcBef>
              <a:buClrTx/>
              <a:buFontTx/>
              <a:buNone/>
            </a:pPr>
            <a:r>
              <a:rPr lang="en-US" altLang="en-US" sz="1600" dirty="0">
                <a:cs typeface="Arial" pitchFamily="34" charset="0"/>
              </a:rPr>
              <a:t>6 ASEAN – Japan</a:t>
            </a:r>
          </a:p>
          <a:p>
            <a:pPr eaLnBrk="1" hangingPunct="1">
              <a:spcBef>
                <a:spcPct val="0"/>
              </a:spcBef>
              <a:buClrTx/>
              <a:buFontTx/>
              <a:buNone/>
            </a:pPr>
            <a:r>
              <a:rPr lang="en-US" altLang="en-US" sz="1600" dirty="0">
                <a:cs typeface="Arial" pitchFamily="34" charset="0"/>
              </a:rPr>
              <a:t>7 ASEAN – China</a:t>
            </a:r>
          </a:p>
          <a:p>
            <a:pPr eaLnBrk="1" hangingPunct="1">
              <a:spcBef>
                <a:spcPct val="0"/>
              </a:spcBef>
              <a:buClrTx/>
              <a:buFontTx/>
              <a:buNone/>
            </a:pPr>
            <a:r>
              <a:rPr lang="en-US" altLang="en-US" sz="1600" dirty="0">
                <a:cs typeface="Arial" pitchFamily="34" charset="0"/>
              </a:rPr>
              <a:t>8 Vietnam – Japan</a:t>
            </a:r>
          </a:p>
          <a:p>
            <a:pPr eaLnBrk="1" hangingPunct="1">
              <a:spcBef>
                <a:spcPct val="0"/>
              </a:spcBef>
              <a:buClrTx/>
              <a:buFontTx/>
              <a:buNone/>
            </a:pPr>
            <a:r>
              <a:rPr lang="en-US" altLang="en-US" sz="1600" dirty="0">
                <a:cs typeface="Arial" pitchFamily="34" charset="0"/>
              </a:rPr>
              <a:t>9 Vietnam – Chile</a:t>
            </a:r>
          </a:p>
          <a:p>
            <a:pPr eaLnBrk="1" hangingPunct="1">
              <a:spcBef>
                <a:spcPct val="0"/>
              </a:spcBef>
              <a:buClrTx/>
              <a:buFontTx/>
              <a:buNone/>
            </a:pPr>
            <a:r>
              <a:rPr lang="en-US" altLang="en-US" sz="1600" dirty="0">
                <a:cs typeface="Arial" pitchFamily="34" charset="0"/>
              </a:rPr>
              <a:t>10.CP TPP</a:t>
            </a:r>
          </a:p>
          <a:p>
            <a:pPr algn="ctr" eaLnBrk="1" hangingPunct="1">
              <a:spcBef>
                <a:spcPct val="0"/>
              </a:spcBef>
              <a:buClrTx/>
              <a:buFontTx/>
              <a:buNone/>
            </a:pPr>
            <a:endParaRPr lang="en-US" altLang="en-US" sz="1800" b="1" dirty="0">
              <a:solidFill>
                <a:srgbClr val="1C1C1C"/>
              </a:solidFill>
              <a:cs typeface="Arial" pitchFamily="34" charset="0"/>
            </a:endParaRPr>
          </a:p>
        </p:txBody>
      </p:sp>
      <p:sp>
        <p:nvSpPr>
          <p:cNvPr id="51213" name="Rectangle 25"/>
          <p:cNvSpPr>
            <a:spLocks noChangeArrowheads="1"/>
          </p:cNvSpPr>
          <p:nvPr/>
        </p:nvSpPr>
        <p:spPr bwMode="gray">
          <a:xfrm>
            <a:off x="4470400" y="2438400"/>
            <a:ext cx="3556000" cy="261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vi-VN" altLang="en-US" sz="1800" b="1" dirty="0">
              <a:cs typeface="Arial" pitchFamily="34" charset="0"/>
            </a:endParaRPr>
          </a:p>
          <a:p>
            <a:pPr eaLnBrk="1" hangingPunct="1">
              <a:spcBef>
                <a:spcPct val="0"/>
              </a:spcBef>
              <a:buClrTx/>
              <a:buFontTx/>
              <a:buNone/>
            </a:pPr>
            <a:r>
              <a:rPr lang="en-US" altLang="en-US" sz="1600" dirty="0">
                <a:cs typeface="Arial" pitchFamily="34" charset="0"/>
              </a:rPr>
              <a:t>1 </a:t>
            </a:r>
            <a:r>
              <a:rPr lang="vi-VN" altLang="en-US" sz="1600" dirty="0">
                <a:cs typeface="Arial" pitchFamily="34" charset="0"/>
              </a:rPr>
              <a:t>RCEP (ASEAN+6)</a:t>
            </a:r>
          </a:p>
          <a:p>
            <a:pPr eaLnBrk="1" hangingPunct="1">
              <a:spcBef>
                <a:spcPct val="0"/>
              </a:spcBef>
              <a:buClrTx/>
              <a:buFontTx/>
              <a:buNone/>
            </a:pPr>
            <a:r>
              <a:rPr lang="en-US" altLang="en-US" sz="1600" dirty="0">
                <a:cs typeface="Arial" pitchFamily="34" charset="0"/>
              </a:rPr>
              <a:t>2 </a:t>
            </a:r>
            <a:r>
              <a:rPr lang="vi-VN" altLang="en-US" sz="1600" dirty="0">
                <a:cs typeface="Arial" pitchFamily="34" charset="0"/>
              </a:rPr>
              <a:t>ASEAN - EU</a:t>
            </a:r>
          </a:p>
          <a:p>
            <a:pPr eaLnBrk="1" hangingPunct="1">
              <a:spcBef>
                <a:spcPct val="0"/>
              </a:spcBef>
              <a:buClrTx/>
              <a:buFontTx/>
              <a:buNone/>
            </a:pPr>
            <a:r>
              <a:rPr lang="en-US" altLang="en-US" sz="1600" dirty="0">
                <a:cs typeface="Arial" pitchFamily="34" charset="0"/>
              </a:rPr>
              <a:t>3 </a:t>
            </a:r>
            <a:r>
              <a:rPr lang="vi-VN" altLang="en-US" sz="1600" dirty="0">
                <a:cs typeface="Arial" pitchFamily="34" charset="0"/>
              </a:rPr>
              <a:t>Vi</a:t>
            </a:r>
            <a:r>
              <a:rPr lang="en-US" altLang="en-US" sz="1600" dirty="0" err="1">
                <a:cs typeface="Arial" pitchFamily="34" charset="0"/>
              </a:rPr>
              <a:t>etnam</a:t>
            </a:r>
            <a:r>
              <a:rPr lang="vi-VN" altLang="en-US" sz="1600" dirty="0">
                <a:cs typeface="Arial" pitchFamily="34" charset="0"/>
              </a:rPr>
              <a:t> – EU</a:t>
            </a:r>
            <a:r>
              <a:rPr lang="en-US" altLang="en-US" sz="1600" dirty="0">
                <a:cs typeface="Arial" pitchFamily="34" charset="0"/>
              </a:rPr>
              <a:t> (EVFTA) - signed</a:t>
            </a:r>
            <a:endParaRPr lang="vi-VN" altLang="en-US" sz="1600" dirty="0">
              <a:cs typeface="Arial" pitchFamily="34" charset="0"/>
            </a:endParaRPr>
          </a:p>
          <a:p>
            <a:pPr eaLnBrk="1" hangingPunct="1">
              <a:spcBef>
                <a:spcPct val="0"/>
              </a:spcBef>
              <a:buClrTx/>
              <a:buFontTx/>
              <a:buNone/>
            </a:pPr>
            <a:r>
              <a:rPr lang="en-US" altLang="en-US" sz="1600" dirty="0">
                <a:cs typeface="Arial" pitchFamily="34" charset="0"/>
              </a:rPr>
              <a:t>4 </a:t>
            </a:r>
            <a:r>
              <a:rPr lang="vi-VN" altLang="en-US" sz="1600" dirty="0">
                <a:cs typeface="Arial" pitchFamily="34" charset="0"/>
              </a:rPr>
              <a:t>Vi</a:t>
            </a:r>
            <a:r>
              <a:rPr lang="en-US" altLang="en-US" sz="1600" dirty="0" err="1">
                <a:cs typeface="Arial" pitchFamily="34" charset="0"/>
              </a:rPr>
              <a:t>etnam</a:t>
            </a:r>
            <a:r>
              <a:rPr lang="vi-VN" altLang="en-US" sz="1600" dirty="0">
                <a:cs typeface="Arial" pitchFamily="34" charset="0"/>
              </a:rPr>
              <a:t> – </a:t>
            </a:r>
            <a:r>
              <a:rPr lang="en-US" altLang="en-US" sz="1600" dirty="0">
                <a:cs typeface="Arial" pitchFamily="34" charset="0"/>
              </a:rPr>
              <a:t>South Korea</a:t>
            </a:r>
            <a:endParaRPr lang="vi-VN" altLang="en-US" sz="1600" dirty="0">
              <a:cs typeface="Arial" pitchFamily="34" charset="0"/>
            </a:endParaRPr>
          </a:p>
          <a:p>
            <a:pPr eaLnBrk="1" hangingPunct="1">
              <a:spcBef>
                <a:spcPct val="0"/>
              </a:spcBef>
              <a:buClrTx/>
              <a:buFontTx/>
              <a:buNone/>
            </a:pPr>
            <a:r>
              <a:rPr lang="en-US" altLang="en-US" sz="1600" dirty="0">
                <a:cs typeface="Arial" pitchFamily="34" charset="0"/>
              </a:rPr>
              <a:t>5 </a:t>
            </a:r>
            <a:r>
              <a:rPr lang="vi-VN" altLang="en-US" sz="1600" dirty="0">
                <a:cs typeface="Arial" pitchFamily="34" charset="0"/>
              </a:rPr>
              <a:t>Vi</a:t>
            </a:r>
            <a:r>
              <a:rPr lang="en-US" altLang="en-US" sz="1600" dirty="0" err="1">
                <a:cs typeface="Arial" pitchFamily="34" charset="0"/>
              </a:rPr>
              <a:t>etnam</a:t>
            </a:r>
            <a:r>
              <a:rPr lang="vi-VN" altLang="en-US" sz="1600" dirty="0">
                <a:cs typeface="Arial" pitchFamily="34" charset="0"/>
              </a:rPr>
              <a:t> – </a:t>
            </a:r>
            <a:r>
              <a:rPr lang="en-US" altLang="en-US" sz="1600" dirty="0">
                <a:cs typeface="Arial" pitchFamily="34" charset="0"/>
              </a:rPr>
              <a:t>Russia </a:t>
            </a:r>
            <a:r>
              <a:rPr lang="vi-VN" altLang="en-US" sz="1600" dirty="0">
                <a:cs typeface="Arial" pitchFamily="34" charset="0"/>
              </a:rPr>
              <a:t>–</a:t>
            </a:r>
            <a:r>
              <a:rPr lang="en-US" altLang="en-US" sz="1600" dirty="0">
                <a:cs typeface="Arial" pitchFamily="34" charset="0"/>
              </a:rPr>
              <a:t> </a:t>
            </a:r>
            <a:r>
              <a:rPr lang="vi-VN" altLang="en-US" sz="1600" dirty="0">
                <a:cs typeface="Arial" pitchFamily="34" charset="0"/>
              </a:rPr>
              <a:t>Belarus</a:t>
            </a:r>
            <a:r>
              <a:rPr lang="en-US" altLang="en-US" sz="1600" dirty="0">
                <a:cs typeface="Arial" pitchFamily="34" charset="0"/>
              </a:rPr>
              <a:t> </a:t>
            </a:r>
            <a:r>
              <a:rPr lang="vi-VN" altLang="en-US" sz="1600" dirty="0">
                <a:cs typeface="Arial" pitchFamily="34" charset="0"/>
              </a:rPr>
              <a:t>-</a:t>
            </a:r>
            <a:r>
              <a:rPr lang="en-US" altLang="en-US" sz="1600" dirty="0">
                <a:cs typeface="Arial" pitchFamily="34" charset="0"/>
              </a:rPr>
              <a:t> </a:t>
            </a:r>
            <a:r>
              <a:rPr lang="vi-VN" altLang="en-US" sz="1600" dirty="0">
                <a:cs typeface="Arial" pitchFamily="34" charset="0"/>
              </a:rPr>
              <a:t>Kazakhstan</a:t>
            </a:r>
          </a:p>
          <a:p>
            <a:pPr eaLnBrk="1" hangingPunct="1">
              <a:spcBef>
                <a:spcPct val="0"/>
              </a:spcBef>
              <a:buClrTx/>
              <a:buFontTx/>
              <a:buNone/>
            </a:pPr>
            <a:r>
              <a:rPr lang="en-US" altLang="en-US" sz="1600" dirty="0">
                <a:cs typeface="Arial" pitchFamily="34" charset="0"/>
              </a:rPr>
              <a:t>6 </a:t>
            </a:r>
            <a:r>
              <a:rPr lang="vi-VN" altLang="en-US" sz="1600" dirty="0">
                <a:cs typeface="Arial" pitchFamily="34" charset="0"/>
              </a:rPr>
              <a:t>Vi</a:t>
            </a:r>
            <a:r>
              <a:rPr lang="en-US" altLang="en-US" sz="1600" dirty="0" err="1">
                <a:cs typeface="Arial" pitchFamily="34" charset="0"/>
              </a:rPr>
              <a:t>etna</a:t>
            </a:r>
            <a:r>
              <a:rPr lang="vi-VN" altLang="en-US" sz="1600" dirty="0">
                <a:cs typeface="Arial" pitchFamily="34" charset="0"/>
              </a:rPr>
              <a:t>m – EFTA</a:t>
            </a:r>
            <a:endParaRPr lang="en-US" altLang="en-US" sz="1600" dirty="0">
              <a:cs typeface="Arial" pitchFamily="34" charset="0"/>
            </a:endParaRPr>
          </a:p>
          <a:p>
            <a:pPr eaLnBrk="1" hangingPunct="1">
              <a:spcBef>
                <a:spcPct val="0"/>
              </a:spcBef>
              <a:buClrTx/>
              <a:buFontTx/>
              <a:buNone/>
            </a:pPr>
            <a:r>
              <a:rPr lang="en-US" altLang="en-US" sz="1600" dirty="0">
                <a:cs typeface="Arial" pitchFamily="34" charset="0"/>
              </a:rPr>
              <a:t>7. Vietnam - </a:t>
            </a:r>
            <a:r>
              <a:rPr lang="en-US" altLang="en-US" sz="1600" dirty="0" err="1">
                <a:cs typeface="Arial" pitchFamily="34" charset="0"/>
              </a:rPr>
              <a:t>Isarel</a:t>
            </a:r>
            <a:endParaRPr lang="vi-VN" altLang="en-US" sz="1600" dirty="0">
              <a:cs typeface="Arial" pitchFamily="34" charset="0"/>
            </a:endParaRPr>
          </a:p>
          <a:p>
            <a:pPr eaLnBrk="1" hangingPunct="1">
              <a:spcBef>
                <a:spcPct val="0"/>
              </a:spcBef>
              <a:buClrTx/>
              <a:buFontTx/>
              <a:buNone/>
            </a:pPr>
            <a:endParaRPr lang="en-US" altLang="en-US" sz="1800" b="1" dirty="0">
              <a:solidFill>
                <a:srgbClr val="1C1C1C"/>
              </a:solidFill>
              <a:cs typeface="Arial" pitchFamily="34" charset="0"/>
            </a:endParaRPr>
          </a:p>
        </p:txBody>
      </p:sp>
      <p:sp>
        <p:nvSpPr>
          <p:cNvPr id="51214" name="Rectangle 25"/>
          <p:cNvSpPr>
            <a:spLocks noChangeArrowheads="1"/>
          </p:cNvSpPr>
          <p:nvPr/>
        </p:nvSpPr>
        <p:spPr bwMode="gray">
          <a:xfrm>
            <a:off x="8229600" y="2514600"/>
            <a:ext cx="35560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vi-VN" altLang="en-US" sz="1800" b="1" dirty="0">
              <a:cs typeface="Arial" pitchFamily="34" charset="0"/>
            </a:endParaRPr>
          </a:p>
          <a:p>
            <a:pPr eaLnBrk="1" hangingPunct="1">
              <a:spcBef>
                <a:spcPct val="0"/>
              </a:spcBef>
              <a:buClrTx/>
              <a:buFontTx/>
              <a:buNone/>
            </a:pPr>
            <a:endParaRPr lang="vi-VN" altLang="en-US" sz="1600" dirty="0">
              <a:cs typeface="Arial" pitchFamily="34" charset="0"/>
            </a:endParaRPr>
          </a:p>
          <a:p>
            <a:pPr eaLnBrk="1" hangingPunct="1">
              <a:spcBef>
                <a:spcPct val="0"/>
              </a:spcBef>
              <a:buClrTx/>
              <a:buFontTx/>
              <a:buNone/>
            </a:pPr>
            <a:r>
              <a:rPr lang="en-US" altLang="en-US" sz="1600" dirty="0">
                <a:cs typeface="Arial" pitchFamily="34" charset="0"/>
              </a:rPr>
              <a:t> </a:t>
            </a:r>
            <a:r>
              <a:rPr lang="vi-VN" altLang="en-US" sz="1600" dirty="0">
                <a:cs typeface="Arial" pitchFamily="34" charset="0"/>
              </a:rPr>
              <a:t>ASEAN -</a:t>
            </a:r>
            <a:r>
              <a:rPr lang="en-US" altLang="en-US" sz="1600" dirty="0">
                <a:cs typeface="Arial" pitchFamily="34" charset="0"/>
              </a:rPr>
              <a:t> Canada</a:t>
            </a:r>
            <a:r>
              <a:rPr lang="vi-VN" altLang="en-US" sz="1600" dirty="0">
                <a:cs typeface="Arial" pitchFamily="34" charset="0"/>
              </a:rPr>
              <a:t> </a:t>
            </a:r>
          </a:p>
          <a:p>
            <a:pPr eaLnBrk="1" hangingPunct="1">
              <a:spcBef>
                <a:spcPct val="0"/>
              </a:spcBef>
              <a:buClrTx/>
              <a:buFontTx/>
              <a:buNone/>
            </a:pPr>
            <a:endParaRPr lang="en-US" altLang="en-US" sz="1800" b="1" dirty="0">
              <a:solidFill>
                <a:srgbClr val="1C1C1C"/>
              </a:solidFill>
              <a:cs typeface="Arial" pitchFamily="34" charset="0"/>
            </a:endParaRPr>
          </a:p>
        </p:txBody>
      </p:sp>
      <p:sp>
        <p:nvSpPr>
          <p:cNvPr id="21" name="Title 1"/>
          <p:cNvSpPr txBox="1">
            <a:spLocks/>
          </p:cNvSpPr>
          <p:nvPr/>
        </p:nvSpPr>
        <p:spPr>
          <a:xfrm>
            <a:off x="-88709" y="100453"/>
            <a:ext cx="12391546" cy="753151"/>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smtClean="0">
                <a:solidFill>
                  <a:srgbClr val="3333FF"/>
                </a:solidFill>
              </a:rPr>
              <a:t>CAM KẾT VỀ DỊCH VỤ LOGISTICS CỦA VIỆT NAM TRONG HỘI NHẬP</a:t>
            </a:r>
            <a:endParaRPr lang="en-US" sz="3600" dirty="0">
              <a:solidFill>
                <a:srgbClr val="3333FF"/>
              </a:solidFill>
            </a:endParaRPr>
          </a:p>
        </p:txBody>
      </p:sp>
    </p:spTree>
    <p:extLst>
      <p:ext uri="{BB962C8B-B14F-4D97-AF65-F5344CB8AC3E}">
        <p14:creationId xmlns:p14="http://schemas.microsoft.com/office/powerpoint/2010/main" val="354248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1209"/>
                                        </p:tgtEl>
                                        <p:attrNameLst>
                                          <p:attrName>style.visibility</p:attrName>
                                        </p:attrNameLst>
                                      </p:cBhvr>
                                      <p:to>
                                        <p:strVal val="visible"/>
                                      </p:to>
                                    </p:set>
                                    <p:animEffect transition="in" filter="circle(in)">
                                      <p:cBhvr>
                                        <p:cTn id="7" dur="2000"/>
                                        <p:tgtEl>
                                          <p:spTgt spid="51209"/>
                                        </p:tgtEl>
                                      </p:cBhvr>
                                    </p:animEffect>
                                  </p:childTnLst>
                                </p:cTn>
                              </p:par>
                              <p:par>
                                <p:cTn id="8" presetID="6" presetClass="entr" presetSubtype="16" fill="hold" nodeType="withEffect">
                                  <p:stCondLst>
                                    <p:cond delay="0"/>
                                  </p:stCondLst>
                                  <p:childTnLst>
                                    <p:set>
                                      <p:cBhvr>
                                        <p:cTn id="9" dur="1" fill="hold">
                                          <p:stCondLst>
                                            <p:cond delay="0"/>
                                          </p:stCondLst>
                                        </p:cTn>
                                        <p:tgtEl>
                                          <p:spTgt spid="51208"/>
                                        </p:tgtEl>
                                        <p:attrNameLst>
                                          <p:attrName>style.visibility</p:attrName>
                                        </p:attrNameLst>
                                      </p:cBhvr>
                                      <p:to>
                                        <p:strVal val="visible"/>
                                      </p:to>
                                    </p:set>
                                    <p:animEffect transition="in" filter="circle(in)">
                                      <p:cBhvr>
                                        <p:cTn id="10" dur="2000"/>
                                        <p:tgtEl>
                                          <p:spTgt spid="51208"/>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51212"/>
                                        </p:tgtEl>
                                        <p:attrNameLst>
                                          <p:attrName>style.visibility</p:attrName>
                                        </p:attrNameLst>
                                      </p:cBhvr>
                                      <p:to>
                                        <p:strVal val="visible"/>
                                      </p:to>
                                    </p:set>
                                    <p:animScale>
                                      <p:cBhvr>
                                        <p:cTn id="15" dur="1000" decel="50000" fill="hold">
                                          <p:stCondLst>
                                            <p:cond delay="0"/>
                                          </p:stCondLst>
                                        </p:cTn>
                                        <p:tgtEl>
                                          <p:spTgt spid="512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1212"/>
                                        </p:tgtEl>
                                        <p:attrNameLst>
                                          <p:attrName>ppt_x</p:attrName>
                                          <p:attrName>ppt_y</p:attrName>
                                        </p:attrNameLst>
                                      </p:cBhvr>
                                    </p:animMotion>
                                    <p:animEffect transition="in" filter="fade">
                                      <p:cBhvr>
                                        <p:cTn id="17" dur="1000"/>
                                        <p:tgtEl>
                                          <p:spTgt spid="51212"/>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209923"/>
                                        </p:tgtEl>
                                        <p:attrNameLst>
                                          <p:attrName>style.visibility</p:attrName>
                                        </p:attrNameLst>
                                      </p:cBhvr>
                                      <p:to>
                                        <p:strVal val="visible"/>
                                      </p:to>
                                    </p:set>
                                    <p:animScale>
                                      <p:cBhvr>
                                        <p:cTn id="20" dur="1000" decel="50000" fill="hold">
                                          <p:stCondLst>
                                            <p:cond delay="0"/>
                                          </p:stCondLst>
                                        </p:cTn>
                                        <p:tgtEl>
                                          <p:spTgt spid="2099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09923"/>
                                        </p:tgtEl>
                                        <p:attrNameLst>
                                          <p:attrName>ppt_x</p:attrName>
                                          <p:attrName>ppt_y</p:attrName>
                                        </p:attrNameLst>
                                      </p:cBhvr>
                                    </p:animMotion>
                                    <p:animEffect transition="in" filter="fade">
                                      <p:cBhvr>
                                        <p:cTn id="22" dur="1000"/>
                                        <p:tgtEl>
                                          <p:spTgt spid="20992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51205"/>
                                        </p:tgtEl>
                                        <p:attrNameLst>
                                          <p:attrName>style.visibility</p:attrName>
                                        </p:attrNameLst>
                                      </p:cBhvr>
                                      <p:to>
                                        <p:strVal val="visible"/>
                                      </p:to>
                                    </p:set>
                                    <p:animEffect transition="in" filter="circle(in)">
                                      <p:cBhvr>
                                        <p:cTn id="27" dur="2000"/>
                                        <p:tgtEl>
                                          <p:spTgt spid="51205"/>
                                        </p:tgtEl>
                                      </p:cBhvr>
                                    </p:animEffect>
                                  </p:childTnLst>
                                </p:cTn>
                              </p:par>
                              <p:par>
                                <p:cTn id="28" presetID="6" presetClass="entr" presetSubtype="16" fill="hold" nodeType="withEffect">
                                  <p:stCondLst>
                                    <p:cond delay="0"/>
                                  </p:stCondLst>
                                  <p:childTnLst>
                                    <p:set>
                                      <p:cBhvr>
                                        <p:cTn id="29" dur="1" fill="hold">
                                          <p:stCondLst>
                                            <p:cond delay="0"/>
                                          </p:stCondLst>
                                        </p:cTn>
                                        <p:tgtEl>
                                          <p:spTgt spid="51204"/>
                                        </p:tgtEl>
                                        <p:attrNameLst>
                                          <p:attrName>style.visibility</p:attrName>
                                        </p:attrNameLst>
                                      </p:cBhvr>
                                      <p:to>
                                        <p:strVal val="visible"/>
                                      </p:to>
                                    </p:set>
                                    <p:animEffect transition="in" filter="circle(in)">
                                      <p:cBhvr>
                                        <p:cTn id="30" dur="2000"/>
                                        <p:tgtEl>
                                          <p:spTgt spid="51204"/>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51213"/>
                                        </p:tgtEl>
                                        <p:attrNameLst>
                                          <p:attrName>style.visibility</p:attrName>
                                        </p:attrNameLst>
                                      </p:cBhvr>
                                      <p:to>
                                        <p:strVal val="visible"/>
                                      </p:to>
                                    </p:set>
                                    <p:anim calcmode="lin" valueType="num">
                                      <p:cBhvr>
                                        <p:cTn id="35" dur="1000" fill="hold"/>
                                        <p:tgtEl>
                                          <p:spTgt spid="51213"/>
                                        </p:tgtEl>
                                        <p:attrNameLst>
                                          <p:attrName>ppt_w</p:attrName>
                                        </p:attrNameLst>
                                      </p:cBhvr>
                                      <p:tavLst>
                                        <p:tav tm="0">
                                          <p:val>
                                            <p:strVal val="#ppt_w*0.70"/>
                                          </p:val>
                                        </p:tav>
                                        <p:tav tm="100000">
                                          <p:val>
                                            <p:strVal val="#ppt_w"/>
                                          </p:val>
                                        </p:tav>
                                      </p:tavLst>
                                    </p:anim>
                                    <p:anim calcmode="lin" valueType="num">
                                      <p:cBhvr>
                                        <p:cTn id="36" dur="1000" fill="hold"/>
                                        <p:tgtEl>
                                          <p:spTgt spid="51213"/>
                                        </p:tgtEl>
                                        <p:attrNameLst>
                                          <p:attrName>ppt_h</p:attrName>
                                        </p:attrNameLst>
                                      </p:cBhvr>
                                      <p:tavLst>
                                        <p:tav tm="0">
                                          <p:val>
                                            <p:strVal val="#ppt_h"/>
                                          </p:val>
                                        </p:tav>
                                        <p:tav tm="100000">
                                          <p:val>
                                            <p:strVal val="#ppt_h"/>
                                          </p:val>
                                        </p:tav>
                                      </p:tavLst>
                                    </p:anim>
                                    <p:animEffect transition="in" filter="fade">
                                      <p:cBhvr>
                                        <p:cTn id="37" dur="1000"/>
                                        <p:tgtEl>
                                          <p:spTgt spid="51213"/>
                                        </p:tgtEl>
                                      </p:cBhvr>
                                    </p:animEffect>
                                  </p:childTnLst>
                                </p:cTn>
                              </p:par>
                              <p:par>
                                <p:cTn id="38" presetID="55"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1000" fill="hold"/>
                                        <p:tgtEl>
                                          <p:spTgt spid="30"/>
                                        </p:tgtEl>
                                        <p:attrNameLst>
                                          <p:attrName>ppt_w</p:attrName>
                                        </p:attrNameLst>
                                      </p:cBhvr>
                                      <p:tavLst>
                                        <p:tav tm="0">
                                          <p:val>
                                            <p:strVal val="#ppt_w*0.70"/>
                                          </p:val>
                                        </p:tav>
                                        <p:tav tm="100000">
                                          <p:val>
                                            <p:strVal val="#ppt_w"/>
                                          </p:val>
                                        </p:tav>
                                      </p:tavLst>
                                    </p:anim>
                                    <p:anim calcmode="lin" valueType="num">
                                      <p:cBhvr>
                                        <p:cTn id="41" dur="1000" fill="hold"/>
                                        <p:tgtEl>
                                          <p:spTgt spid="30"/>
                                        </p:tgtEl>
                                        <p:attrNameLst>
                                          <p:attrName>ppt_h</p:attrName>
                                        </p:attrNameLst>
                                      </p:cBhvr>
                                      <p:tavLst>
                                        <p:tav tm="0">
                                          <p:val>
                                            <p:strVal val="#ppt_h"/>
                                          </p:val>
                                        </p:tav>
                                        <p:tav tm="100000">
                                          <p:val>
                                            <p:strVal val="#ppt_h"/>
                                          </p:val>
                                        </p:tav>
                                      </p:tavLst>
                                    </p:anim>
                                    <p:animEffect transition="in" filter="fade">
                                      <p:cBhvr>
                                        <p:cTn id="42" dur="10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51207"/>
                                        </p:tgtEl>
                                        <p:attrNameLst>
                                          <p:attrName>style.visibility</p:attrName>
                                        </p:attrNameLst>
                                      </p:cBhvr>
                                      <p:to>
                                        <p:strVal val="visible"/>
                                      </p:to>
                                    </p:set>
                                    <p:animEffect transition="in" filter="circle(in)">
                                      <p:cBhvr>
                                        <p:cTn id="47" dur="2000"/>
                                        <p:tgtEl>
                                          <p:spTgt spid="51207"/>
                                        </p:tgtEl>
                                      </p:cBhvr>
                                    </p:animEffect>
                                  </p:childTnLst>
                                </p:cTn>
                              </p:par>
                              <p:par>
                                <p:cTn id="48" presetID="6" presetClass="entr" presetSubtype="16" fill="hold" nodeType="withEffect">
                                  <p:stCondLst>
                                    <p:cond delay="0"/>
                                  </p:stCondLst>
                                  <p:childTnLst>
                                    <p:set>
                                      <p:cBhvr>
                                        <p:cTn id="49" dur="1" fill="hold">
                                          <p:stCondLst>
                                            <p:cond delay="0"/>
                                          </p:stCondLst>
                                        </p:cTn>
                                        <p:tgtEl>
                                          <p:spTgt spid="51206"/>
                                        </p:tgtEl>
                                        <p:attrNameLst>
                                          <p:attrName>style.visibility</p:attrName>
                                        </p:attrNameLst>
                                      </p:cBhvr>
                                      <p:to>
                                        <p:strVal val="visible"/>
                                      </p:to>
                                    </p:set>
                                    <p:animEffect transition="in" filter="circle(in)">
                                      <p:cBhvr>
                                        <p:cTn id="50" dur="2000"/>
                                        <p:tgtEl>
                                          <p:spTgt spid="51206"/>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51214"/>
                                        </p:tgtEl>
                                        <p:attrNameLst>
                                          <p:attrName>style.visibility</p:attrName>
                                        </p:attrNameLst>
                                      </p:cBhvr>
                                      <p:to>
                                        <p:strVal val="visible"/>
                                      </p:to>
                                    </p:set>
                                    <p:animEffect transition="in" filter="barn(inVertical)">
                                      <p:cBhvr>
                                        <p:cTn id="55" dur="500"/>
                                        <p:tgtEl>
                                          <p:spTgt spid="51214"/>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barn(inVertical)">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3" grpId="0" animBg="1"/>
      <p:bldP spid="51205" grpId="0"/>
      <p:bldP spid="51207" grpId="0"/>
      <p:bldP spid="51209" grpId="0"/>
      <p:bldP spid="30" grpId="0" animBg="1"/>
      <p:bldP spid="31" grpId="0" animBg="1"/>
      <p:bldP spid="51212" grpId="0"/>
      <p:bldP spid="51213" grpId="0"/>
      <p:bldP spid="5121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838200" y="38537"/>
            <a:ext cx="10515600" cy="917427"/>
          </a:xfrm>
        </p:spPr>
        <p:txBody>
          <a:bodyPr>
            <a:normAutofit/>
          </a:bodyPr>
          <a:lstStyle/>
          <a:p>
            <a:pPr eaLnBrk="1" hangingPunct="1"/>
            <a:r>
              <a:rPr lang="en-US" altLang="en-US" sz="3200" dirty="0"/>
              <a:t>Bilateral commercial and investment agreements</a:t>
            </a:r>
          </a:p>
        </p:txBody>
      </p:sp>
      <p:sp>
        <p:nvSpPr>
          <p:cNvPr id="209923" name="AutoShape 3"/>
          <p:cNvSpPr>
            <a:spLocks noChangeArrowheads="1"/>
          </p:cNvSpPr>
          <p:nvPr/>
        </p:nvSpPr>
        <p:spPr bwMode="gray">
          <a:xfrm rot="5400000">
            <a:off x="-190500" y="2451100"/>
            <a:ext cx="5257800" cy="3251200"/>
          </a:xfrm>
          <a:prstGeom prst="roundRect">
            <a:avLst>
              <a:gd name="adj" fmla="val 19894"/>
            </a:avLst>
          </a:prstGeom>
          <a:solidFill>
            <a:schemeClr val="bg1"/>
          </a:solidFill>
          <a:ln w="38100" algn="ctr">
            <a:solidFill>
              <a:srgbClr val="DDDDDD"/>
            </a:solidFill>
            <a:round/>
            <a:headEnd/>
            <a:tailEnd/>
          </a:ln>
          <a:effectLst/>
        </p:spPr>
        <p:txBody>
          <a:bodyPr wrap="none" anchor="ctr"/>
          <a:lstStyle/>
          <a:p>
            <a:pPr algn="r">
              <a:defRPr/>
            </a:pPr>
            <a:endParaRPr lang="en-US">
              <a:latin typeface="Arial" charset="0"/>
              <a:cs typeface="Arial" charset="0"/>
            </a:endParaRPr>
          </a:p>
        </p:txBody>
      </p:sp>
      <p:sp>
        <p:nvSpPr>
          <p:cNvPr id="52228" name="Rectangle 25"/>
          <p:cNvSpPr>
            <a:spLocks noChangeArrowheads="1"/>
          </p:cNvSpPr>
          <p:nvPr/>
        </p:nvSpPr>
        <p:spPr bwMode="gray">
          <a:xfrm>
            <a:off x="1005580" y="1552452"/>
            <a:ext cx="34544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US" altLang="en-US" sz="1600" dirty="0">
                <a:cs typeface="Arial" pitchFamily="34" charset="0"/>
              </a:rPr>
              <a:t>1. </a:t>
            </a:r>
            <a:r>
              <a:rPr lang="en-US" altLang="en-US" sz="1500" dirty="0">
                <a:cs typeface="Arial" pitchFamily="34" charset="0"/>
              </a:rPr>
              <a:t>Vietnam - US</a:t>
            </a:r>
          </a:p>
          <a:p>
            <a:pPr eaLnBrk="1" hangingPunct="1">
              <a:spcBef>
                <a:spcPct val="0"/>
              </a:spcBef>
              <a:buClrTx/>
              <a:buFontTx/>
              <a:buNone/>
            </a:pPr>
            <a:r>
              <a:rPr lang="en-US" altLang="en-US" sz="1500" dirty="0">
                <a:cs typeface="Arial" pitchFamily="34" charset="0"/>
              </a:rPr>
              <a:t>2. Vietnam - </a:t>
            </a:r>
            <a:r>
              <a:rPr lang="en-US" altLang="en-US" sz="1500" dirty="0" err="1">
                <a:cs typeface="Arial" pitchFamily="34" charset="0"/>
              </a:rPr>
              <a:t>Mondova</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3. Vietnam - India</a:t>
            </a:r>
          </a:p>
          <a:p>
            <a:pPr eaLnBrk="1" hangingPunct="1">
              <a:spcBef>
                <a:spcPct val="0"/>
              </a:spcBef>
              <a:buClrTx/>
              <a:buFontTx/>
              <a:buNone/>
            </a:pPr>
            <a:r>
              <a:rPr lang="en-US" altLang="en-US" sz="1500" dirty="0">
                <a:cs typeface="Arial" pitchFamily="34" charset="0"/>
              </a:rPr>
              <a:t>4 . Vietnam – </a:t>
            </a:r>
            <a:r>
              <a:rPr lang="en-US" altLang="en-US" sz="1500" dirty="0" err="1">
                <a:cs typeface="Arial" pitchFamily="34" charset="0"/>
              </a:rPr>
              <a:t>Gioocdani</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5 . Vietnam - Egypt</a:t>
            </a:r>
          </a:p>
          <a:p>
            <a:pPr eaLnBrk="1" hangingPunct="1">
              <a:spcBef>
                <a:spcPct val="0"/>
              </a:spcBef>
              <a:buClrTx/>
              <a:buFontTx/>
              <a:buNone/>
            </a:pPr>
            <a:r>
              <a:rPr lang="en-US" altLang="en-US" sz="1500" dirty="0">
                <a:cs typeface="Arial" pitchFamily="34" charset="0"/>
              </a:rPr>
              <a:t>6. Vietnam - Austria</a:t>
            </a:r>
          </a:p>
          <a:p>
            <a:pPr eaLnBrk="1" hangingPunct="1">
              <a:spcBef>
                <a:spcPct val="0"/>
              </a:spcBef>
              <a:buClrTx/>
              <a:buFontTx/>
              <a:buNone/>
            </a:pPr>
            <a:r>
              <a:rPr lang="en-US" altLang="en-US" sz="1500" dirty="0">
                <a:cs typeface="Arial" pitchFamily="34" charset="0"/>
              </a:rPr>
              <a:t>7. Vietnam - Argentina</a:t>
            </a:r>
          </a:p>
          <a:p>
            <a:pPr eaLnBrk="1" hangingPunct="1">
              <a:spcBef>
                <a:spcPct val="0"/>
              </a:spcBef>
              <a:buClrTx/>
              <a:buFontTx/>
              <a:buNone/>
            </a:pPr>
            <a:r>
              <a:rPr lang="en-US" altLang="en-US" sz="1500" dirty="0">
                <a:cs typeface="Arial" pitchFamily="34" charset="0"/>
              </a:rPr>
              <a:t>8.Vietnam – Armenia</a:t>
            </a:r>
          </a:p>
          <a:p>
            <a:pPr eaLnBrk="1" hangingPunct="1">
              <a:spcBef>
                <a:spcPct val="0"/>
              </a:spcBef>
              <a:buClrTx/>
              <a:buFontTx/>
              <a:buNone/>
            </a:pPr>
            <a:r>
              <a:rPr lang="en-US" altLang="en-US" sz="1500" dirty="0">
                <a:cs typeface="Arial" pitchFamily="34" charset="0"/>
              </a:rPr>
              <a:t>9. Vietnam – Australia</a:t>
            </a:r>
          </a:p>
          <a:p>
            <a:pPr eaLnBrk="1" hangingPunct="1">
              <a:spcBef>
                <a:spcPct val="0"/>
              </a:spcBef>
              <a:buClrTx/>
              <a:buFontTx/>
              <a:buNone/>
            </a:pPr>
            <a:r>
              <a:rPr lang="en-US" altLang="en-US" sz="1500" dirty="0">
                <a:cs typeface="Arial" pitchFamily="34" charset="0"/>
              </a:rPr>
              <a:t>10. Vietnam – Poland</a:t>
            </a:r>
          </a:p>
          <a:p>
            <a:pPr eaLnBrk="1" hangingPunct="1">
              <a:spcBef>
                <a:spcPct val="0"/>
              </a:spcBef>
              <a:buClrTx/>
              <a:buFontTx/>
              <a:buNone/>
            </a:pPr>
            <a:r>
              <a:rPr lang="en-US" altLang="en-US" sz="1500" dirty="0">
                <a:cs typeface="Arial" pitchFamily="34" charset="0"/>
              </a:rPr>
              <a:t>11. Vietnam – </a:t>
            </a:r>
            <a:r>
              <a:rPr lang="en-US" altLang="en-US" sz="1500" dirty="0" err="1">
                <a:cs typeface="Arial" pitchFamily="34" charset="0"/>
              </a:rPr>
              <a:t>Banglades</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12. Vietnam – Belarus</a:t>
            </a:r>
          </a:p>
          <a:p>
            <a:pPr eaLnBrk="1" hangingPunct="1">
              <a:spcBef>
                <a:spcPct val="0"/>
              </a:spcBef>
              <a:buClrTx/>
              <a:buFontTx/>
              <a:buNone/>
            </a:pPr>
            <a:r>
              <a:rPr lang="en-US" altLang="en-US" sz="1500" dirty="0">
                <a:cs typeface="Arial" pitchFamily="34" charset="0"/>
              </a:rPr>
              <a:t>13. Vietnam – Bulgaria</a:t>
            </a:r>
          </a:p>
          <a:p>
            <a:pPr eaLnBrk="1" hangingPunct="1">
              <a:spcBef>
                <a:spcPct val="0"/>
              </a:spcBef>
              <a:buClrTx/>
              <a:buFontTx/>
              <a:buNone/>
            </a:pPr>
            <a:r>
              <a:rPr lang="en-US" altLang="en-US" sz="1500" dirty="0">
                <a:cs typeface="Arial" pitchFamily="34" charset="0"/>
              </a:rPr>
              <a:t>14. Vietnam – Cambodia</a:t>
            </a:r>
          </a:p>
          <a:p>
            <a:pPr eaLnBrk="1" hangingPunct="1">
              <a:spcBef>
                <a:spcPct val="0"/>
              </a:spcBef>
              <a:buClrTx/>
              <a:buFontTx/>
              <a:buNone/>
            </a:pPr>
            <a:r>
              <a:rPr lang="en-US" altLang="en-US" sz="1500" dirty="0">
                <a:cs typeface="Arial" pitchFamily="34" charset="0"/>
              </a:rPr>
              <a:t>15. Vietnam – Benin</a:t>
            </a:r>
          </a:p>
          <a:p>
            <a:pPr eaLnBrk="1" hangingPunct="1">
              <a:spcBef>
                <a:spcPct val="0"/>
              </a:spcBef>
              <a:buClrTx/>
              <a:buFontTx/>
              <a:buNone/>
            </a:pPr>
            <a:r>
              <a:rPr lang="en-US" altLang="en-US" sz="1500" dirty="0">
                <a:cs typeface="Arial" pitchFamily="34" charset="0"/>
              </a:rPr>
              <a:t>16. Vietnam – Lao</a:t>
            </a:r>
          </a:p>
          <a:p>
            <a:pPr eaLnBrk="1" hangingPunct="1">
              <a:spcBef>
                <a:spcPct val="0"/>
              </a:spcBef>
              <a:buClrTx/>
              <a:buFontTx/>
              <a:buNone/>
            </a:pPr>
            <a:r>
              <a:rPr lang="en-US" altLang="en-US" sz="1500" dirty="0">
                <a:cs typeface="Arial" pitchFamily="34" charset="0"/>
              </a:rPr>
              <a:t>17. Vietnam – Latvia</a:t>
            </a:r>
          </a:p>
          <a:p>
            <a:pPr eaLnBrk="1" hangingPunct="1">
              <a:spcBef>
                <a:spcPct val="0"/>
              </a:spcBef>
              <a:buClrTx/>
              <a:buFontTx/>
              <a:buNone/>
            </a:pPr>
            <a:r>
              <a:rPr lang="en-US" altLang="en-US" sz="1500" dirty="0">
                <a:cs typeface="Arial" pitchFamily="34" charset="0"/>
              </a:rPr>
              <a:t>18. Vietnam – </a:t>
            </a:r>
            <a:r>
              <a:rPr lang="en-US" altLang="en-US" sz="1500" dirty="0" err="1">
                <a:cs typeface="Arial" pitchFamily="34" charset="0"/>
              </a:rPr>
              <a:t>Libi</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19. Vietnam – Slovakia</a:t>
            </a:r>
          </a:p>
          <a:p>
            <a:pPr eaLnBrk="1" hangingPunct="1">
              <a:spcBef>
                <a:spcPct val="0"/>
              </a:spcBef>
              <a:buClrTx/>
              <a:buFontTx/>
              <a:buNone/>
            </a:pPr>
            <a:r>
              <a:rPr lang="en-US" altLang="en-US" sz="1500" dirty="0">
                <a:cs typeface="Arial" pitchFamily="34" charset="0"/>
              </a:rPr>
              <a:t>20. Vietnam – </a:t>
            </a:r>
            <a:r>
              <a:rPr lang="en-US" altLang="en-US" sz="1500" dirty="0" err="1">
                <a:cs typeface="Arial" pitchFamily="34" charset="0"/>
              </a:rPr>
              <a:t>Ukraina</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21. Vietnam - China</a:t>
            </a:r>
          </a:p>
          <a:p>
            <a:pPr algn="ctr" eaLnBrk="1" hangingPunct="1">
              <a:spcBef>
                <a:spcPct val="0"/>
              </a:spcBef>
              <a:buClrTx/>
              <a:buFontTx/>
              <a:buNone/>
            </a:pPr>
            <a:endParaRPr lang="en-US" altLang="en-US" sz="1800" b="1" dirty="0">
              <a:solidFill>
                <a:srgbClr val="1C1C1C"/>
              </a:solidFill>
              <a:cs typeface="Arial" pitchFamily="34" charset="0"/>
            </a:endParaRPr>
          </a:p>
        </p:txBody>
      </p:sp>
      <p:sp>
        <p:nvSpPr>
          <p:cNvPr id="21" name="AutoShape 3"/>
          <p:cNvSpPr>
            <a:spLocks noChangeArrowheads="1"/>
          </p:cNvSpPr>
          <p:nvPr/>
        </p:nvSpPr>
        <p:spPr bwMode="gray">
          <a:xfrm rot="5400000">
            <a:off x="3671370" y="2375971"/>
            <a:ext cx="5181601" cy="3325258"/>
          </a:xfrm>
          <a:prstGeom prst="roundRect">
            <a:avLst>
              <a:gd name="adj" fmla="val 19894"/>
            </a:avLst>
          </a:prstGeom>
          <a:solidFill>
            <a:schemeClr val="bg1"/>
          </a:solidFill>
          <a:ln w="38100" algn="ctr">
            <a:solidFill>
              <a:srgbClr val="DDDDDD"/>
            </a:solidFill>
            <a:round/>
            <a:headEnd/>
            <a:tailEnd/>
          </a:ln>
          <a:effectLst/>
        </p:spPr>
        <p:txBody>
          <a:bodyPr wrap="none" anchor="ctr"/>
          <a:lstStyle/>
          <a:p>
            <a:pPr algn="r">
              <a:defRPr/>
            </a:pPr>
            <a:endParaRPr lang="en-US">
              <a:latin typeface="Arial" charset="0"/>
              <a:cs typeface="Arial" charset="0"/>
            </a:endParaRPr>
          </a:p>
        </p:txBody>
      </p:sp>
      <p:sp>
        <p:nvSpPr>
          <p:cNvPr id="52230" name="Rectangle 25"/>
          <p:cNvSpPr>
            <a:spLocks noChangeArrowheads="1"/>
          </p:cNvSpPr>
          <p:nvPr/>
        </p:nvSpPr>
        <p:spPr bwMode="gray">
          <a:xfrm>
            <a:off x="4954508" y="1669664"/>
            <a:ext cx="3454400" cy="500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US" altLang="en-US" sz="1600" dirty="0">
                <a:cs typeface="Arial" pitchFamily="34" charset="0"/>
              </a:rPr>
              <a:t>22. </a:t>
            </a:r>
            <a:r>
              <a:rPr lang="en-US" altLang="en-US" sz="1500" dirty="0">
                <a:cs typeface="Arial" pitchFamily="34" charset="0"/>
              </a:rPr>
              <a:t>Vietnam – Burkina</a:t>
            </a:r>
          </a:p>
          <a:p>
            <a:pPr eaLnBrk="1" hangingPunct="1">
              <a:spcBef>
                <a:spcPct val="0"/>
              </a:spcBef>
              <a:buClrTx/>
              <a:buFontTx/>
              <a:buNone/>
            </a:pPr>
            <a:r>
              <a:rPr lang="en-US" altLang="en-US" sz="1500" dirty="0">
                <a:cs typeface="Arial" pitchFamily="34" charset="0"/>
              </a:rPr>
              <a:t>23. Vietnam - Cuba</a:t>
            </a:r>
          </a:p>
          <a:p>
            <a:pPr eaLnBrk="1" hangingPunct="1">
              <a:spcBef>
                <a:spcPct val="0"/>
              </a:spcBef>
              <a:buClrTx/>
              <a:buFontTx/>
              <a:buNone/>
            </a:pPr>
            <a:r>
              <a:rPr lang="en-US" altLang="en-US" sz="1500" dirty="0">
                <a:cs typeface="Arial" pitchFamily="34" charset="0"/>
              </a:rPr>
              <a:t>24 Vietnam - Canada</a:t>
            </a:r>
          </a:p>
          <a:p>
            <a:pPr eaLnBrk="1" hangingPunct="1">
              <a:spcBef>
                <a:spcPct val="0"/>
              </a:spcBef>
              <a:buClrTx/>
              <a:buFontTx/>
              <a:buNone/>
            </a:pPr>
            <a:r>
              <a:rPr lang="en-US" altLang="en-US" sz="1500" dirty="0">
                <a:cs typeface="Arial" pitchFamily="34" charset="0"/>
              </a:rPr>
              <a:t>25.Vietnam – Estonia</a:t>
            </a:r>
          </a:p>
          <a:p>
            <a:pPr eaLnBrk="1" hangingPunct="1">
              <a:spcBef>
                <a:spcPct val="0"/>
              </a:spcBef>
              <a:buClrTx/>
              <a:buFontTx/>
              <a:buNone/>
            </a:pPr>
            <a:r>
              <a:rPr lang="en-US" altLang="en-US" sz="1500" dirty="0">
                <a:cs typeface="Arial" pitchFamily="34" charset="0"/>
              </a:rPr>
              <a:t>26. Vietnam - Gabon</a:t>
            </a:r>
          </a:p>
          <a:p>
            <a:pPr eaLnBrk="1" hangingPunct="1">
              <a:spcBef>
                <a:spcPct val="0"/>
              </a:spcBef>
              <a:buClrTx/>
              <a:buFontTx/>
              <a:buNone/>
            </a:pPr>
            <a:r>
              <a:rPr lang="en-US" altLang="en-US" sz="1500" dirty="0">
                <a:cs typeface="Arial" pitchFamily="34" charset="0"/>
              </a:rPr>
              <a:t>27Vietnam - Korea</a:t>
            </a:r>
          </a:p>
          <a:p>
            <a:pPr eaLnBrk="1" hangingPunct="1">
              <a:spcBef>
                <a:spcPct val="0"/>
              </a:spcBef>
              <a:buClrTx/>
              <a:buFontTx/>
              <a:buNone/>
            </a:pPr>
            <a:r>
              <a:rPr lang="en-US" altLang="en-US" sz="1500" dirty="0">
                <a:cs typeface="Arial" pitchFamily="34" charset="0"/>
              </a:rPr>
              <a:t>28Vietnam - Holland</a:t>
            </a:r>
          </a:p>
          <a:p>
            <a:pPr eaLnBrk="1" hangingPunct="1">
              <a:spcBef>
                <a:spcPct val="0"/>
              </a:spcBef>
              <a:buClrTx/>
              <a:buFontTx/>
              <a:buNone/>
            </a:pPr>
            <a:r>
              <a:rPr lang="en-US" altLang="en-US" sz="1500" dirty="0">
                <a:cs typeface="Arial" pitchFamily="34" charset="0"/>
              </a:rPr>
              <a:t>29 Vietnam – </a:t>
            </a:r>
            <a:r>
              <a:rPr lang="en-US" altLang="en-US" sz="1500" dirty="0" err="1">
                <a:cs typeface="Arial" pitchFamily="34" charset="0"/>
              </a:rPr>
              <a:t>Indonexia</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30 Vietnam – </a:t>
            </a:r>
            <a:r>
              <a:rPr lang="en-US" altLang="en-US" sz="1500" dirty="0" err="1">
                <a:cs typeface="Arial" pitchFamily="34" charset="0"/>
              </a:rPr>
              <a:t>Hungaria</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31 Vietnam – </a:t>
            </a:r>
            <a:r>
              <a:rPr lang="en-US" altLang="en-US" sz="1500" dirty="0" err="1">
                <a:cs typeface="Arial" pitchFamily="34" charset="0"/>
              </a:rPr>
              <a:t>Indonexia</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32 Vietnam – Greece</a:t>
            </a:r>
          </a:p>
          <a:p>
            <a:pPr eaLnBrk="1" hangingPunct="1">
              <a:spcBef>
                <a:spcPct val="0"/>
              </a:spcBef>
              <a:buClrTx/>
              <a:buFontTx/>
              <a:buNone/>
            </a:pPr>
            <a:r>
              <a:rPr lang="en-US" altLang="en-US" sz="1500" dirty="0">
                <a:cs typeface="Arial" pitchFamily="34" charset="0"/>
              </a:rPr>
              <a:t>33 Vietnam – Iran</a:t>
            </a:r>
          </a:p>
          <a:p>
            <a:pPr eaLnBrk="1" hangingPunct="1">
              <a:spcBef>
                <a:spcPct val="0"/>
              </a:spcBef>
              <a:buClrTx/>
              <a:buFontTx/>
              <a:buNone/>
            </a:pPr>
            <a:r>
              <a:rPr lang="en-US" altLang="en-US" sz="1500" dirty="0">
                <a:cs typeface="Arial" pitchFamily="34" charset="0"/>
              </a:rPr>
              <a:t>34 Vietnam – Israel</a:t>
            </a:r>
          </a:p>
          <a:p>
            <a:pPr eaLnBrk="1" hangingPunct="1">
              <a:spcBef>
                <a:spcPct val="0"/>
              </a:spcBef>
              <a:buClrTx/>
              <a:buFontTx/>
              <a:buNone/>
            </a:pPr>
            <a:r>
              <a:rPr lang="en-US" altLang="en-US" sz="1500" dirty="0">
                <a:cs typeface="Arial" pitchFamily="34" charset="0"/>
              </a:rPr>
              <a:t>35 Vietnam – Kazakhstan</a:t>
            </a:r>
          </a:p>
          <a:p>
            <a:pPr eaLnBrk="1" hangingPunct="1">
              <a:spcBef>
                <a:spcPct val="0"/>
              </a:spcBef>
              <a:buClrTx/>
              <a:buFontTx/>
              <a:buNone/>
            </a:pPr>
            <a:r>
              <a:rPr lang="en-US" altLang="en-US" sz="1500" dirty="0">
                <a:cs typeface="Arial" pitchFamily="34" charset="0"/>
              </a:rPr>
              <a:t>36 Vietnam – </a:t>
            </a:r>
            <a:r>
              <a:rPr lang="en-US" altLang="en-US" sz="1500" dirty="0" err="1">
                <a:cs typeface="Arial" pitchFamily="34" charset="0"/>
              </a:rPr>
              <a:t>Kuwai</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37 Vietnam – Latvia</a:t>
            </a:r>
          </a:p>
          <a:p>
            <a:pPr eaLnBrk="1" hangingPunct="1">
              <a:spcBef>
                <a:spcPct val="0"/>
              </a:spcBef>
              <a:buClrTx/>
              <a:buFontTx/>
              <a:buNone/>
            </a:pPr>
            <a:r>
              <a:rPr lang="en-US" altLang="en-US" sz="1500" dirty="0">
                <a:cs typeface="Arial" pitchFamily="34" charset="0"/>
              </a:rPr>
              <a:t>38 Vietnam - </a:t>
            </a:r>
            <a:r>
              <a:rPr lang="en-US" altLang="en-US" sz="1500" dirty="0" err="1">
                <a:cs typeface="Arial" pitchFamily="34" charset="0"/>
              </a:rPr>
              <a:t>Danmark</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39 Vietnam – Germany</a:t>
            </a:r>
          </a:p>
          <a:p>
            <a:pPr eaLnBrk="1" hangingPunct="1">
              <a:spcBef>
                <a:spcPct val="0"/>
              </a:spcBef>
              <a:buClrTx/>
              <a:buFontTx/>
              <a:buNone/>
            </a:pPr>
            <a:r>
              <a:rPr lang="en-US" altLang="en-US" sz="1500" dirty="0">
                <a:cs typeface="Arial" pitchFamily="34" charset="0"/>
              </a:rPr>
              <a:t>40 Vietnam – Yemen</a:t>
            </a:r>
          </a:p>
          <a:p>
            <a:pPr eaLnBrk="1" hangingPunct="1">
              <a:spcBef>
                <a:spcPct val="0"/>
              </a:spcBef>
              <a:buClrTx/>
              <a:buFontTx/>
              <a:buNone/>
            </a:pPr>
            <a:r>
              <a:rPr lang="en-US" altLang="en-US" sz="1500" dirty="0">
                <a:cs typeface="Arial" pitchFamily="34" charset="0"/>
              </a:rPr>
              <a:t>41 Vietnam - Swiss</a:t>
            </a:r>
          </a:p>
          <a:p>
            <a:pPr algn="ctr" eaLnBrk="1" hangingPunct="1">
              <a:spcBef>
                <a:spcPct val="0"/>
              </a:spcBef>
              <a:buClrTx/>
              <a:buFontTx/>
              <a:buNone/>
            </a:pPr>
            <a:endParaRPr lang="en-US" altLang="en-US" sz="1800" b="1" dirty="0">
              <a:solidFill>
                <a:srgbClr val="1C1C1C"/>
              </a:solidFill>
              <a:cs typeface="Arial" pitchFamily="34" charset="0"/>
            </a:endParaRPr>
          </a:p>
        </p:txBody>
      </p:sp>
      <p:sp>
        <p:nvSpPr>
          <p:cNvPr id="24" name="AutoShape 3"/>
          <p:cNvSpPr>
            <a:spLocks noChangeArrowheads="1"/>
          </p:cNvSpPr>
          <p:nvPr/>
        </p:nvSpPr>
        <p:spPr bwMode="gray">
          <a:xfrm rot="5400000">
            <a:off x="7465609" y="2378572"/>
            <a:ext cx="5105402" cy="3374223"/>
          </a:xfrm>
          <a:prstGeom prst="roundRect">
            <a:avLst>
              <a:gd name="adj" fmla="val 19894"/>
            </a:avLst>
          </a:prstGeom>
          <a:solidFill>
            <a:schemeClr val="bg1"/>
          </a:solidFill>
          <a:ln w="38100" algn="ctr">
            <a:solidFill>
              <a:srgbClr val="DDDDDD"/>
            </a:solidFill>
            <a:round/>
            <a:headEnd/>
            <a:tailEnd/>
          </a:ln>
          <a:effectLst/>
        </p:spPr>
        <p:txBody>
          <a:bodyPr wrap="none" anchor="ctr"/>
          <a:lstStyle/>
          <a:p>
            <a:pPr algn="r">
              <a:defRPr/>
            </a:pPr>
            <a:endParaRPr lang="en-US">
              <a:latin typeface="Arial" charset="0"/>
              <a:cs typeface="Arial" charset="0"/>
            </a:endParaRPr>
          </a:p>
        </p:txBody>
      </p:sp>
      <p:sp>
        <p:nvSpPr>
          <p:cNvPr id="52232" name="Rectangle 25"/>
          <p:cNvSpPr>
            <a:spLocks noChangeArrowheads="1"/>
          </p:cNvSpPr>
          <p:nvPr/>
        </p:nvSpPr>
        <p:spPr bwMode="gray">
          <a:xfrm>
            <a:off x="8603548" y="1661534"/>
            <a:ext cx="3454400"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itchFamily="2" charset="2"/>
              <a:buChar char="v"/>
              <a:defRPr sz="3200">
                <a:solidFill>
                  <a:schemeClr val="tx1"/>
                </a:solidFill>
                <a:latin typeface="Arial"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US" altLang="en-US" sz="1600" dirty="0">
                <a:cs typeface="Arial" pitchFamily="34" charset="0"/>
              </a:rPr>
              <a:t>42</a:t>
            </a:r>
            <a:r>
              <a:rPr lang="en-US" altLang="en-US" sz="1500" dirty="0">
                <a:cs typeface="Arial" pitchFamily="34" charset="0"/>
              </a:rPr>
              <a:t> Vietnam – </a:t>
            </a:r>
            <a:r>
              <a:rPr lang="en-US" altLang="en-US" sz="1500" dirty="0" err="1">
                <a:cs typeface="Arial" pitchFamily="34" charset="0"/>
              </a:rPr>
              <a:t>Mianma</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43 Vietnam – South Africa</a:t>
            </a:r>
          </a:p>
          <a:p>
            <a:pPr eaLnBrk="1" hangingPunct="1">
              <a:spcBef>
                <a:spcPct val="0"/>
              </a:spcBef>
              <a:buClrTx/>
              <a:buFontTx/>
              <a:buNone/>
            </a:pPr>
            <a:r>
              <a:rPr lang="en-US" altLang="en-US" sz="1500" dirty="0">
                <a:cs typeface="Arial" pitchFamily="34" charset="0"/>
              </a:rPr>
              <a:t>44 Vietnam - Norway</a:t>
            </a:r>
          </a:p>
          <a:p>
            <a:pPr eaLnBrk="1" hangingPunct="1">
              <a:spcBef>
                <a:spcPct val="0"/>
              </a:spcBef>
              <a:buClrTx/>
              <a:buFontTx/>
              <a:buNone/>
            </a:pPr>
            <a:r>
              <a:rPr lang="en-US" altLang="en-US" sz="1500" dirty="0">
                <a:cs typeface="Arial" pitchFamily="34" charset="0"/>
              </a:rPr>
              <a:t>45 Vietnam – New Zealand</a:t>
            </a:r>
          </a:p>
          <a:p>
            <a:pPr eaLnBrk="1" hangingPunct="1">
              <a:spcBef>
                <a:spcPct val="0"/>
              </a:spcBef>
              <a:buClrTx/>
              <a:buFontTx/>
              <a:buNone/>
            </a:pPr>
            <a:r>
              <a:rPr lang="en-US" altLang="en-US" sz="1500" dirty="0">
                <a:cs typeface="Arial" pitchFamily="34" charset="0"/>
              </a:rPr>
              <a:t>46 Vietnam - Pakistan</a:t>
            </a:r>
          </a:p>
          <a:p>
            <a:pPr eaLnBrk="1" hangingPunct="1">
              <a:spcBef>
                <a:spcPct val="0"/>
              </a:spcBef>
              <a:buClrTx/>
              <a:buFontTx/>
              <a:buNone/>
            </a:pPr>
            <a:r>
              <a:rPr lang="en-US" altLang="en-US" sz="1500" dirty="0">
                <a:cs typeface="Arial" pitchFamily="34" charset="0"/>
              </a:rPr>
              <a:t>47 Vietnam - EU</a:t>
            </a:r>
          </a:p>
          <a:p>
            <a:pPr eaLnBrk="1" hangingPunct="1">
              <a:spcBef>
                <a:spcPct val="0"/>
              </a:spcBef>
              <a:buClrTx/>
              <a:buFontTx/>
              <a:buNone/>
            </a:pPr>
            <a:r>
              <a:rPr lang="en-US" altLang="en-US" sz="1500" dirty="0">
                <a:cs typeface="Arial" pitchFamily="34" charset="0"/>
              </a:rPr>
              <a:t>48 Vietnam – </a:t>
            </a:r>
            <a:r>
              <a:rPr lang="en-US" altLang="en-US" sz="1500" dirty="0" err="1">
                <a:cs typeface="Arial" pitchFamily="34" charset="0"/>
              </a:rPr>
              <a:t>Palestin</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49 Vietnam – Finland</a:t>
            </a:r>
          </a:p>
          <a:p>
            <a:pPr eaLnBrk="1" hangingPunct="1">
              <a:spcBef>
                <a:spcPct val="0"/>
              </a:spcBef>
              <a:buClrTx/>
              <a:buFontTx/>
              <a:buNone/>
            </a:pPr>
            <a:r>
              <a:rPr lang="en-US" altLang="en-US" sz="1500" dirty="0">
                <a:cs typeface="Arial" pitchFamily="34" charset="0"/>
              </a:rPr>
              <a:t>50 Vietnam – </a:t>
            </a:r>
            <a:r>
              <a:rPr lang="en-US" altLang="en-US" sz="1500" dirty="0" err="1">
                <a:cs typeface="Arial" pitchFamily="34" charset="0"/>
              </a:rPr>
              <a:t>Phillipines</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51 Vietnam – Romania</a:t>
            </a:r>
          </a:p>
          <a:p>
            <a:pPr eaLnBrk="1" hangingPunct="1">
              <a:spcBef>
                <a:spcPct val="0"/>
              </a:spcBef>
              <a:buClrTx/>
              <a:buFontTx/>
              <a:buNone/>
            </a:pPr>
            <a:r>
              <a:rPr lang="en-US" altLang="en-US" sz="1500" dirty="0">
                <a:cs typeface="Arial" pitchFamily="34" charset="0"/>
              </a:rPr>
              <a:t>52 Vietnam – Singapore</a:t>
            </a:r>
          </a:p>
          <a:p>
            <a:pPr eaLnBrk="1" hangingPunct="1">
              <a:spcBef>
                <a:spcPct val="0"/>
              </a:spcBef>
              <a:buClrTx/>
              <a:buFontTx/>
              <a:buNone/>
            </a:pPr>
            <a:r>
              <a:rPr lang="en-US" altLang="en-US" sz="1500" dirty="0">
                <a:cs typeface="Arial" pitchFamily="34" charset="0"/>
              </a:rPr>
              <a:t>53 Vietnam – Sri Lanka</a:t>
            </a:r>
          </a:p>
          <a:p>
            <a:pPr eaLnBrk="1" hangingPunct="1">
              <a:spcBef>
                <a:spcPct val="0"/>
              </a:spcBef>
              <a:buClrTx/>
              <a:buFontTx/>
              <a:buNone/>
            </a:pPr>
            <a:r>
              <a:rPr lang="en-US" altLang="en-US" sz="1500" dirty="0">
                <a:cs typeface="Arial" pitchFamily="34" charset="0"/>
              </a:rPr>
              <a:t>54 Vietnam – Sudan</a:t>
            </a:r>
          </a:p>
          <a:p>
            <a:pPr eaLnBrk="1" hangingPunct="1">
              <a:spcBef>
                <a:spcPct val="0"/>
              </a:spcBef>
              <a:buClrTx/>
              <a:buFontTx/>
              <a:buNone/>
            </a:pPr>
            <a:r>
              <a:rPr lang="en-US" altLang="en-US" sz="1500" dirty="0">
                <a:cs typeface="Arial" pitchFamily="34" charset="0"/>
              </a:rPr>
              <a:t>55 Vietnam – Tajikistan</a:t>
            </a:r>
          </a:p>
          <a:p>
            <a:pPr eaLnBrk="1" hangingPunct="1">
              <a:spcBef>
                <a:spcPct val="0"/>
              </a:spcBef>
              <a:buClrTx/>
              <a:buFontTx/>
              <a:buNone/>
            </a:pPr>
            <a:r>
              <a:rPr lang="en-US" altLang="en-US" sz="1500" dirty="0">
                <a:cs typeface="Arial" pitchFamily="34" charset="0"/>
              </a:rPr>
              <a:t>56 Vietnam – Thailand</a:t>
            </a:r>
          </a:p>
          <a:p>
            <a:pPr eaLnBrk="1" hangingPunct="1">
              <a:spcBef>
                <a:spcPct val="0"/>
              </a:spcBef>
              <a:buClrTx/>
              <a:buFontTx/>
              <a:buNone/>
            </a:pPr>
            <a:r>
              <a:rPr lang="en-US" altLang="en-US" sz="1500" dirty="0">
                <a:cs typeface="Arial" pitchFamily="34" charset="0"/>
              </a:rPr>
              <a:t>57 Vietnam – </a:t>
            </a:r>
            <a:r>
              <a:rPr lang="en-US" altLang="en-US" sz="1500" dirty="0" err="1">
                <a:cs typeface="Arial" pitchFamily="34" charset="0"/>
              </a:rPr>
              <a:t>Tunisie</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58 Vietnam – Turkey</a:t>
            </a:r>
          </a:p>
          <a:p>
            <a:pPr eaLnBrk="1" hangingPunct="1">
              <a:spcBef>
                <a:spcPct val="0"/>
              </a:spcBef>
              <a:buClrTx/>
              <a:buFontTx/>
              <a:buNone/>
            </a:pPr>
            <a:r>
              <a:rPr lang="en-US" altLang="en-US" sz="1500" dirty="0">
                <a:cs typeface="Arial" pitchFamily="34" charset="0"/>
              </a:rPr>
              <a:t>59 Vietnam – </a:t>
            </a:r>
            <a:r>
              <a:rPr lang="en-US" altLang="en-US" sz="1500" dirty="0" err="1">
                <a:cs typeface="Arial" pitchFamily="34" charset="0"/>
              </a:rPr>
              <a:t>Uzrbekistan</a:t>
            </a:r>
            <a:endParaRPr lang="en-US" altLang="en-US" sz="1500" dirty="0">
              <a:cs typeface="Arial" pitchFamily="34" charset="0"/>
            </a:endParaRPr>
          </a:p>
          <a:p>
            <a:pPr eaLnBrk="1" hangingPunct="1">
              <a:spcBef>
                <a:spcPct val="0"/>
              </a:spcBef>
              <a:buClrTx/>
              <a:buFontTx/>
              <a:buNone/>
            </a:pPr>
            <a:r>
              <a:rPr lang="en-US" altLang="en-US" sz="1500" dirty="0">
                <a:cs typeface="Arial" pitchFamily="34" charset="0"/>
              </a:rPr>
              <a:t>60 Vietnam – North Korea</a:t>
            </a:r>
          </a:p>
          <a:p>
            <a:pPr eaLnBrk="1" hangingPunct="1">
              <a:spcBef>
                <a:spcPct val="0"/>
              </a:spcBef>
              <a:buClrTx/>
              <a:buFontTx/>
              <a:buNone/>
            </a:pPr>
            <a:endParaRPr lang="en-US" altLang="en-US" sz="1600" dirty="0">
              <a:cs typeface="Arial" pitchFamily="34" charset="0"/>
            </a:endParaRPr>
          </a:p>
          <a:p>
            <a:pPr eaLnBrk="1" hangingPunct="1">
              <a:spcBef>
                <a:spcPct val="0"/>
              </a:spcBef>
              <a:buClrTx/>
              <a:buFontTx/>
              <a:buNone/>
            </a:pPr>
            <a:endParaRPr lang="en-US" altLang="en-US" sz="1600" dirty="0">
              <a:cs typeface="Arial" pitchFamily="34" charset="0"/>
            </a:endParaRPr>
          </a:p>
          <a:p>
            <a:pPr algn="ctr" eaLnBrk="1" hangingPunct="1">
              <a:spcBef>
                <a:spcPct val="0"/>
              </a:spcBef>
              <a:buClrTx/>
              <a:buFontTx/>
              <a:buNone/>
            </a:pPr>
            <a:endParaRPr lang="en-US" altLang="en-US" sz="1800" b="1" dirty="0">
              <a:solidFill>
                <a:srgbClr val="1C1C1C"/>
              </a:solidFill>
              <a:cs typeface="Arial" pitchFamily="34" charset="0"/>
            </a:endParaRPr>
          </a:p>
        </p:txBody>
      </p:sp>
    </p:spTree>
    <p:extLst>
      <p:ext uri="{BB962C8B-B14F-4D97-AF65-F5344CB8AC3E}">
        <p14:creationId xmlns:p14="http://schemas.microsoft.com/office/powerpoint/2010/main" val="29749138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63594267"/>
              </p:ext>
            </p:extLst>
          </p:nvPr>
        </p:nvGraphicFramePr>
        <p:xfrm>
          <a:off x="872846" y="1366025"/>
          <a:ext cx="10616540" cy="45181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txBox="1">
            <a:spLocks/>
          </p:cNvSpPr>
          <p:nvPr/>
        </p:nvSpPr>
        <p:spPr>
          <a:xfrm>
            <a:off x="1049976" y="91697"/>
            <a:ext cx="10515600" cy="6564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smtClean="0"/>
              <a:t>NỘI DUNG CHI TIẾT</a:t>
            </a:r>
            <a:endParaRPr lang="en-US" sz="3200" b="1" dirty="0"/>
          </a:p>
        </p:txBody>
      </p:sp>
    </p:spTree>
    <p:extLst>
      <p:ext uri="{BB962C8B-B14F-4D97-AF65-F5344CB8AC3E}">
        <p14:creationId xmlns:p14="http://schemas.microsoft.com/office/powerpoint/2010/main" val="10182768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2793"/>
            <a:ext cx="10515600" cy="960345"/>
          </a:xfrm>
        </p:spPr>
        <p:txBody>
          <a:bodyPr>
            <a:normAutofit/>
          </a:bodyPr>
          <a:lstStyle/>
          <a:p>
            <a:r>
              <a:rPr lang="en-US" b="1" dirty="0" smtClean="0">
                <a:solidFill>
                  <a:srgbClr val="3333FF"/>
                </a:solidFill>
              </a:rPr>
              <a:t>LOGISTICS LÀ GÌ?</a:t>
            </a:r>
            <a:endParaRPr lang="en-US" b="1" dirty="0">
              <a:solidFill>
                <a:srgbClr val="3333FF"/>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16955235"/>
              </p:ext>
            </p:extLst>
          </p:nvPr>
        </p:nvGraphicFramePr>
        <p:xfrm>
          <a:off x="267864" y="1068756"/>
          <a:ext cx="11726223" cy="5221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141698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220648" y="59351"/>
            <a:ext cx="10515600" cy="960345"/>
          </a:xfrm>
        </p:spPr>
        <p:txBody>
          <a:bodyPr>
            <a:normAutofit/>
          </a:bodyPr>
          <a:lstStyle/>
          <a:p>
            <a:r>
              <a:rPr lang="en-US" sz="2800" dirty="0"/>
              <a:t>Logistics </a:t>
            </a:r>
            <a:r>
              <a:rPr lang="en-US" sz="2800" dirty="0" err="1"/>
              <a:t>là</a:t>
            </a:r>
            <a:r>
              <a:rPr lang="en-US" sz="2800" dirty="0"/>
              <a:t> </a:t>
            </a:r>
            <a:r>
              <a:rPr lang="en-US" sz="2800" dirty="0" err="1"/>
              <a:t>gì</a:t>
            </a:r>
            <a:r>
              <a:rPr lang="en-US" sz="2800" dirty="0"/>
              <a: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98434083"/>
              </p:ext>
            </p:extLst>
          </p:nvPr>
        </p:nvGraphicFramePr>
        <p:xfrm>
          <a:off x="-178110" y="762000"/>
          <a:ext cx="1262479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Explosion 1 1"/>
          <p:cNvSpPr/>
          <p:nvPr/>
        </p:nvSpPr>
        <p:spPr>
          <a:xfrm>
            <a:off x="-643943" y="2085876"/>
            <a:ext cx="3380704" cy="3354947"/>
          </a:xfrm>
          <a:prstGeom prst="irregularSeal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3333FF"/>
                </a:solidFill>
              </a:rPr>
              <a:t>7R-rights </a:t>
            </a:r>
            <a:r>
              <a:rPr lang="en-US" sz="2400" dirty="0">
                <a:solidFill>
                  <a:srgbClr val="3333FF"/>
                </a:solidFill>
              </a:rPr>
              <a:t>condition, right customer</a:t>
            </a:r>
          </a:p>
        </p:txBody>
      </p:sp>
    </p:spTree>
    <p:extLst>
      <p:ext uri="{BB962C8B-B14F-4D97-AF65-F5344CB8AC3E}">
        <p14:creationId xmlns:p14="http://schemas.microsoft.com/office/powerpoint/2010/main" val="3881219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wipe(down)">
                                      <p:cBhvr>
                                        <p:cTn id="19" dur="580">
                                          <p:stCondLst>
                                            <p:cond delay="0"/>
                                          </p:stCondLst>
                                        </p:cTn>
                                        <p:tgtEl>
                                          <p:spTgt spid="2">
                                            <p:txEl>
                                              <p:pRg st="0" end="0"/>
                                            </p:txEl>
                                          </p:spTgt>
                                        </p:tgtEl>
                                      </p:cBhvr>
                                    </p:animEffect>
                                    <p:anim calcmode="lin" valueType="num">
                                      <p:cBhvr>
                                        <p:cTn id="20"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xEl>
                                              <p:pRg st="0" end="0"/>
                                            </p:txEl>
                                          </p:spTgt>
                                        </p:tgtEl>
                                      </p:cBhvr>
                                      <p:to x="100000" y="60000"/>
                                    </p:animScale>
                                    <p:animScale>
                                      <p:cBhvr>
                                        <p:cTn id="26" dur="166" decel="50000">
                                          <p:stCondLst>
                                            <p:cond delay="676"/>
                                          </p:stCondLst>
                                        </p:cTn>
                                        <p:tgtEl>
                                          <p:spTgt spid="2">
                                            <p:txEl>
                                              <p:pRg st="0" end="0"/>
                                            </p:txEl>
                                          </p:spTgt>
                                        </p:tgtEl>
                                      </p:cBhvr>
                                      <p:to x="100000" y="100000"/>
                                    </p:animScale>
                                    <p:animScale>
                                      <p:cBhvr>
                                        <p:cTn id="27" dur="26">
                                          <p:stCondLst>
                                            <p:cond delay="1312"/>
                                          </p:stCondLst>
                                        </p:cTn>
                                        <p:tgtEl>
                                          <p:spTgt spid="2">
                                            <p:txEl>
                                              <p:pRg st="0" end="0"/>
                                            </p:txEl>
                                          </p:spTgt>
                                        </p:tgtEl>
                                      </p:cBhvr>
                                      <p:to x="100000" y="80000"/>
                                    </p:animScale>
                                    <p:animScale>
                                      <p:cBhvr>
                                        <p:cTn id="28" dur="166" decel="50000">
                                          <p:stCondLst>
                                            <p:cond delay="1338"/>
                                          </p:stCondLst>
                                        </p:cTn>
                                        <p:tgtEl>
                                          <p:spTgt spid="2">
                                            <p:txEl>
                                              <p:pRg st="0" end="0"/>
                                            </p:txEl>
                                          </p:spTgt>
                                        </p:tgtEl>
                                      </p:cBhvr>
                                      <p:to x="100000" y="100000"/>
                                    </p:animScale>
                                    <p:animScale>
                                      <p:cBhvr>
                                        <p:cTn id="29" dur="26">
                                          <p:stCondLst>
                                            <p:cond delay="1642"/>
                                          </p:stCondLst>
                                        </p:cTn>
                                        <p:tgtEl>
                                          <p:spTgt spid="2">
                                            <p:txEl>
                                              <p:pRg st="0" end="0"/>
                                            </p:txEl>
                                          </p:spTgt>
                                        </p:tgtEl>
                                      </p:cBhvr>
                                      <p:to x="100000" y="90000"/>
                                    </p:animScale>
                                    <p:animScale>
                                      <p:cBhvr>
                                        <p:cTn id="30" dur="166" decel="50000">
                                          <p:stCondLst>
                                            <p:cond delay="1668"/>
                                          </p:stCondLst>
                                        </p:cTn>
                                        <p:tgtEl>
                                          <p:spTgt spid="2">
                                            <p:txEl>
                                              <p:pRg st="0" end="0"/>
                                            </p:txEl>
                                          </p:spTgt>
                                        </p:tgtEl>
                                      </p:cBhvr>
                                      <p:to x="100000" y="100000"/>
                                    </p:animScale>
                                    <p:animScale>
                                      <p:cBhvr>
                                        <p:cTn id="31" dur="26">
                                          <p:stCondLst>
                                            <p:cond delay="1808"/>
                                          </p:stCondLst>
                                        </p:cTn>
                                        <p:tgtEl>
                                          <p:spTgt spid="2">
                                            <p:txEl>
                                              <p:pRg st="0" end="0"/>
                                            </p:txEl>
                                          </p:spTgt>
                                        </p:tgtEl>
                                      </p:cBhvr>
                                      <p:to x="100000" y="95000"/>
                                    </p:animScale>
                                    <p:animScale>
                                      <p:cBhvr>
                                        <p:cTn id="32" dur="166" decel="50000">
                                          <p:stCondLst>
                                            <p:cond delay="1834"/>
                                          </p:stCondLst>
                                        </p:cTn>
                                        <p:tgtEl>
                                          <p:spTgt spid="2">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a:xfrm>
            <a:off x="313364" y="1030679"/>
            <a:ext cx="11785600" cy="4387933"/>
          </a:xfrm>
        </p:spPr>
        <p:txBody>
          <a:bodyPr>
            <a:noAutofit/>
          </a:bodyPr>
          <a:lstStyle/>
          <a:p>
            <a:pPr eaLnBrk="1" hangingPunct="1">
              <a:lnSpc>
                <a:spcPct val="150000"/>
              </a:lnSpc>
              <a:buFont typeface="Arial" charset="0"/>
              <a:buNone/>
            </a:pPr>
            <a:r>
              <a:rPr lang="vi-VN" altLang="en-US" sz="2800" b="1" dirty="0">
                <a:latin typeface="Times New Roman" pitchFamily="18" charset="0"/>
                <a:cs typeface="Times New Roman" pitchFamily="18" charset="0"/>
              </a:rPr>
              <a:t>Dịch vụ logistics là hoạt động thương mại, theo đó thương nhân tổ chức thực hiện một hoặc nhiều công việc bao gồm </a:t>
            </a:r>
            <a:r>
              <a:rPr lang="vi-VN" altLang="en-US" sz="2800" b="1" i="1" dirty="0">
                <a:solidFill>
                  <a:srgbClr val="FE0ACA"/>
                </a:solidFill>
                <a:latin typeface="Times New Roman" pitchFamily="18" charset="0"/>
                <a:cs typeface="Times New Roman" pitchFamily="18" charset="0"/>
              </a:rPr>
              <a:t>nhận hàng, vận chuyển, lưu kho, lưu bãi, làm thủ tục hải quan, các thủ tục giấy tờ khác, tư vấn khách hàng, đóng gói bao b</a:t>
            </a:r>
            <a:r>
              <a:rPr lang="en-US" altLang="en-US" sz="2800" b="1" i="1" dirty="0">
                <a:solidFill>
                  <a:srgbClr val="FE0ACA"/>
                </a:solidFill>
                <a:latin typeface="Times New Roman" pitchFamily="18" charset="0"/>
                <a:cs typeface="Times New Roman" pitchFamily="18" charset="0"/>
              </a:rPr>
              <a:t>ì</a:t>
            </a:r>
            <a:r>
              <a:rPr lang="vi-VN" altLang="en-US" sz="2800" b="1" i="1" dirty="0">
                <a:solidFill>
                  <a:srgbClr val="FE0ACA"/>
                </a:solidFill>
                <a:latin typeface="Times New Roman" pitchFamily="18" charset="0"/>
                <a:cs typeface="Times New Roman" pitchFamily="18" charset="0"/>
              </a:rPr>
              <a:t>, ghi ký mã hiệu, giao hàng hoặc các dịch vụ khác </a:t>
            </a:r>
            <a:r>
              <a:rPr lang="vi-VN" altLang="en-US" sz="2800" b="1" dirty="0">
                <a:latin typeface="Times New Roman" pitchFamily="18" charset="0"/>
                <a:cs typeface="Times New Roman" pitchFamily="18" charset="0"/>
              </a:rPr>
              <a:t>có liên quan đến hàng hoá theo thoả thuận với khách hàng để hưởng thù lao. </a:t>
            </a:r>
            <a:endParaRPr lang="en-US" altLang="en-US" sz="2800" b="1" dirty="0">
              <a:latin typeface="Times New Roman" pitchFamily="18" charset="0"/>
              <a:cs typeface="Times New Roman" pitchFamily="18" charset="0"/>
            </a:endParaRPr>
          </a:p>
          <a:p>
            <a:pPr eaLnBrk="1" hangingPunct="1">
              <a:lnSpc>
                <a:spcPct val="150000"/>
              </a:lnSpc>
              <a:buFont typeface="Arial" charset="0"/>
              <a:buNone/>
            </a:pPr>
            <a:r>
              <a:rPr lang="vi-VN" altLang="en-US" sz="2800" b="1" i="1" dirty="0">
                <a:latin typeface="Times New Roman" pitchFamily="18" charset="0"/>
                <a:cs typeface="Times New Roman" pitchFamily="18" charset="0"/>
              </a:rPr>
              <a:t>Dịch vụ logistics được phiên âm theo tiếng Việt là dịch vụ </a:t>
            </a:r>
            <a:r>
              <a:rPr lang="vi-VN" altLang="en-US" sz="2800" b="1" i="1" dirty="0">
                <a:solidFill>
                  <a:srgbClr val="FF0000"/>
                </a:solidFill>
                <a:latin typeface="Times New Roman" pitchFamily="18" charset="0"/>
                <a:cs typeface="Times New Roman" pitchFamily="18" charset="0"/>
              </a:rPr>
              <a:t>lô-gi-stíc.</a:t>
            </a:r>
            <a:endParaRPr lang="en-US" altLang="en-US" sz="2800" b="1" dirty="0">
              <a:latin typeface="Times New Roman" pitchFamily="18" charset="0"/>
              <a:cs typeface="Times New Roman" pitchFamily="18" charset="0"/>
            </a:endParaRPr>
          </a:p>
        </p:txBody>
      </p:sp>
      <p:sp>
        <p:nvSpPr>
          <p:cNvPr id="2" name="TextBox 1"/>
          <p:cNvSpPr txBox="1"/>
          <p:nvPr/>
        </p:nvSpPr>
        <p:spPr>
          <a:xfrm>
            <a:off x="7818144" y="6138317"/>
            <a:ext cx="6097979" cy="461665"/>
          </a:xfrm>
          <a:prstGeom prst="rect">
            <a:avLst/>
          </a:prstGeom>
          <a:noFill/>
        </p:spPr>
        <p:txBody>
          <a:bodyPr wrap="square" rtlCol="0">
            <a:spAutoFit/>
          </a:bodyPr>
          <a:lstStyle/>
          <a:p>
            <a:r>
              <a:rPr lang="en-US" altLang="en-US" sz="2400" b="1" i="1" dirty="0">
                <a:solidFill>
                  <a:srgbClr val="0000FF"/>
                </a:solidFill>
                <a:latin typeface="Times New Roman" pitchFamily="18" charset="0"/>
                <a:cs typeface="Times New Roman" pitchFamily="18" charset="0"/>
              </a:rPr>
              <a:t>(</a:t>
            </a:r>
            <a:r>
              <a:rPr lang="en-US" altLang="en-US" sz="2400" b="1" i="1" dirty="0" err="1">
                <a:solidFill>
                  <a:srgbClr val="0000FF"/>
                </a:solidFill>
                <a:latin typeface="Times New Roman" pitchFamily="18" charset="0"/>
                <a:cs typeface="Times New Roman" pitchFamily="18" charset="0"/>
              </a:rPr>
              <a:t>Luật</a:t>
            </a:r>
            <a:r>
              <a:rPr lang="en-US" altLang="en-US" sz="2400" b="1" i="1" dirty="0">
                <a:solidFill>
                  <a:srgbClr val="0000FF"/>
                </a:solidFill>
                <a:latin typeface="Times New Roman" pitchFamily="18" charset="0"/>
                <a:cs typeface="Times New Roman" pitchFamily="18" charset="0"/>
              </a:rPr>
              <a:t> T</a:t>
            </a:r>
            <a:r>
              <a:rPr lang="fr-FR" altLang="en-US" sz="2400" b="1" i="1" dirty="0">
                <a:solidFill>
                  <a:srgbClr val="0000FF"/>
                </a:solidFill>
                <a:latin typeface="Times New Roman" pitchFamily="18" charset="0"/>
                <a:cs typeface="Times New Roman" pitchFamily="18" charset="0"/>
              </a:rPr>
              <a:t>M</a:t>
            </a:r>
            <a:r>
              <a:rPr lang="en-US" altLang="en-US" sz="2400" b="1" i="1" dirty="0">
                <a:solidFill>
                  <a:srgbClr val="0000FF"/>
                </a:solidFill>
                <a:latin typeface="Times New Roman" pitchFamily="18" charset="0"/>
                <a:cs typeface="Times New Roman" pitchFamily="18" charset="0"/>
              </a:rPr>
              <a:t> </a:t>
            </a:r>
            <a:r>
              <a:rPr lang="en-US" altLang="en-US" sz="2400" b="1" i="1" dirty="0" err="1">
                <a:solidFill>
                  <a:srgbClr val="0000FF"/>
                </a:solidFill>
                <a:latin typeface="Times New Roman" pitchFamily="18" charset="0"/>
                <a:cs typeface="Times New Roman" pitchFamily="18" charset="0"/>
              </a:rPr>
              <a:t>Việt</a:t>
            </a:r>
            <a:r>
              <a:rPr lang="en-US" altLang="en-US" sz="2400" b="1" i="1" dirty="0">
                <a:solidFill>
                  <a:srgbClr val="0000FF"/>
                </a:solidFill>
                <a:latin typeface="Times New Roman" pitchFamily="18" charset="0"/>
                <a:cs typeface="Times New Roman" pitchFamily="18" charset="0"/>
              </a:rPr>
              <a:t> Nam 2005)</a:t>
            </a:r>
            <a:endParaRPr lang="en-US" sz="2400" b="1" dirty="0"/>
          </a:p>
        </p:txBody>
      </p:sp>
      <p:sp>
        <p:nvSpPr>
          <p:cNvPr id="5" name="TextBox 4"/>
          <p:cNvSpPr txBox="1"/>
          <p:nvPr/>
        </p:nvSpPr>
        <p:spPr>
          <a:xfrm>
            <a:off x="1024569" y="264405"/>
            <a:ext cx="7282149" cy="584775"/>
          </a:xfrm>
          <a:prstGeom prst="rect">
            <a:avLst/>
          </a:prstGeom>
          <a:noFill/>
        </p:spPr>
        <p:txBody>
          <a:bodyPr wrap="square" rtlCol="0">
            <a:spAutoFit/>
          </a:bodyPr>
          <a:lstStyle/>
          <a:p>
            <a:r>
              <a:rPr lang="en-US" altLang="en-US" sz="3200" b="1" dirty="0" err="1">
                <a:solidFill>
                  <a:srgbClr val="0000FF"/>
                </a:solidFill>
                <a:latin typeface="Times New Roman" pitchFamily="18" charset="0"/>
                <a:cs typeface="Times New Roman" pitchFamily="18" charset="0"/>
              </a:rPr>
              <a:t>Điều</a:t>
            </a:r>
            <a:r>
              <a:rPr lang="en-US" altLang="en-US" sz="3200" b="1" dirty="0">
                <a:solidFill>
                  <a:srgbClr val="0000FF"/>
                </a:solidFill>
                <a:latin typeface="Times New Roman" pitchFamily="18" charset="0"/>
                <a:cs typeface="Times New Roman" pitchFamily="18" charset="0"/>
              </a:rPr>
              <a:t> 223: </a:t>
            </a:r>
            <a:r>
              <a:rPr lang="en-US" altLang="en-US" sz="3200" b="1" dirty="0" err="1">
                <a:solidFill>
                  <a:srgbClr val="0000FF"/>
                </a:solidFill>
                <a:latin typeface="Times New Roman" pitchFamily="18" charset="0"/>
                <a:cs typeface="Times New Roman" pitchFamily="18" charset="0"/>
              </a:rPr>
              <a:t>Định</a:t>
            </a:r>
            <a:r>
              <a:rPr lang="en-US" altLang="en-US" sz="3200" b="1" dirty="0">
                <a:solidFill>
                  <a:srgbClr val="0000FF"/>
                </a:solidFill>
                <a:latin typeface="Times New Roman" pitchFamily="18" charset="0"/>
                <a:cs typeface="Times New Roman" pitchFamily="18" charset="0"/>
              </a:rPr>
              <a:t> </a:t>
            </a:r>
            <a:r>
              <a:rPr lang="en-US" altLang="en-US" sz="3200" b="1" dirty="0" err="1">
                <a:solidFill>
                  <a:srgbClr val="0000FF"/>
                </a:solidFill>
                <a:latin typeface="Times New Roman" pitchFamily="18" charset="0"/>
                <a:cs typeface="Times New Roman" pitchFamily="18" charset="0"/>
              </a:rPr>
              <a:t>nghĩa</a:t>
            </a:r>
            <a:r>
              <a:rPr lang="en-US" altLang="en-US" sz="3200" b="1" dirty="0">
                <a:solidFill>
                  <a:srgbClr val="0000FF"/>
                </a:solidFill>
                <a:latin typeface="Times New Roman" pitchFamily="18" charset="0"/>
                <a:cs typeface="Times New Roman" pitchFamily="18" charset="0"/>
              </a:rPr>
              <a:t> </a:t>
            </a:r>
            <a:r>
              <a:rPr lang="en-US" altLang="en-US" sz="3200" b="1" dirty="0" err="1">
                <a:solidFill>
                  <a:srgbClr val="0000FF"/>
                </a:solidFill>
                <a:latin typeface="Times New Roman" pitchFamily="18" charset="0"/>
                <a:cs typeface="Times New Roman" pitchFamily="18" charset="0"/>
              </a:rPr>
              <a:t>dịch</a:t>
            </a:r>
            <a:r>
              <a:rPr lang="en-US" altLang="en-US" sz="3200" b="1" dirty="0">
                <a:solidFill>
                  <a:srgbClr val="0000FF"/>
                </a:solidFill>
                <a:latin typeface="Times New Roman" pitchFamily="18" charset="0"/>
                <a:cs typeface="Times New Roman" pitchFamily="18" charset="0"/>
              </a:rPr>
              <a:t> </a:t>
            </a:r>
            <a:r>
              <a:rPr lang="en-US" altLang="en-US" sz="3200" b="1" dirty="0" err="1">
                <a:solidFill>
                  <a:srgbClr val="0000FF"/>
                </a:solidFill>
                <a:latin typeface="Times New Roman" pitchFamily="18" charset="0"/>
                <a:cs typeface="Times New Roman" pitchFamily="18" charset="0"/>
              </a:rPr>
              <a:t>vụ</a:t>
            </a:r>
            <a:r>
              <a:rPr lang="en-US" altLang="en-US" sz="3200" b="1" dirty="0">
                <a:solidFill>
                  <a:srgbClr val="0000FF"/>
                </a:solidFill>
                <a:latin typeface="Times New Roman" pitchFamily="18" charset="0"/>
                <a:cs typeface="Times New Roman" pitchFamily="18" charset="0"/>
              </a:rPr>
              <a:t> logistics</a:t>
            </a:r>
            <a:endParaRPr lang="en-US" sz="3200" dirty="0"/>
          </a:p>
        </p:txBody>
      </p:sp>
    </p:spTree>
    <p:extLst>
      <p:ext uri="{BB962C8B-B14F-4D97-AF65-F5344CB8AC3E}">
        <p14:creationId xmlns:p14="http://schemas.microsoft.com/office/powerpoint/2010/main" val="115028264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28675">
                                            <p:txEl>
                                              <p:pRg st="1" end="1"/>
                                            </p:txEl>
                                          </p:spTgt>
                                        </p:tgtEl>
                                        <p:attrNameLst>
                                          <p:attrName>style.visibility</p:attrName>
                                        </p:attrNameLst>
                                      </p:cBhvr>
                                      <p:to>
                                        <p:strVal val="visible"/>
                                      </p:to>
                                    </p:set>
                                    <p:anim calcmode="lin" valueType="num">
                                      <p:cBhvr>
                                        <p:cTn id="13" dur="1000" fill="hold"/>
                                        <p:tgtEl>
                                          <p:spTgt spid="28675">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28675">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28675">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2867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2">
                                            <p:txEl>
                                              <p:pRg st="0" end="0"/>
                                            </p:txEl>
                                          </p:spTgt>
                                        </p:tgtEl>
                                        <p:attrNameLst>
                                          <p:attrName>style.visibility</p:attrName>
                                        </p:attrNameLst>
                                      </p:cBhvr>
                                      <p:to>
                                        <p:strVal val="visible"/>
                                      </p:to>
                                    </p:set>
                                    <p:animEffect transition="in" filter="checkerboard(across)">
                                      <p:cBhvr>
                                        <p:cTn id="21"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201874" y="55713"/>
            <a:ext cx="11883242" cy="523220"/>
          </a:xfrm>
          <a:prstGeom prst="rect">
            <a:avLst/>
          </a:prstGeom>
          <a:noFill/>
        </p:spPr>
        <p:txBody>
          <a:bodyPr wrap="square" rtlCol="0">
            <a:spAutoFit/>
          </a:bodyPr>
          <a:lstStyle/>
          <a:p>
            <a:r>
              <a:rPr lang="vi-VN" sz="2800" b="1" i="1" dirty="0">
                <a:solidFill>
                  <a:schemeClr val="accent1"/>
                </a:solidFill>
              </a:rPr>
              <a:t>Điều 3. Phân loại dịch vụ logistics</a:t>
            </a:r>
            <a:endParaRPr lang="en-US" sz="2800" i="1" dirty="0">
              <a:solidFill>
                <a:schemeClr val="accent1"/>
              </a:solidFill>
            </a:endParaRPr>
          </a:p>
        </p:txBody>
      </p:sp>
      <p:sp>
        <p:nvSpPr>
          <p:cNvPr id="4" name="TextBox 3"/>
          <p:cNvSpPr txBox="1"/>
          <p:nvPr/>
        </p:nvSpPr>
        <p:spPr>
          <a:xfrm>
            <a:off x="201878" y="760102"/>
            <a:ext cx="11942617" cy="5909310"/>
          </a:xfrm>
          <a:prstGeom prst="rect">
            <a:avLst/>
          </a:prstGeom>
          <a:noFill/>
        </p:spPr>
        <p:txBody>
          <a:bodyPr wrap="square" rtlCol="0">
            <a:spAutoFit/>
          </a:bodyPr>
          <a:lstStyle/>
          <a:p>
            <a:r>
              <a:rPr lang="vi-VN" dirty="0"/>
              <a:t>Dịch vụ logistics được cung cấp bao gồm:</a:t>
            </a:r>
            <a:endParaRPr lang="en-US" dirty="0"/>
          </a:p>
          <a:p>
            <a:r>
              <a:rPr lang="vi-VN" dirty="0"/>
              <a:t>1. Dịch vụ xếp dỡ container, trừ dịch vụ cung cấp tại các sân bay.</a:t>
            </a:r>
            <a:endParaRPr lang="en-US" dirty="0"/>
          </a:p>
          <a:p>
            <a:r>
              <a:rPr lang="vi-VN" dirty="0"/>
              <a:t>2. Dịch vụ kho bãi container thuộc dịch vụ hỗ trợ vận tải biển.</a:t>
            </a:r>
            <a:endParaRPr lang="en-US" dirty="0"/>
          </a:p>
          <a:p>
            <a:r>
              <a:rPr lang="vi-VN" dirty="0"/>
              <a:t>3. Dịch vụ kho bãi thuộc dịch vụ hỗ trợ mọi phương thức vận tải.</a:t>
            </a:r>
            <a:endParaRPr lang="en-US" dirty="0"/>
          </a:p>
          <a:p>
            <a:r>
              <a:rPr lang="vi-VN" dirty="0"/>
              <a:t>4. Dịch vụ chuyển phát.</a:t>
            </a:r>
            <a:endParaRPr lang="en-US" dirty="0"/>
          </a:p>
          <a:p>
            <a:r>
              <a:rPr lang="vi-VN" dirty="0"/>
              <a:t>5. Dịch vụ đại lý vận tải hàng hóa.</a:t>
            </a:r>
            <a:endParaRPr lang="en-US" dirty="0"/>
          </a:p>
          <a:p>
            <a:r>
              <a:rPr lang="en-US" dirty="0"/>
              <a:t>6</a:t>
            </a:r>
            <a:r>
              <a:rPr lang="vi-VN" dirty="0"/>
              <a:t>. Dịch vụ đại lý làm thủ tục hải quan (bao gồm cả dịch vụ thông quan).</a:t>
            </a:r>
            <a:endParaRPr lang="en-US" dirty="0"/>
          </a:p>
          <a:p>
            <a:r>
              <a:rPr lang="vi-VN" dirty="0"/>
              <a:t>7. Dịch vụ khác, bao gồm các hoạt động sau: Kiểm </a:t>
            </a:r>
            <a:r>
              <a:rPr lang="en-US" dirty="0" err="1"/>
              <a:t>tr</a:t>
            </a:r>
            <a:r>
              <a:rPr lang="vi-VN" dirty="0"/>
              <a:t>a vận đơn, dịch vụ môi giới vận tải hàng hóa, kiểm định hàng hóa, dịch vụ </a:t>
            </a:r>
            <a:r>
              <a:rPr lang="en-US" dirty="0"/>
              <a:t>l</a:t>
            </a:r>
            <a:r>
              <a:rPr lang="vi-VN" dirty="0"/>
              <a:t>ấy mẫu và xác định trọng lượng; dịch vụ nhận và chấp nhận hàng; dịch vụ chuẩn bị chứng từ vận tải.</a:t>
            </a:r>
            <a:endParaRPr lang="en-US" dirty="0"/>
          </a:p>
          <a:p>
            <a:r>
              <a:rPr lang="vi-VN" dirty="0"/>
              <a:t>8. Dịch vụ hỗ trợ bán buôn, hỗ trợ bán lẻ bao gồm cả hoạt động quản lý hàng lưu kho, thu gom, tập hợp, phân loại hàng hóa và giao hàng.</a:t>
            </a:r>
            <a:endParaRPr lang="en-US" dirty="0"/>
          </a:p>
          <a:p>
            <a:r>
              <a:rPr lang="vi-VN" dirty="0"/>
              <a:t>9. Dịch vụ vận tải hàng hóa thuộc dịch vụ vận tải biển.</a:t>
            </a:r>
            <a:endParaRPr lang="en-US" dirty="0"/>
          </a:p>
          <a:p>
            <a:r>
              <a:rPr lang="vi-VN" dirty="0"/>
              <a:t>10. Dịch vụ vận tải hàng hóa thuộc dịch vụ vận tải đường thủy nội địa.</a:t>
            </a:r>
            <a:endParaRPr lang="en-US" dirty="0"/>
          </a:p>
          <a:p>
            <a:r>
              <a:rPr lang="vi-VN" dirty="0"/>
              <a:t>11. Dịch vụ vận tải hàng hóa thuộc dịch vụ vận tải đường sắt.</a:t>
            </a:r>
            <a:endParaRPr lang="en-US" dirty="0"/>
          </a:p>
          <a:p>
            <a:r>
              <a:rPr lang="vi-VN" dirty="0"/>
              <a:t>12. Dịch vụ vận tải hàng hóa thuộc dịch vụ vận tải đường bộ.</a:t>
            </a:r>
            <a:endParaRPr lang="en-US" dirty="0"/>
          </a:p>
          <a:p>
            <a:r>
              <a:rPr lang="vi-VN" dirty="0"/>
              <a:t>13. Dịch vụ vận tải hàng không.</a:t>
            </a:r>
            <a:endParaRPr lang="en-US" dirty="0"/>
          </a:p>
          <a:p>
            <a:r>
              <a:rPr lang="vi-VN" dirty="0"/>
              <a:t>14. Dịch vụ vận tải đa phương thức.</a:t>
            </a:r>
            <a:endParaRPr lang="en-US" dirty="0"/>
          </a:p>
          <a:p>
            <a:r>
              <a:rPr lang="vi-VN" dirty="0"/>
              <a:t>15. </a:t>
            </a:r>
            <a:r>
              <a:rPr lang="vi-VN" b="1" i="1" dirty="0">
                <a:solidFill>
                  <a:srgbClr val="FF0000"/>
                </a:solidFill>
              </a:rPr>
              <a:t>Dịch vụ phân tích và kiểm định kỹ thuật</a:t>
            </a:r>
            <a:r>
              <a:rPr lang="vi-VN" dirty="0">
                <a:solidFill>
                  <a:srgbClr val="FF0000"/>
                </a:solidFill>
              </a:rPr>
              <a:t>.</a:t>
            </a:r>
            <a:endParaRPr lang="en-US" dirty="0">
              <a:solidFill>
                <a:srgbClr val="FF0000"/>
              </a:solidFill>
            </a:endParaRPr>
          </a:p>
          <a:p>
            <a:r>
              <a:rPr lang="vi-VN" dirty="0"/>
              <a:t>16. Các dịch vụ hỗ trợ vận tải khác.</a:t>
            </a:r>
            <a:endParaRPr lang="en-US" dirty="0"/>
          </a:p>
          <a:p>
            <a:r>
              <a:rPr lang="vi-VN" dirty="0"/>
              <a:t>17. C</a:t>
            </a:r>
            <a:r>
              <a:rPr lang="en-US" dirty="0"/>
              <a:t>á</a:t>
            </a:r>
            <a:r>
              <a:rPr lang="vi-VN" dirty="0"/>
              <a:t>c dịch vụ khác do thương nhân kinh doanh dịch vụ logistics và khách hàng thỏa thuận phù hợp với nguyên tắc cơ bản của Luật thương mại</a:t>
            </a:r>
            <a:r>
              <a:rPr lang="en-SG" dirty="0"/>
              <a:t>.</a:t>
            </a:r>
            <a:endParaRPr lang="en-US" dirty="0"/>
          </a:p>
        </p:txBody>
      </p:sp>
      <p:sp>
        <p:nvSpPr>
          <p:cNvPr id="6" name="TextBox 5"/>
          <p:cNvSpPr txBox="1"/>
          <p:nvPr/>
        </p:nvSpPr>
        <p:spPr>
          <a:xfrm>
            <a:off x="5933304" y="6514405"/>
            <a:ext cx="4263527" cy="369332"/>
          </a:xfrm>
          <a:prstGeom prst="rect">
            <a:avLst/>
          </a:prstGeom>
          <a:noFill/>
        </p:spPr>
        <p:txBody>
          <a:bodyPr wrap="square" rtlCol="0">
            <a:spAutoFit/>
          </a:bodyPr>
          <a:lstStyle/>
          <a:p>
            <a:r>
              <a:rPr lang="en-SG" b="1" i="1" dirty="0">
                <a:solidFill>
                  <a:schemeClr val="accent1"/>
                </a:solidFill>
              </a:rPr>
              <a:t>(</a:t>
            </a:r>
            <a:r>
              <a:rPr lang="en-SG" b="1" i="1" dirty="0" err="1">
                <a:solidFill>
                  <a:schemeClr val="accent1"/>
                </a:solidFill>
              </a:rPr>
              <a:t>Nghị</a:t>
            </a:r>
            <a:r>
              <a:rPr lang="en-SG" b="1" i="1" dirty="0">
                <a:solidFill>
                  <a:schemeClr val="accent1"/>
                </a:solidFill>
              </a:rPr>
              <a:t> </a:t>
            </a:r>
            <a:r>
              <a:rPr lang="en-SG" b="1" i="1" dirty="0" err="1">
                <a:solidFill>
                  <a:schemeClr val="accent1"/>
                </a:solidFill>
              </a:rPr>
              <a:t>định</a:t>
            </a:r>
            <a:r>
              <a:rPr lang="en-SG" b="1" i="1" dirty="0">
                <a:solidFill>
                  <a:schemeClr val="accent1"/>
                </a:solidFill>
              </a:rPr>
              <a:t> 163/2017/NĐ-CP)</a:t>
            </a:r>
            <a:endParaRPr lang="en-US" dirty="0"/>
          </a:p>
        </p:txBody>
      </p:sp>
    </p:spTree>
    <p:extLst>
      <p:ext uri="{BB962C8B-B14F-4D97-AF65-F5344CB8AC3E}">
        <p14:creationId xmlns:p14="http://schemas.microsoft.com/office/powerpoint/2010/main" val="31386696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strips(downLeft)">
                                      <p:cBhvr>
                                        <p:cTn id="14" dur="500"/>
                                        <p:tgtEl>
                                          <p:spTgt spid="4">
                                            <p:txEl>
                                              <p:pRg st="1" end="1"/>
                                            </p:txEl>
                                          </p:spTgt>
                                        </p:tgtEl>
                                      </p:cBhvr>
                                    </p:animEffect>
                                  </p:childTnLst>
                                </p:cTn>
                              </p:par>
                              <p:par>
                                <p:cTn id="15" presetID="18" presetClass="entr" presetSubtype="12"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trips(downLeft)">
                                      <p:cBhvr>
                                        <p:cTn id="17" dur="500"/>
                                        <p:tgtEl>
                                          <p:spTgt spid="4">
                                            <p:txEl>
                                              <p:pRg st="2" end="2"/>
                                            </p:txEl>
                                          </p:spTgt>
                                        </p:tgtEl>
                                      </p:cBhvr>
                                    </p:animEffect>
                                  </p:childTnLst>
                                </p:cTn>
                              </p:par>
                              <p:par>
                                <p:cTn id="18" presetID="18" presetClass="entr" presetSubtype="12" fill="hold" nodeType="with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strips(downLeft)">
                                      <p:cBhvr>
                                        <p:cTn id="20" dur="500"/>
                                        <p:tgtEl>
                                          <p:spTgt spid="4">
                                            <p:txEl>
                                              <p:pRg st="3" end="3"/>
                                            </p:txEl>
                                          </p:spTgt>
                                        </p:tgtEl>
                                      </p:cBhvr>
                                    </p:animEffect>
                                  </p:childTnLst>
                                </p:cTn>
                              </p:par>
                              <p:par>
                                <p:cTn id="21" presetID="18" presetClass="entr" presetSubtype="12"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strips(downLeft)">
                                      <p:cBhvr>
                                        <p:cTn id="23" dur="500"/>
                                        <p:tgtEl>
                                          <p:spTgt spid="4">
                                            <p:txEl>
                                              <p:pRg st="4" end="4"/>
                                            </p:txEl>
                                          </p:spTgt>
                                        </p:tgtEl>
                                      </p:cBhvr>
                                    </p:animEffect>
                                  </p:childTnLst>
                                </p:cTn>
                              </p:par>
                              <p:par>
                                <p:cTn id="24" presetID="18" presetClass="entr" presetSubtype="12" fill="hold"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strips(downLeft)">
                                      <p:cBhvr>
                                        <p:cTn id="26" dur="500"/>
                                        <p:tgtEl>
                                          <p:spTgt spid="4">
                                            <p:txEl>
                                              <p:pRg st="5" end="5"/>
                                            </p:txEl>
                                          </p:spTgt>
                                        </p:tgtEl>
                                      </p:cBhvr>
                                    </p:animEffect>
                                  </p:childTnLst>
                                </p:cTn>
                              </p:par>
                              <p:par>
                                <p:cTn id="27" presetID="18" presetClass="entr" presetSubtype="12" fill="hold"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strips(downLeft)">
                                      <p:cBhvr>
                                        <p:cTn id="29" dur="500"/>
                                        <p:tgtEl>
                                          <p:spTgt spid="4">
                                            <p:txEl>
                                              <p:pRg st="6" end="6"/>
                                            </p:txEl>
                                          </p:spTgt>
                                        </p:tgtEl>
                                      </p:cBhvr>
                                    </p:animEffect>
                                  </p:childTnLst>
                                </p:cTn>
                              </p:par>
                              <p:par>
                                <p:cTn id="30" presetID="18" presetClass="entr" presetSubtype="12" fill="hold" nodeType="withEffect">
                                  <p:stCondLst>
                                    <p:cond delay="0"/>
                                  </p:stCondLst>
                                  <p:childTnLst>
                                    <p:set>
                                      <p:cBhvr>
                                        <p:cTn id="31" dur="1" fill="hold">
                                          <p:stCondLst>
                                            <p:cond delay="0"/>
                                          </p:stCondLst>
                                        </p:cTn>
                                        <p:tgtEl>
                                          <p:spTgt spid="4">
                                            <p:txEl>
                                              <p:pRg st="7" end="7"/>
                                            </p:txEl>
                                          </p:spTgt>
                                        </p:tgtEl>
                                        <p:attrNameLst>
                                          <p:attrName>style.visibility</p:attrName>
                                        </p:attrNameLst>
                                      </p:cBhvr>
                                      <p:to>
                                        <p:strVal val="visible"/>
                                      </p:to>
                                    </p:set>
                                    <p:animEffect transition="in" filter="strips(downLeft)">
                                      <p:cBhvr>
                                        <p:cTn id="32" dur="500"/>
                                        <p:tgtEl>
                                          <p:spTgt spid="4">
                                            <p:txEl>
                                              <p:pRg st="7" end="7"/>
                                            </p:txEl>
                                          </p:spTgt>
                                        </p:tgtEl>
                                      </p:cBhvr>
                                    </p:animEffect>
                                  </p:childTnLst>
                                </p:cTn>
                              </p:par>
                              <p:par>
                                <p:cTn id="33" presetID="18" presetClass="entr" presetSubtype="12" fill="hold" nodeType="with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strips(downLeft)">
                                      <p:cBhvr>
                                        <p:cTn id="35" dur="500"/>
                                        <p:tgtEl>
                                          <p:spTgt spid="4">
                                            <p:txEl>
                                              <p:pRg st="8" end="8"/>
                                            </p:txEl>
                                          </p:spTgt>
                                        </p:tgtEl>
                                      </p:cBhvr>
                                    </p:animEffect>
                                  </p:childTnLst>
                                </p:cTn>
                              </p:par>
                              <p:par>
                                <p:cTn id="36" presetID="18" presetClass="entr" presetSubtype="12" fill="hold" nodeType="withEffect">
                                  <p:stCondLst>
                                    <p:cond delay="0"/>
                                  </p:stCondLst>
                                  <p:childTnLst>
                                    <p:set>
                                      <p:cBhvr>
                                        <p:cTn id="37" dur="1" fill="hold">
                                          <p:stCondLst>
                                            <p:cond delay="0"/>
                                          </p:stCondLst>
                                        </p:cTn>
                                        <p:tgtEl>
                                          <p:spTgt spid="4">
                                            <p:txEl>
                                              <p:pRg st="9" end="9"/>
                                            </p:txEl>
                                          </p:spTgt>
                                        </p:tgtEl>
                                        <p:attrNameLst>
                                          <p:attrName>style.visibility</p:attrName>
                                        </p:attrNameLst>
                                      </p:cBhvr>
                                      <p:to>
                                        <p:strVal val="visible"/>
                                      </p:to>
                                    </p:set>
                                    <p:animEffect transition="in" filter="strips(downLeft)">
                                      <p:cBhvr>
                                        <p:cTn id="38" dur="500"/>
                                        <p:tgtEl>
                                          <p:spTgt spid="4">
                                            <p:txEl>
                                              <p:pRg st="9" end="9"/>
                                            </p:txEl>
                                          </p:spTgt>
                                        </p:tgtEl>
                                      </p:cBhvr>
                                    </p:animEffect>
                                  </p:childTnLst>
                                </p:cTn>
                              </p:par>
                              <p:par>
                                <p:cTn id="39" presetID="18" presetClass="entr" presetSubtype="12" fill="hold" nodeType="withEffect">
                                  <p:stCondLst>
                                    <p:cond delay="0"/>
                                  </p:stCondLst>
                                  <p:childTnLst>
                                    <p:set>
                                      <p:cBhvr>
                                        <p:cTn id="40" dur="1" fill="hold">
                                          <p:stCondLst>
                                            <p:cond delay="0"/>
                                          </p:stCondLst>
                                        </p:cTn>
                                        <p:tgtEl>
                                          <p:spTgt spid="4">
                                            <p:txEl>
                                              <p:pRg st="10" end="10"/>
                                            </p:txEl>
                                          </p:spTgt>
                                        </p:tgtEl>
                                        <p:attrNameLst>
                                          <p:attrName>style.visibility</p:attrName>
                                        </p:attrNameLst>
                                      </p:cBhvr>
                                      <p:to>
                                        <p:strVal val="visible"/>
                                      </p:to>
                                    </p:set>
                                    <p:animEffect transition="in" filter="strips(downLeft)">
                                      <p:cBhvr>
                                        <p:cTn id="41" dur="500"/>
                                        <p:tgtEl>
                                          <p:spTgt spid="4">
                                            <p:txEl>
                                              <p:pRg st="10" end="10"/>
                                            </p:txEl>
                                          </p:spTgt>
                                        </p:tgtEl>
                                      </p:cBhvr>
                                    </p:animEffect>
                                  </p:childTnLst>
                                </p:cTn>
                              </p:par>
                              <p:par>
                                <p:cTn id="42" presetID="18" presetClass="entr" presetSubtype="12" fill="hold" nodeType="withEffect">
                                  <p:stCondLst>
                                    <p:cond delay="0"/>
                                  </p:stCondLst>
                                  <p:childTnLst>
                                    <p:set>
                                      <p:cBhvr>
                                        <p:cTn id="43" dur="1" fill="hold">
                                          <p:stCondLst>
                                            <p:cond delay="0"/>
                                          </p:stCondLst>
                                        </p:cTn>
                                        <p:tgtEl>
                                          <p:spTgt spid="4">
                                            <p:txEl>
                                              <p:pRg st="11" end="11"/>
                                            </p:txEl>
                                          </p:spTgt>
                                        </p:tgtEl>
                                        <p:attrNameLst>
                                          <p:attrName>style.visibility</p:attrName>
                                        </p:attrNameLst>
                                      </p:cBhvr>
                                      <p:to>
                                        <p:strVal val="visible"/>
                                      </p:to>
                                    </p:set>
                                    <p:animEffect transition="in" filter="strips(downLeft)">
                                      <p:cBhvr>
                                        <p:cTn id="44" dur="500"/>
                                        <p:tgtEl>
                                          <p:spTgt spid="4">
                                            <p:txEl>
                                              <p:pRg st="11" end="11"/>
                                            </p:txEl>
                                          </p:spTgt>
                                        </p:tgtEl>
                                      </p:cBhvr>
                                    </p:animEffect>
                                  </p:childTnLst>
                                </p:cTn>
                              </p:par>
                              <p:par>
                                <p:cTn id="45" presetID="18" presetClass="entr" presetSubtype="12" fill="hold" nodeType="with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animEffect transition="in" filter="strips(downLeft)">
                                      <p:cBhvr>
                                        <p:cTn id="47" dur="500"/>
                                        <p:tgtEl>
                                          <p:spTgt spid="4">
                                            <p:txEl>
                                              <p:pRg st="12" end="12"/>
                                            </p:txEl>
                                          </p:spTgt>
                                        </p:tgtEl>
                                      </p:cBhvr>
                                    </p:animEffect>
                                  </p:childTnLst>
                                </p:cTn>
                              </p:par>
                              <p:par>
                                <p:cTn id="48" presetID="18" presetClass="entr" presetSubtype="12" fill="hold" nodeType="withEffect">
                                  <p:stCondLst>
                                    <p:cond delay="0"/>
                                  </p:stCondLst>
                                  <p:childTnLst>
                                    <p:set>
                                      <p:cBhvr>
                                        <p:cTn id="49" dur="1" fill="hold">
                                          <p:stCondLst>
                                            <p:cond delay="0"/>
                                          </p:stCondLst>
                                        </p:cTn>
                                        <p:tgtEl>
                                          <p:spTgt spid="4">
                                            <p:txEl>
                                              <p:pRg st="13" end="13"/>
                                            </p:txEl>
                                          </p:spTgt>
                                        </p:tgtEl>
                                        <p:attrNameLst>
                                          <p:attrName>style.visibility</p:attrName>
                                        </p:attrNameLst>
                                      </p:cBhvr>
                                      <p:to>
                                        <p:strVal val="visible"/>
                                      </p:to>
                                    </p:set>
                                    <p:animEffect transition="in" filter="strips(downLeft)">
                                      <p:cBhvr>
                                        <p:cTn id="50" dur="500"/>
                                        <p:tgtEl>
                                          <p:spTgt spid="4">
                                            <p:txEl>
                                              <p:pRg st="13" end="13"/>
                                            </p:txEl>
                                          </p:spTgt>
                                        </p:tgtEl>
                                      </p:cBhvr>
                                    </p:animEffect>
                                  </p:childTnLst>
                                </p:cTn>
                              </p:par>
                              <p:par>
                                <p:cTn id="51" presetID="18" presetClass="entr" presetSubtype="12" fill="hold" nodeType="withEffect">
                                  <p:stCondLst>
                                    <p:cond delay="0"/>
                                  </p:stCondLst>
                                  <p:childTnLst>
                                    <p:set>
                                      <p:cBhvr>
                                        <p:cTn id="52" dur="1" fill="hold">
                                          <p:stCondLst>
                                            <p:cond delay="0"/>
                                          </p:stCondLst>
                                        </p:cTn>
                                        <p:tgtEl>
                                          <p:spTgt spid="4">
                                            <p:txEl>
                                              <p:pRg st="14" end="14"/>
                                            </p:txEl>
                                          </p:spTgt>
                                        </p:tgtEl>
                                        <p:attrNameLst>
                                          <p:attrName>style.visibility</p:attrName>
                                        </p:attrNameLst>
                                      </p:cBhvr>
                                      <p:to>
                                        <p:strVal val="visible"/>
                                      </p:to>
                                    </p:set>
                                    <p:animEffect transition="in" filter="strips(downLeft)">
                                      <p:cBhvr>
                                        <p:cTn id="53" dur="500"/>
                                        <p:tgtEl>
                                          <p:spTgt spid="4">
                                            <p:txEl>
                                              <p:pRg st="14" end="14"/>
                                            </p:txEl>
                                          </p:spTgt>
                                        </p:tgtEl>
                                      </p:cBhvr>
                                    </p:animEffect>
                                  </p:childTnLst>
                                </p:cTn>
                              </p:par>
                              <p:par>
                                <p:cTn id="54" presetID="18" presetClass="entr" presetSubtype="12" fill="hold" nodeType="withEffect">
                                  <p:stCondLst>
                                    <p:cond delay="0"/>
                                  </p:stCondLst>
                                  <p:childTnLst>
                                    <p:set>
                                      <p:cBhvr>
                                        <p:cTn id="55" dur="1" fill="hold">
                                          <p:stCondLst>
                                            <p:cond delay="0"/>
                                          </p:stCondLst>
                                        </p:cTn>
                                        <p:tgtEl>
                                          <p:spTgt spid="4">
                                            <p:txEl>
                                              <p:pRg st="15" end="15"/>
                                            </p:txEl>
                                          </p:spTgt>
                                        </p:tgtEl>
                                        <p:attrNameLst>
                                          <p:attrName>style.visibility</p:attrName>
                                        </p:attrNameLst>
                                      </p:cBhvr>
                                      <p:to>
                                        <p:strVal val="visible"/>
                                      </p:to>
                                    </p:set>
                                    <p:animEffect transition="in" filter="strips(downLeft)">
                                      <p:cBhvr>
                                        <p:cTn id="56" dur="500"/>
                                        <p:tgtEl>
                                          <p:spTgt spid="4">
                                            <p:txEl>
                                              <p:pRg st="15" end="15"/>
                                            </p:txEl>
                                          </p:spTgt>
                                        </p:tgtEl>
                                      </p:cBhvr>
                                    </p:animEffect>
                                  </p:childTnLst>
                                </p:cTn>
                              </p:par>
                              <p:par>
                                <p:cTn id="57" presetID="18" presetClass="entr" presetSubtype="12" fill="hold" nodeType="withEffect">
                                  <p:stCondLst>
                                    <p:cond delay="0"/>
                                  </p:stCondLst>
                                  <p:childTnLst>
                                    <p:set>
                                      <p:cBhvr>
                                        <p:cTn id="58" dur="1" fill="hold">
                                          <p:stCondLst>
                                            <p:cond delay="0"/>
                                          </p:stCondLst>
                                        </p:cTn>
                                        <p:tgtEl>
                                          <p:spTgt spid="4">
                                            <p:txEl>
                                              <p:pRg st="16" end="16"/>
                                            </p:txEl>
                                          </p:spTgt>
                                        </p:tgtEl>
                                        <p:attrNameLst>
                                          <p:attrName>style.visibility</p:attrName>
                                        </p:attrNameLst>
                                      </p:cBhvr>
                                      <p:to>
                                        <p:strVal val="visible"/>
                                      </p:to>
                                    </p:set>
                                    <p:animEffect transition="in" filter="strips(downLeft)">
                                      <p:cBhvr>
                                        <p:cTn id="59" dur="500"/>
                                        <p:tgtEl>
                                          <p:spTgt spid="4">
                                            <p:txEl>
                                              <p:pRg st="16" end="16"/>
                                            </p:txEl>
                                          </p:spTgt>
                                        </p:tgtEl>
                                      </p:cBhvr>
                                    </p:animEffect>
                                  </p:childTnLst>
                                </p:cTn>
                              </p:par>
                              <p:par>
                                <p:cTn id="60" presetID="18" presetClass="entr" presetSubtype="12" fill="hold" nodeType="withEffect">
                                  <p:stCondLst>
                                    <p:cond delay="0"/>
                                  </p:stCondLst>
                                  <p:childTnLst>
                                    <p:set>
                                      <p:cBhvr>
                                        <p:cTn id="61" dur="1" fill="hold">
                                          <p:stCondLst>
                                            <p:cond delay="0"/>
                                          </p:stCondLst>
                                        </p:cTn>
                                        <p:tgtEl>
                                          <p:spTgt spid="4">
                                            <p:txEl>
                                              <p:pRg st="17" end="17"/>
                                            </p:txEl>
                                          </p:spTgt>
                                        </p:tgtEl>
                                        <p:attrNameLst>
                                          <p:attrName>style.visibility</p:attrName>
                                        </p:attrNameLst>
                                      </p:cBhvr>
                                      <p:to>
                                        <p:strVal val="visible"/>
                                      </p:to>
                                    </p:set>
                                    <p:animEffect transition="in" filter="strips(downLeft)">
                                      <p:cBhvr>
                                        <p:cTn id="62" dur="500"/>
                                        <p:tgtEl>
                                          <p:spTgt spid="4">
                                            <p:txEl>
                                              <p:pRg st="17" end="17"/>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6">
                                            <p:txEl>
                                              <p:pRg st="0" end="0"/>
                                            </p:txEl>
                                          </p:spTgt>
                                        </p:tgtEl>
                                        <p:attrNameLst>
                                          <p:attrName>style.visibility</p:attrName>
                                        </p:attrNameLst>
                                      </p:cBhvr>
                                      <p:to>
                                        <p:strVal val="visible"/>
                                      </p:to>
                                    </p:set>
                                    <p:animEffect transition="in" filter="barn(inVertical)">
                                      <p:cBhvr>
                                        <p:cTn id="67" dur="500"/>
                                        <p:tgtEl>
                                          <p:spTgt spid="6">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2" presetClass="emph" presetSubtype="0" fill="hold" nodeType="clickEffect">
                                  <p:stCondLst>
                                    <p:cond delay="0"/>
                                  </p:stCondLst>
                                  <p:childTnLst>
                                    <p:animRot by="120000">
                                      <p:cBhvr>
                                        <p:cTn id="71" dur="100" fill="hold">
                                          <p:stCondLst>
                                            <p:cond delay="0"/>
                                          </p:stCondLst>
                                        </p:cTn>
                                        <p:tgtEl>
                                          <p:spTgt spid="4">
                                            <p:txEl>
                                              <p:pRg st="15" end="15"/>
                                            </p:txEl>
                                          </p:spTgt>
                                        </p:tgtEl>
                                        <p:attrNameLst>
                                          <p:attrName>r</p:attrName>
                                        </p:attrNameLst>
                                      </p:cBhvr>
                                    </p:animRot>
                                    <p:animRot by="-240000">
                                      <p:cBhvr>
                                        <p:cTn id="72" dur="200" fill="hold">
                                          <p:stCondLst>
                                            <p:cond delay="200"/>
                                          </p:stCondLst>
                                        </p:cTn>
                                        <p:tgtEl>
                                          <p:spTgt spid="4">
                                            <p:txEl>
                                              <p:pRg st="15" end="15"/>
                                            </p:txEl>
                                          </p:spTgt>
                                        </p:tgtEl>
                                        <p:attrNameLst>
                                          <p:attrName>r</p:attrName>
                                        </p:attrNameLst>
                                      </p:cBhvr>
                                    </p:animRot>
                                    <p:animRot by="240000">
                                      <p:cBhvr>
                                        <p:cTn id="73" dur="200" fill="hold">
                                          <p:stCondLst>
                                            <p:cond delay="400"/>
                                          </p:stCondLst>
                                        </p:cTn>
                                        <p:tgtEl>
                                          <p:spTgt spid="4">
                                            <p:txEl>
                                              <p:pRg st="15" end="15"/>
                                            </p:txEl>
                                          </p:spTgt>
                                        </p:tgtEl>
                                        <p:attrNameLst>
                                          <p:attrName>r</p:attrName>
                                        </p:attrNameLst>
                                      </p:cBhvr>
                                    </p:animRot>
                                    <p:animRot by="-240000">
                                      <p:cBhvr>
                                        <p:cTn id="74" dur="200" fill="hold">
                                          <p:stCondLst>
                                            <p:cond delay="600"/>
                                          </p:stCondLst>
                                        </p:cTn>
                                        <p:tgtEl>
                                          <p:spTgt spid="4">
                                            <p:txEl>
                                              <p:pRg st="15" end="15"/>
                                            </p:txEl>
                                          </p:spTgt>
                                        </p:tgtEl>
                                        <p:attrNameLst>
                                          <p:attrName>r</p:attrName>
                                        </p:attrNameLst>
                                      </p:cBhvr>
                                    </p:animRot>
                                    <p:animRot by="120000">
                                      <p:cBhvr>
                                        <p:cTn id="75" dur="200" fill="hold">
                                          <p:stCondLst>
                                            <p:cond delay="800"/>
                                          </p:stCondLst>
                                        </p:cTn>
                                        <p:tgtEl>
                                          <p:spTgt spid="4">
                                            <p:txEl>
                                              <p:pRg st="15" end="1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302828" y="1828800"/>
            <a:ext cx="11804732" cy="3962400"/>
          </a:xfrm>
        </p:spPr>
        <p:txBody>
          <a:bodyPr/>
          <a:lstStyle/>
          <a:p>
            <a:pPr eaLnBrk="1" hangingPunct="1">
              <a:buFont typeface="Arial" charset="0"/>
              <a:buNone/>
              <a:defRPr/>
            </a:pPr>
            <a:r>
              <a:rPr lang="en-US" sz="3600" b="1" i="1" dirty="0">
                <a:latin typeface="+mj-lt"/>
              </a:rPr>
              <a:t>Đ</a:t>
            </a:r>
            <a:r>
              <a:rPr lang="vi-VN" sz="3600" b="1" i="1" dirty="0">
                <a:latin typeface="+mj-lt"/>
              </a:rPr>
              <a:t>ơn giản, ch</a:t>
            </a:r>
            <a:r>
              <a:rPr lang="en-US" sz="3600" b="1" i="1" dirty="0">
                <a:latin typeface="+mj-lt"/>
              </a:rPr>
              <a:t>ú</a:t>
            </a:r>
            <a:r>
              <a:rPr lang="vi-VN" sz="3600" b="1" i="1" dirty="0">
                <a:latin typeface="+mj-lt"/>
              </a:rPr>
              <a:t>ng ta c</a:t>
            </a:r>
            <a:r>
              <a:rPr lang="en-US" sz="3600" b="1" i="1" dirty="0">
                <a:latin typeface="+mj-lt"/>
              </a:rPr>
              <a:t>ó</a:t>
            </a:r>
            <a:r>
              <a:rPr lang="vi-VN" sz="3600" b="1" i="1" dirty="0">
                <a:latin typeface="+mj-lt"/>
              </a:rPr>
              <a:t> thể coi logistics là việc đem sự vật đến </a:t>
            </a:r>
            <a:r>
              <a:rPr lang="vi-VN" sz="3600" b="1" i="1" dirty="0">
                <a:solidFill>
                  <a:srgbClr val="FF0000"/>
                </a:solidFill>
                <a:latin typeface="+mj-lt"/>
              </a:rPr>
              <a:t>đ</a:t>
            </a:r>
            <a:r>
              <a:rPr lang="en-US" sz="3600" b="1" i="1" dirty="0">
                <a:solidFill>
                  <a:srgbClr val="FF0000"/>
                </a:solidFill>
                <a:latin typeface="+mj-lt"/>
              </a:rPr>
              <a:t>ú</a:t>
            </a:r>
            <a:r>
              <a:rPr lang="vi-VN" sz="3600" b="1" i="1" dirty="0">
                <a:solidFill>
                  <a:srgbClr val="FF0000"/>
                </a:solidFill>
                <a:latin typeface="+mj-lt"/>
              </a:rPr>
              <a:t>ng nơi cần đến với chi ph</a:t>
            </a:r>
            <a:r>
              <a:rPr lang="en-US" sz="3600" b="1" i="1" dirty="0">
                <a:solidFill>
                  <a:srgbClr val="FF0000"/>
                </a:solidFill>
                <a:latin typeface="+mj-lt"/>
              </a:rPr>
              <a:t>í</a:t>
            </a:r>
            <a:r>
              <a:rPr lang="vi-VN" sz="3600" b="1" i="1" dirty="0">
                <a:solidFill>
                  <a:srgbClr val="FF0000"/>
                </a:solidFill>
                <a:latin typeface="+mj-lt"/>
              </a:rPr>
              <a:t> tối ưu và thời gian tối thiểu</a:t>
            </a:r>
            <a:r>
              <a:rPr lang="en-US" sz="3600" b="1" i="1" dirty="0">
                <a:solidFill>
                  <a:srgbClr val="FF0000"/>
                </a:solidFill>
                <a:latin typeface="+mj-lt"/>
              </a:rPr>
              <a:t>.</a:t>
            </a:r>
          </a:p>
          <a:p>
            <a:pPr eaLnBrk="1" hangingPunct="1">
              <a:buFont typeface="Arial" charset="0"/>
              <a:buNone/>
              <a:defRPr/>
            </a:pPr>
            <a:endParaRPr lang="en-US" sz="3600" b="1" i="1" dirty="0">
              <a:latin typeface="+mj-lt"/>
            </a:endParaRPr>
          </a:p>
          <a:p>
            <a:pPr algn="ctr" eaLnBrk="1" hangingPunct="1">
              <a:buFont typeface="Arial" charset="0"/>
              <a:buNone/>
              <a:defRPr/>
            </a:pPr>
            <a:r>
              <a:rPr lang="en-US" sz="3600" b="1" i="1" dirty="0">
                <a:solidFill>
                  <a:srgbClr val="0000FF"/>
                </a:solidFill>
                <a:latin typeface="Times New Roman" pitchFamily="18" charset="0"/>
                <a:cs typeface="Times New Roman" pitchFamily="18" charset="0"/>
              </a:rPr>
              <a:t>Logistics is every where around us!</a:t>
            </a:r>
          </a:p>
        </p:txBody>
      </p:sp>
    </p:spTree>
    <p:extLst>
      <p:ext uri="{BB962C8B-B14F-4D97-AF65-F5344CB8AC3E}">
        <p14:creationId xmlns:p14="http://schemas.microsoft.com/office/powerpoint/2010/main" val="845102659"/>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TM02900688[[fn=Facet]]</Template>
  <TotalTime>4795</TotalTime>
  <Words>2866</Words>
  <Application>Microsoft Office PowerPoint</Application>
  <PresentationFormat>Custom</PresentationFormat>
  <Paragraphs>426</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Facet</vt:lpstr>
      <vt:lpstr>PowerPoint Presentation</vt:lpstr>
      <vt:lpstr>NỘI DUNG</vt:lpstr>
      <vt:lpstr>PowerPoint Presentation</vt:lpstr>
      <vt:lpstr>PowerPoint Presentation</vt:lpstr>
      <vt:lpstr>LOGISTICS LÀ GÌ?</vt:lpstr>
      <vt:lpstr>Logistics là gì?</vt:lpstr>
      <vt:lpstr>PowerPoint Presentation</vt:lpstr>
      <vt:lpstr>PowerPoint Presentation</vt:lpstr>
      <vt:lpstr>PowerPoint Presentation</vt:lpstr>
      <vt:lpstr>PowerPoint Presentation</vt:lpstr>
      <vt:lpstr>3 giai đoạn phát triển</vt:lpstr>
      <vt:lpstr>5 giai đoạn phát triển</vt:lpstr>
      <vt:lpstr>Phân loại logistics</vt:lpstr>
      <vt:lpstr>Phân loại logisstics</vt:lpstr>
      <vt:lpstr>PowerPoint Presentation</vt:lpstr>
      <vt:lpstr>PowerPoint Presentation</vt:lpstr>
      <vt:lpstr>PowerPoint Presentation</vt:lpstr>
      <vt:lpstr>PowerPoint Presentation</vt:lpstr>
      <vt:lpstr>PowerPoint Presentation</vt:lpstr>
      <vt:lpstr>PowerPoint Presentation</vt:lpstr>
      <vt:lpstr>Mạng lưới đường bộ</vt:lpstr>
      <vt:lpstr>Mạng lưới đường sắt</vt:lpstr>
      <vt:lpstr>       </vt:lpstr>
      <vt:lpstr>Mạng lưới đường hàng không</vt:lpstr>
      <vt:lpstr>Mạng lưới đường sông</vt:lpstr>
      <vt:lpstr>Pháp luật và chính sách phát triển logistics</vt:lpstr>
      <vt:lpstr>PowerPoint Presentation</vt:lpstr>
      <vt:lpstr>PowerPoint Presentation</vt:lpstr>
      <vt:lpstr>PowerPoint Presentation</vt:lpstr>
      <vt:lpstr>PowerPoint Presentation</vt:lpstr>
      <vt:lpstr>Doanh nghiệp dịch vụ logistics </vt:lpstr>
      <vt:lpstr>Xu hướng thuê ngoài </vt:lpstr>
      <vt:lpstr>PowerPoint Presentation</vt:lpstr>
      <vt:lpstr>Điểm nổi bật của hệ thống logistics VN</vt:lpstr>
      <vt:lpstr>FTA</vt:lpstr>
      <vt:lpstr>Bilateral commercial and investment agreements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IT-NO42</dc:creator>
  <cp:lastModifiedBy>MyPC</cp:lastModifiedBy>
  <cp:revision>188</cp:revision>
  <cp:lastPrinted>2019-04-25T04:31:56Z</cp:lastPrinted>
  <dcterms:created xsi:type="dcterms:W3CDTF">2017-12-15T11:00:20Z</dcterms:created>
  <dcterms:modified xsi:type="dcterms:W3CDTF">2024-05-20T08:00:50Z</dcterms:modified>
</cp:coreProperties>
</file>